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26"/>
  </p:notesMasterIdLst>
  <p:handoutMasterIdLst>
    <p:handoutMasterId r:id="rId127"/>
  </p:handoutMasterIdLst>
  <p:sldIdLst>
    <p:sldId id="256" r:id="rId3"/>
    <p:sldId id="332" r:id="rId4"/>
    <p:sldId id="1013" r:id="rId5"/>
    <p:sldId id="371" r:id="rId6"/>
    <p:sldId id="1011" r:id="rId7"/>
    <p:sldId id="1012" r:id="rId8"/>
    <p:sldId id="1017" r:id="rId9"/>
    <p:sldId id="1014" r:id="rId10"/>
    <p:sldId id="345" r:id="rId11"/>
    <p:sldId id="606" r:id="rId12"/>
    <p:sldId id="607" r:id="rId13"/>
    <p:sldId id="259" r:id="rId14"/>
    <p:sldId id="260" r:id="rId15"/>
    <p:sldId id="261" r:id="rId16"/>
    <p:sldId id="263" r:id="rId17"/>
    <p:sldId id="608" r:id="rId18"/>
    <p:sldId id="265" r:id="rId19"/>
    <p:sldId id="266" r:id="rId20"/>
    <p:sldId id="609" r:id="rId21"/>
    <p:sldId id="268" r:id="rId22"/>
    <p:sldId id="269" r:id="rId23"/>
    <p:sldId id="610" r:id="rId24"/>
    <p:sldId id="614" r:id="rId25"/>
    <p:sldId id="271" r:id="rId26"/>
    <p:sldId id="272" r:id="rId27"/>
    <p:sldId id="1005" r:id="rId28"/>
    <p:sldId id="611" r:id="rId29"/>
    <p:sldId id="274" r:id="rId30"/>
    <p:sldId id="612" r:id="rId31"/>
    <p:sldId id="276" r:id="rId32"/>
    <p:sldId id="277" r:id="rId33"/>
    <p:sldId id="278" r:id="rId34"/>
    <p:sldId id="279" r:id="rId35"/>
    <p:sldId id="280" r:id="rId36"/>
    <p:sldId id="281" r:id="rId37"/>
    <p:sldId id="282" r:id="rId38"/>
    <p:sldId id="613" r:id="rId39"/>
    <p:sldId id="284" r:id="rId40"/>
    <p:sldId id="285" r:id="rId41"/>
    <p:sldId id="286" r:id="rId42"/>
    <p:sldId id="615" r:id="rId43"/>
    <p:sldId id="616" r:id="rId44"/>
    <p:sldId id="617" r:id="rId45"/>
    <p:sldId id="287" r:id="rId46"/>
    <p:sldId id="1027" r:id="rId47"/>
    <p:sldId id="1028" r:id="rId48"/>
    <p:sldId id="301" r:id="rId49"/>
    <p:sldId id="302" r:id="rId50"/>
    <p:sldId id="1006" r:id="rId51"/>
    <p:sldId id="288" r:id="rId52"/>
    <p:sldId id="1007" r:id="rId53"/>
    <p:sldId id="289" r:id="rId54"/>
    <p:sldId id="290" r:id="rId55"/>
    <p:sldId id="291" r:id="rId56"/>
    <p:sldId id="292" r:id="rId57"/>
    <p:sldId id="293" r:id="rId58"/>
    <p:sldId id="294" r:id="rId59"/>
    <p:sldId id="1008" r:id="rId60"/>
    <p:sldId id="295" r:id="rId61"/>
    <p:sldId id="296" r:id="rId62"/>
    <p:sldId id="297" r:id="rId63"/>
    <p:sldId id="298" r:id="rId64"/>
    <p:sldId id="944" r:id="rId65"/>
    <p:sldId id="912" r:id="rId66"/>
    <p:sldId id="913" r:id="rId67"/>
    <p:sldId id="914" r:id="rId68"/>
    <p:sldId id="1018" r:id="rId69"/>
    <p:sldId id="1019" r:id="rId70"/>
    <p:sldId id="1020" r:id="rId71"/>
    <p:sldId id="1021" r:id="rId72"/>
    <p:sldId id="456" r:id="rId73"/>
    <p:sldId id="458" r:id="rId74"/>
    <p:sldId id="941" r:id="rId75"/>
    <p:sldId id="948" r:id="rId76"/>
    <p:sldId id="1026" r:id="rId77"/>
    <p:sldId id="969" r:id="rId78"/>
    <p:sldId id="970" r:id="rId79"/>
    <p:sldId id="1010" r:id="rId80"/>
    <p:sldId id="991" r:id="rId81"/>
    <p:sldId id="992" r:id="rId82"/>
    <p:sldId id="993" r:id="rId83"/>
    <p:sldId id="995" r:id="rId84"/>
    <p:sldId id="996" r:id="rId85"/>
    <p:sldId id="997" r:id="rId86"/>
    <p:sldId id="1001" r:id="rId87"/>
    <p:sldId id="1002" r:id="rId88"/>
    <p:sldId id="998" r:id="rId89"/>
    <p:sldId id="1003" r:id="rId90"/>
    <p:sldId id="1023" r:id="rId91"/>
    <p:sldId id="1022" r:id="rId92"/>
    <p:sldId id="1024" r:id="rId93"/>
    <p:sldId id="1004" r:id="rId94"/>
    <p:sldId id="1025"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476" r:id="rId108"/>
    <p:sldId id="477" r:id="rId109"/>
    <p:sldId id="478" r:id="rId110"/>
    <p:sldId id="275" r:id="rId111"/>
    <p:sldId id="270" r:id="rId112"/>
    <p:sldId id="273" r:id="rId113"/>
    <p:sldId id="516" r:id="rId114"/>
    <p:sldId id="264" r:id="rId115"/>
    <p:sldId id="350" r:id="rId116"/>
    <p:sldId id="351" r:id="rId117"/>
    <p:sldId id="353" r:id="rId118"/>
    <p:sldId id="352" r:id="rId119"/>
    <p:sldId id="267" r:id="rId120"/>
    <p:sldId id="605" r:id="rId121"/>
    <p:sldId id="497" r:id="rId122"/>
    <p:sldId id="1015" r:id="rId123"/>
    <p:sldId id="283" r:id="rId124"/>
    <p:sldId id="1016"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varScale="1">
        <p:scale>
          <a:sx n="81" d="100"/>
          <a:sy n="81" d="100"/>
        </p:scale>
        <p:origin x="1502" y="58"/>
      </p:cViewPr>
      <p:guideLst>
        <p:guide orient="horz" pos="2160"/>
        <p:guide pos="2880"/>
      </p:guideLst>
    </p:cSldViewPr>
  </p:slideViewPr>
  <p:notesTextViewPr>
    <p:cViewPr>
      <p:scale>
        <a:sx n="3" d="2"/>
        <a:sy n="3" d="2"/>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23T13:40:02.892"/>
    </inkml:context>
    <inkml:brush xml:id="br0">
      <inkml:brushProperty name="width" value="0.05292" units="cm"/>
      <inkml:brushProperty name="height" value="0.05292" units="cm"/>
    </inkml:brush>
  </inkml:definitions>
  <inkml:trace contextRef="#ctx0" brushRef="#br0">12382 6279 0,'53'-17'328,"-35"17"-328,17 0 16,-17 0 0,17-18-16,1 18 15,-1 0 1,0 0 0,0 0 15,1 0-16,17 0 1,-36-17 0,36 17-1,-18 0 1,1-18 0,-1 18-1,0 0 1,18 0 15,-35 0-15,17 0-1,-17-18 1,-1 18 0,19 0-1,-19 0 1,1 0-1,35 0 17,-36 0-17,1 0 1,17 0 0,-17 0-1,0 0 1,17 0-1,0 0 1,-17 0 0,-1 0-1,19 0 1,-19 0 0,19 0 15,-19 0-16,1 0-15,0 0 16,17 0 0,18 0-1,-36 0 1,19 0 0,-1 0-1,-17 0 1,17 0-1,0 0 1,-17 0 0,-1 0-1,19 0 1,-1 0 0,-17 0-1,17 0 1,0 0-1,-17 0 17,17 0-17,0 0 1,-17 0 0,17 0-1,-17 0 1,35 0-1,0 0 17,-18 0-17,-17 0 1,35-17 0,-18 17 15,-17 0-16,-1 0-15,18 0 16,1 0 0,-1 0-1,0 0 1,1 0 0,-1 0-1,-18 0 1,19 0-1,-1 0 1,0 0 0,1 0-1,-1 0 1,-18 0 0,19 0-1,-1 0 1,0 0-1,-17 0 17,35 0-17,-35 0 1,-1 0 0,18 0-1,1 0 1,-19 0-1,1 0 1,17 0 0,1 0-1,-1 0 1,0 0 0,0 0 15,1 0-16,-1 0-15,-17 0 16,34 0 0,-34 0-1,17 0 1,18 0 0,-17 0 15,-1 0-16,-17 0 1,17 0 0,-18 0-1,1 0 1,17 0 0,1 0-1,-19 0 1,19 0-1,-19 0 17,18 0-17,-17 0 1,0 0 0,-1 0-1,1 0 1,0 0-1,-1 0 1,1 0 0,0 0-1,-1 0 1,1 0 0,-1 0 15,1 0 0,0 0 0,-1 0-15,1 0 31,0 0-32,-1 0 17,1 0-1,0 0 16,-1 0 15,1 0-46,0 0 0,-1 0 15,1 0-16,-1 0 1,1 0 0,0 0-1,-1 0 1,1 0 15,0 0 16,-1 0-31,1 0-1,0 0 32,-1 0-31,1 0 15,-1 0-15,1 0-1,0 0 32,-1 0-31,1 0 46,0 0-30,-1 0-1,1 0 47,0 0-31</inkml:trace>
  <inkml:trace contextRef="#ctx0" brushRef="#br0" timeOffset="4461.45">14711 6297 0,'0'18'297,"0"-1"-297,0 1 15,0 0 1,0-1-16,0 1 16,-18 17 15,18 0-15,0-17-1,0 0 1,0-1-1,0 1 1,0 0 0,0-1-1,0 1 32,0 0 0,18-18 125,-1-18-156,1 18-1,0 0 1,-1 0-1,1-18 1,0 18-16,-18-17 16,35-1 15,-17 18-15,17-18 15,-35 1-16,17 17 1,1 0 0,-18-18-1,18 18 17,-18-18-17,0 1 32,-18 17 109,0 0-93,18 17 77,0 1-124,0 0 0,0 17-16,0 0 15,0-17 1,0 0 0,0-1-1,0 1 1,0-1 15,18-17-15,-18 18-1,0 17 1,18-35 0,-18 18-1,0 0 1,0 17-1,0-17 1,17-18 0,-17 17-1,0 1 1,18-18 15,-18 18-15,0-1-1,0 1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23T14:23:05.370"/>
    </inkml:context>
    <inkml:brush xml:id="br0">
      <inkml:brushProperty name="width" value="0.05292" units="cm"/>
      <inkml:brushProperty name="height" value="0.05292" units="cm"/>
    </inkml:brush>
  </inkml:definitions>
  <inkml:trace contextRef="#ctx0" brushRef="#br0">2699 14305 0,'-18'0'31,"0"0"79,1 0-63,17 18-16,-18-18-16,18 17 1,-17-17-16,17 18 16,-18 0-1,18 17 17,-18-17-17,1 17 1,-1-17-1,18 17 1,0-18 0,-18 1-1,18 0 1,0-1 0,0 1-16,0 17 31,0-17-16,0 0 1,0-1 0,0 1 15,0-1-31,18 19 31,-18-19-15,0 1-1,18 0 1,-18-1 0,17-17-1,-17 18 17,18 0-17,0-18-15,-1 17 31,1 1-15,-1-18 0,1 0-1,0 17 17,-1-17-17,19 0 1,-19 0-1,1 0 1,17 0 0,-17 0-1,-1 0 1,1 0-16,0 0 16,-1 0-1,1 0 1,0 0-1,17 0 1,0 0 15,-17 0-15,0-17 0,-18-1 15,35 18-16,-18-17 1,1-1 0,0 18-1,-1-35 1,1 17 0,0 18-1,-18-18 1,0 1-1,17 17-15,-17-18 16,18-17 0,-18 0 15,18 17 0,-18-17-15,17-1-1,-17 19 1,0-19 0,0 1 15,0 18 0,0-1-31,0 0 31,0 1-15,0-1-16,-17 0 31,17 1-15,-18 17-16,18-18 31,0 0-15,-18 1-1,1 17 1,-1-18 0,18 0-1,-18 18 17,18-17-32,-17 17 31,17-18-16,-18 18 1,0 0 0,1 0-1,-1-17 17,1 17-17,-1-18 1,0 18 15,1-18 0,-1 18-15,0 0 0,1 0 30,-1 0-30,0 0 31,1 0-31,-1 0 15,0 0 0,1 0-15,-1 0 31,1 0-16,-1 0-31,18 18 15,-18 0 1,1-18 0,17 17 31,-18-17-32,0 0 1,18 18-1,-17-18 1,17 17 47,-18-17-48,0 18 16</inkml:trace>
  <inkml:trace contextRef="#ctx0" brushRef="#br0" timeOffset="3074.11">4621 12559 0,'-17'0'187,"-1"18"-171,-17-1-1,0 1 1,-1 35 0,1-53-1,17 17-15,18 1 16,-53 0 15,36 17-15,-1-17-1,1 17 1,-1-18 0,0 19 15,18-19-15,0 1-1,-17 0 1,17 17-1,0-17 1,0-1 0,0 1-1,0-1 1,0 1-16,0 17 31,0-17 0,17 0-15,-17-1 0,18-17-1,-18 18 1,35 0 0,-17-1-1,-1 1 1,1 0-1,0-18 1,-1 0 0,1 17-16,17 1 31,1-1 0,-19-17-15,-17 18-16,53-18 31,-35 18-15,-1-18-1,19 0 1,-19 0 0,1 0-1,17 0 1,-17 0 15,-1 0-31,1 0 31,0 0-15,-1 0 0,1 0-1,0-18 16,-18 0-31,17 18 16,19-35 0,-1 18-1,-35-1 1,18 0 0,-1 1-1,1-1-15,-1-35 31,1 53-15,-18-18-16,18 1 16,-18-1-1,0-35 1,17 53 0,-17-35-1,0 0 1,0 17 15,0-17-15,0 17-1,0 0 1,0 1 0,-17-36-1,17 35 1,0 1-1,-18-1 1,0 0 0,1 1 15,-1-1-15,1 18 15,17-18-16,0 1 1,-18 17 0,0 0-1,1-18 1,-1 18 0,0 0-1,18-17 1,-17 17 15,17-18-15,-18 18-1,0 0 1,1 0 15,-1 0-31,0 0 31,1 0-15,-1 0 15,1 0 1,-1 0-17,0 0 32</inkml:trace>
  <inkml:trace contextRef="#ctx0" brushRef="#br0" timeOffset="6422.83">8184 12541 0,'-17'0'187,"-1"0"-155,1 0-32,-1 0 15,0 0 1,-17 0-1,17 0-15,1 0 16,-19 0 15,-17 0 1,36 0-17,-18 0 1,17 0-1,0 0 1,-17 36 0,17-36-1,18 17-15,-17 1 16,-1-1 0,18 19-1,-18-19 1,1 19-1,17-1 17,0 18-1,0-36-15,0 1-1,0 0 1,0 17-1,17-17 1,-17-1 0,18 1 15,0 0-31,-1-1 16,1-17-1,0 18 1,-1-1-1,19 1 1,-1-18 15,-35 18-15,17-18-16,1 0 16,0 17-1,-1-17 1,1 0-1,17 0 1,1 0 0,-19 0-1,19 0 1,-19 0 0,1 0-1,17 0 1,0 0-1,1 0 17,-19 0-1,1-17-15,0 17-16,-1-18 31,1 18-16,-1-18 1,-17 1 0,0-1-1,18 1 1,0-19 0,-1 1-1,-17 17 1,0-17-1,18 0 1,-18 17 15,0 1-15,0-1 0,0 0-1,0 1 1,0-1-1,0 0 17,-18 1-17,1-1 17,-1 18-32,18-18 15,-18 18 16,18-17-15,-17 17-16,-1 0 31,18-18-15,-17 18 0,-1 0-1,0-17 32,1 17-31,17-18 15,-18 18-15,0 0-1,1 0 63,-1-18-31,0 18 16</inkml:trace>
  <inkml:trace contextRef="#ctx0" brushRef="#br0" timeOffset="9800">4780 15910 0,'-18'0'125,"1"0"-78,-1 0-16,1 0-16,-1 18 1,0-18 0,1 18-1,17-1 1,-18 1 0,0-18-1,18 17 1,0 1-1,-17 17 1,17-17 0,-18 0-1,18-1 1,0 19 15,0-19-15,0 1-1,0-1 1,0 1 0,0 0-16,0-1 31,18 1-15,-18 0-16,17-1 31,-17 1-16,18-18 1,0 35 0,-1-17-1,1-18 1,-18 18 0,35-1 15,-35 1-16,18-1 1,-1 1 0,1 0-1,0-1 1,-1-17 0,1 0 15,0 18-31,-1-18 31,1 18-31,0-18 16,-1 0-1,1 0 1,17 0 0,-17 0 15,17 0-16,-17 0 1,17 0 0,-17 0-1,-1 0 1,1-18 0,17 18-1,-17-18 1,-1 1-1,1 17 1,0 0 0,-1-18-1,-17 0 1,18 1 15,0-1-15,-1-17-16,1-18 31,-18 35-15,18-17-16,-18 17 15,0-35 1,0 1 0,0-19 15,0 36-16,0 17 1,0-17 0,0 17-1,0 1 1,0-1 0,-18 0 15,18 1-16,-18-1 17,1 0-1,17 1-15,-18 17-1,0 0-15,1-18 16,-1 0-1,0 18 1,-17 0 0,18 0-1,-19 0 17,36-17-17,-35 17 1,17 0-1,1 0 1,-1 0 0,0 0-1,1 0 1,-1 0 0,1 0-1,-1 0 1,0 0 15,1 0-15,-1 0-1,0 0 17,1 0-17,17 17 16,-18-17-15,18 18 0,-18-18-1,1 18 17,-1-18-1,18 17-16,-18-17 17,18 18-17</inkml:trace>
  <inkml:trace contextRef="#ctx0" brushRef="#br0" timeOffset="13900.07">8326 15699 0,'-18'0'46,"0"0"48,1 0-78,-1 0-16,18 17 15,-18-17 1,1 0 0,-1 18-1,0-18 1,1 0 0,-18 18-1,35-1 1,-18-17-16,0 0 15,1 0 17,-19 18-17,36-1 1,-17 1 0,-19 0-1,36-1 1,-17 1-1,-1 17 1,0 1 15,18-19-15,-17 1 0,17 17-16,0 0 31,0-17-16,0 0 17,0-1-32,0 19 31,0-19-15,17 1-1,-17-1 1,0 1-1,18 0-15,0 17 32,-1-17-17,1-1 1,0 1 0,17 17-1,-35-17 16,18 0-31,-1-1 16,19-17 15,-36 18-15,17-1 0,1 1-1,-1-18 1,1 18-1,17-18 1,-17 17 0,0-17-1,-1 0 1,1 0 0,0 0-1,34 0 1,-16 0 15,-19-17-15,19-1-1,-1 0 1,-17 18 0,-1-17-1,18-1 1,-17 1-1,0-1 1,-1 18 0,1-18-1,0 18 1,-18-17 0,17-1-1,-17 0 16,18 1-31,-18-1 16,18-17 15,-18 17-15,0-17 0,0 17-1,0 1 16,0-1-15,0 0 0,0-17-1,0 17 1,0-17 15,0 17-15,0 1-1,-18-1 1,0 1 0,18-1-1,0 0 1,-17 18 0,-1-17-1,0-1 1,18 0-1,-17 18 1,17-17 0,-36-1-1,19 18 1,17-18 0,-18 1-1,1-1 1,-1 18-1,0 0 1,1 0 15,-1-17-15,0 17 0,1-18-1,-1 18 1,0 0-1,1 0 32,-1 0-31,1 0 15,-1 0 0,0 0 16</inkml:trace>
  <inkml:trace contextRef="#ctx0" brushRef="#br0" timeOffset="17821.34">10777 13705 0,'-17'0'63,"-1"0"-17,0 0-14,1 0-17,-1 0-15,1 0 32,-1 0-17,0 18 1,-17-18-1,17 18 1,-17 17 0,17-35-1,1 18-15,-1 17 16,-17-17 0,17 17-1,1-18 1,-1 19-1,0-1 1,18-17 15,-17-1-15,17 1 0,0 17-1,-18 0 1,18 1-1,0-1 1,0-17 0,0-1-1,0 1 1,0 0 0,18-1-1,-18 18 1,17-17-1,1 0 1,0-1 0,17 1 31,-18 0-32,19-1 1,-1 1 15,-17-18-15,17 18-1,-17-18 1,-1 0 0,19 0-1,-19 0 1,18 0-1,1 0 17,-19 0-17,19 0 17,-1-18-17,-17 18 1,-1 0-1,1 0 1,-1-18 0,-17 1-1,18 17 1,0-18 0,-1 18-1,-17-18 1,18 1-1,0 17 1,-18-18 0,0 0-1,0 1 1,17 17 15,-17-18-31,0 1 16,18-1-1,-18-17 1,0-1 15,0 1-15,0 17 0,0 1-1,0-1 1,0 1-1,0-1 1,0 0 0,0 1 15,0-1-15,-18 18 15,18-18-16,0 1 1,-17-1 0,-1 18-1,0-18 1,18 1 15,-17 17-15,-1-18 15,18 1-15,-18-1-1,1 18 17,-1 0 14,18-18-30,0 1 31,-17 17-31,-1 0 62</inkml:trace>
  <inkml:trace contextRef="#ctx0" brushRef="#br0" timeOffset="54763.17">2699 13688 0,'0'17'406,"0"1"-375,0 0-15,17-1-16,1-17 16,-18 18-1,0 0 1,18-18-1,-1 0 1,-17 17 15,0 1-15,18-18-16,-18 18 16,18-18 15,-1 17-16,-17 1 1,18-18 0,-1 0-1,-17 17 1,0 1 0,18-18-1,-18 18 1,18-18-1,-1 0 48,-17 17-47,0 1 15,18-18 0,0 0 16,-18 18-31,0-1 30,17-17-30,-17 18 15,18-18-15,-18 18 46,18-18-30</inkml:trace>
  <inkml:trace contextRef="#ctx0" brushRef="#br0" timeOffset="57041.17">2646 13705 0,'0'18'328,"0"0"-313,0-1 1,0 1 0,0 0-1,0-1 1,0 1 0,0 0-1,-18-1 1,18 1-1,0-1 1,0 1 0,-17 0-1,17-1 17,0 1-17,0 0 16,0-1 1,0 1-17,0 0 17,-18-1-17,18 1 16,0-1-15,0 1 15,0 0 16,0-1-16</inkml:trace>
  <inkml:trace contextRef="#ctx0" brushRef="#br0" timeOffset="59267.34">2840 13899 0,'-18'0'359,"1"0"-343,-1 0-1,0 0 1,1 18-1,-1-18 1,18 18 0,-18-18-1,1 0 17,-1 0 30,0 0-31,1 0 16</inkml:trace>
  <inkml:trace contextRef="#ctx0" brushRef="#br0" timeOffset="62805.91">4551 11924 0,'17'18'359,"-17"-1"-343,0 18-1,0-17 1,0 0-1,0-1 1,0 19 0,0-19-1,0 1-15,0 17 32,0-17-17,0-1 16,0 1-15,0 0 15,0-1-15,0 1 62,0-36 47,0 1-125,0-1 16,0 0-16,0-17 15,-17 0 1,17 17 15,0-17-15,0 17-1,0 1 1,0-1-16,0 0 31,0 1-15,0-1 0,0 1-1,0-1 1,17 0-1,-17 1 1,18-1 0,0 0-1,-1 18 1,-17-35 0,18 35 15,0-18-16,-1 18 32,1 0-31,0 0 31,-1 0-16,-17 18 0,0 0-15,0-1 0,0 1-1,0 0 16,0-1-15,-17 1 0,17 17-1,-18-35 1,0 18 0,18-1-1,-17-17 1,-1 0-1,18 18 17,-18-18-32,1 0 62,17 18 48,17-18-95,1 0 16,0 0-31,-1 0 32,1 0-32,0 0 15,-1 17 1,1-17 0,-1 0 15,1 18-16,0 0 17,-1-18-1,-17 17-15,18 1-1,-18 0 1,0-1 15,0 1 0,0-1 16,0 1-31,-18 0-1,1-18 17,17 17-17,-18-17 1,0 0 0,-17 18-1,18-18 1,-1 0-1,0 0 1,1 0 15,-1 0-15,0 0 15</inkml:trace>
  <inkml:trace contextRef="#ctx0" brushRef="#br0" timeOffset="65771.92">8396 11871 0,'-18'0'360,"1"0"-345,-1 0-15,1 0 31,-1 0-15,0 0-16,-17 18 31,17-18-15,1 17 0,-1-17-1,0 0 1,1 18-16,-1 0 15,1-18 1,-1 35 0,-17-18 15,17 1-15,18 0-1,-18-1 32,18 1-31,-17-18-1,17 18 1,0-1 0,0 1-1,0 0 16,0-1-15,17 1 0,1-1 15,0-17-15,-1 18-1,1-18 16,0 18-15,-1-18-16,18 17 31,-17-17-15,0 0 0,17 18-1,-17-18 1,17 0-1,-17 0 1,-1 0 0,1 0 15,-1 0-31,1 0 31,0 0-15,-1 0-1,1 0 32,0 0-31,-1 0 46</inkml:trace>
  <inkml:trace contextRef="#ctx0" brushRef="#br0" timeOffset="68994.69">4939 16686 0,'0'36'297,"18"-1"-281,-18-17-1,0 17 1,0-18-16,0 1 16,0 35-1,0-18 1,0 1-1,0-1 1,0 0 15,0-17-15,0-1 0,0 1-1,0 0 32,0-1 0,0-34 47,0-1-79,0 0-15,0-17 16,0-18 0,0 18-1,-18 17-15,18-17 16,0 0-1,0-1 1,0 1 31,0 18-31,0-1-1,0 0-15,0-17 31,18 17-15,-18 1 0,17-1-1,1 0 1,-1 1 0,19-1-1,-19 18 1,1-17-1,0 17 1,17 0 15,-17 0-15,-1 0 0,1 0-1,-1 17 1,1 1-1,0-1 1,-1 1 0,1 17-1,0 1 1,-18-19 0,0 1-16,0 0 15,0 17 1,0 0-1,0 0 1,0-17 15,0 17-15,0 1 15,-18-19-15,18 1-1,-18-18-15,18 18 16,-35-1 0,17-17-1,-17 18 1,0-18 0,17 17-1,1 1 1,-1 0-1,-17-18 1,-1 17 15,19-17 1,-1 18-17,1-18-15,-1 0 31,0 0-15,1 0 0</inkml:trace>
  <inkml:trace contextRef="#ctx0" brushRef="#br0" timeOffset="71348.69">8167 16722 0,'0'17'265,"0"36"-249,0-18 0,0 1-16,0-19 15,0 19-15,0-1 31,0 0-15,0 1 0,0-19-1,0 1-15,0 17 32,0 0-1,0-17-16,0 0 32,0-1-15,17-17 139,1 0-171,0-17 32,-1 17-32,1-18 15,17 18 1,-17 0 0,-18-18-1,18 18-15,-1-17 16,1 17-1,-1 0 1,1 0 0,-18-18 46,18 18-62</inkml:trace>
  <inkml:trace contextRef="#ctx0" brushRef="#br0" timeOffset="72985.56">8184 16933 0,'18'0'391,"0"0"-376,-1 0 1,1 0-16,0 0 31,-1 0 1,1 0-1</inkml:trace>
  <inkml:trace contextRef="#ctx0" brushRef="#br0" timeOffset="74828.73">8184 16704 0,'0'-18'344,"36"18"-329,-19-17 1,19 17-1,-1-18 17,-17 18-1,-1 0-31,1 0 16,-1 0 30,1 0-30</inkml:trace>
  <inkml:trace contextRef="#ctx0" brushRef="#br0" timeOffset="78532.97">11271 13864 0,'0'18'266,"0"17"-251,0-17 1,0 35 0,0-18-1,0 18 1,0-18-1,0-17 1,0 17 0,0-17-1,0-1 1,0 1 15,0 0-15,0-1-1,-17-17 79,17-17-63,0-1-15,-18-17-16,18-18 16,-18 17-1,18 1 1,-17 18 0,17-19-1,0 19 1,0-1-1,0 0-15,0 1 32,0-1-1,0 0-31,0 1 31,0-1-15,0 1 15,17-1-31,-17 0 16,18 18-1,0-35 1,17 17 0,-17 1-1,-1-1 1,1 18-1,17 0 1,-17-18-16,-1 1 31,19 17 1,-19-18-17,1 18 1,0 0-1,-1 0 1,1 0 0,-1 0-1,1 0 48,-36 18 62,-17-18-110,35 17-15,-17-17 16,-1 0 0,0 0-16,1 18 15,-19 0 1,19-18 0,-1 17-16,-17-17 31,17 0-16,1 18 1,-1-18 0,18 18-1,-18-18 1,1 0 0,-1 0-1,0 17 16,1-17-15,17 18 15,-18-18-15,0 0 31,1 18-16,17-1 0,0 1-31,0-1 32,0 1-17,0 0 1,0-1-1,0 1 1,0 0 0,17-18-1,-17 17 1,18-17-16,-18 18 31,18 0-15,-1-18 15,-17 17-31,18-17 16,0 0-1,-1 0 1,1 0 15,0 0-15,17 0-1,0 0 1,-17 0 0,-1 0-16,1 0 15,17-17 1,-17 17 0,0-18-1,-1 18 1,1 0 15,-1 0 16</inkml:trace>
  <inkml:trace contextRef="#ctx0" brushRef="#br0" timeOffset="82199.82">2769 14411 0,'0'18'484,"0"-1"-468,0 1-1,-17 0 1,17-1 15,0 1-15,0-1 15,0 1-15,0 0 31,0-1-32,0 1 17,0 0-1,0-1 0,17-17-15,1 0 15,-18 18 0,18-18-15,-1 0-1,1 0 1,-1 0 15,1 0 1,0 0-17,-1 0 16,1 0-31,0 0 32,-1-18-17,-17 1 17,18 17-1,-18-18 0,18 18-15,-18-18-1,0 1 1,0-1 31,0 0-47,0 1 31,0-1 0,0 1-15,-18-1 0,18 0-1,-18 1 16,1-1-15,17 0 15,-18 18 1,18-17-1,-18 17-31,1 0 15,-1 0 48,0 0-32,1 0 0,-1 0 1,1 0-1,-1 0 63,18 17-79,-18-17 17,18 18 30,-17-18-31</inkml:trace>
  <inkml:trace contextRef="#ctx0" brushRef="#br0" timeOffset="85963.3">4621 12806 0,'0'17'328,"0"1"-328,0 0 15,-17-1-15,-1 1 32,18 0-17,-18 17 1,1-35 0,17 18-1,-18-1 1,1-17 15,-1 18-31,0-18 31,1 0-15,-1 0 0,0 0 15,1 0-16,-1 0 17,0 0 30,18-18-46,0 1 31,0-1 31,0 0-31,18 18-16,0 0-15,-1 0-1,1 0 16,0 0-15,-1 0 15,1 0-31,0 0 32,-1 0-17,1 0 1,-1 0 15,1 0-15,0 18-1,-1-18 17,1 0-17,-18 18 1,18-18-1,-1 17 1,1-17 0,0 0 15,-1 0 0,1 0 47,-1 0-62,1 0 15,0 0 0,-1-17-15,-17-1 15,0 0 1,18 18-32,-18-17 15,0-1 16,0 0-15,0 1 0,0-1 15,0 0-15,0 1 30,-18-1-14,1 18-17,-1 0 17,18-17 46,-18 17-63,1 0 17,-1 0 93</inkml:trace>
  <inkml:trace contextRef="#ctx0" brushRef="#br0" timeOffset="89619.38">8061 12682 0,'0'18'296,"0"0"-280,-18-1 0,18 1-16,-17-18 15,17 18 1,-18-1 0,18 1-1,-18-18 1,18 17-1,-17-17 1,17 18 0,-18-18-16,0 0 15,1 0 17,-1 0-32,1 0 31,-1 0-16,0 0 1,1 0 47,17-18-48,-18 18 1,18-17 62,0-1 0,18 18-62,-1 0 15,1 0-31,0 0 31,-1 0 0,1 0-15,-1 0 0,1 0-1,0 0 1,-1 18 15,1-18-15,0 0 15,-1 0 0,1 17-15,0 1 15,-1-18-15,1 0 46,0 0-46,-1 0 15,1 0 16,-1 0-31,1 0 31,0 0-32,-18-18 1,0 1 15,17 17-15,-17-18-1,0 1 1,18 17 0,-18-18-1,0 0 1,0 1 15,0-1-15,0 0-1,-18 18 1,18-17 15,-17 17-15,17-18 15,-18 18-15,0 0 46</inkml:trace>
  <inkml:trace contextRef="#ctx0" brushRef="#br0" timeOffset="92870.6">10654 13988 0,'-18'0'312,"18"17"-312,0 1 32,0 0-32,-17-1 15,17 18 1,0-17 0,-18 17-1,0-17 16,18 0-15,-17-1 0,17 1-1,-18-18 1,0 18 0,1-18 15,-1 0-16,0 0 1,1 0 0,-1 0 15,18-18 0,-17 0-15,17 1 31,0-1-16,0 0 0,17 1 0,1 17 1,-18-18-17,17 18 17,1 0-32,0 0 15,-1 0 16,1 0-15,0 0 15,-1 0-15,-17 18 0,18-1-1,0-17 1,-1 0-1,-17 18 1,18 0 0,0-18 15,-1 17 0,1-17 0,-1 0-15,1 0 31,0 0 15,-1 0 17,1 0-48,-18-17-31,0-1 31,18 18-15,-18-18-16,0-17 31,0 17 0,0 1-15,0-1 15,-18 18 0,18-17-31,0-1 47,-18 18-47,18-18 78</inkml:trace>
  <inkml:trace contextRef="#ctx0" brushRef="#br0" timeOffset="96882.29">4957 16016 0,'0'18'360,"0"-1"-360,0 1 31,0 0-15,0-1 15,0 1-15,-18-18-1,18 18 1,-18-18-16,1 0 31,17 17 0,-18-17-15,0 0 0,1 0 30,-1 0-14,0 0-1,1 0 16,-1 0-32,18-17 126,0-1-94,18 18-31,-1-18-1,1 18 16,0 0 1,-1 0-17,1 0-15,0 0 32,-1 0-17,1 0 1,0 0 15,-1 0-15,1 0 15,-1 0-31,-17 18 16,18 0-1,0-18 1,-1 0-1,-17 17 1,0 1 0,18-18-1,0 0 17,-1 17-17,-17 1 1,0 0-1,18-18 1,0 0 31,-18 17-31,17-17 62,1 0-31,-1 0 15,-17-17-46,0-1-1,0 0 1,0-17 15,0 18-15,0-1-1,0 0 1,0 1 0,0-1-1,0 0 17,-17 18-1,17-17-16,0-1 1,-18 18 0,18-18 15,-17 18 47,-1 0-31,0 0 47</inkml:trace>
  <inkml:trace contextRef="#ctx0" brushRef="#br0" timeOffset="100527.79">8273 16016 0,'-18'18'328,"18"-1"-312,-18 19-16,1-36 15,17 17 1,-18 1 0,18 0-16,-18-18 15,1 35 1,-1 0 15,-17-17-15,35-1 15,-18-17-31,1 0 16,17 18 15,-18-18-16,0 0 17,1 0-17,-1 0 17,0-18-17,18 1 16,0-1-15,0 0 0,0 1 15,0-1-31,0 1 31,0-1-15,0 0 15,18 18-15,0 0-1,-1 0 1,1 0 0,0 0-1,-1 0 1,1 0-1,0 0 1,-1 0 0,-17 18-1,18-18-15,-1 18 16,1-1 15,0-17-15,-18 18-1,17-1 1,1 1 0,0-18-1,-18 18 1,17-18 0,1 17 15,0-17 0,-1 0-31,1 0 31,-1 0 1,1 0-17,0 0 32,-1 0-31,-17-17-1,18 17 1,-18-18 0,0 0-1,0 1 1,0-1-1,0 1 17,0-1-32,0 0 31,0 1-15,0-1-1,-18 0 16,18 1-15,-17 17 0,17-18-1,-18 0 1,0 18 15,18-17-15,-17 17 15,-1 0 16,1 0 0</inkml:trace>
  <inkml:trace contextRef="#ctx0" brushRef="#br0" timeOffset="106716.66">3140 14340 0,'35'-35'343,"-17"17"-343,-1 1 16,1-1 0,17-17-1,0 0 1,1 17 0,17-17-1,-36-1 1,1 36-1,-18-17-15,18-1 32,17 1-32,0-19 31,-17 19 0,-1-1-15,1 0-16,17 1 31,-35-1-15,18 18-1,17-18 1,-17-17 0,0 35-1,-1-35 1,1 35-1,-1-18 1,19-17 0,-19 35-1,1-18 17,0 1-17,-1 17 1,1-18-1,-18 0 17,18 18-17,-18-17 1,17 17 0,1-18-1,-1 18 1,1-18-1,-18 1 1,18-1 0,-1 18-1,1-35 1,0 35 15,-1-18-31,19 1 31,-19-1-15,1 0 0,-1 1-1,1-1 1,0 18 0,-18-18-1,35 1 1,-17 17-1,-18-18 17,17 1-17,-17-1 1,18 18 0,-18-18 15,18 18-16,-18-17 1,17 17 15,-17-18-15,18 0 15,-18 1 0,18 17-15,-1 0 0,-17-18-1,18 0 17,-1 18-17,-17-17 48,18 17-63,0-18 47,-18 1-16,17 17-16,-17-18 64,-17 0 92,-1 18-171,0 0 32,1 0-32,-1 0 31,1 0-15,-1 0-1,0 0 32,1 0-31,52 0 202,-17 0-202,17 0 0,-18 0-1,1 0 17,0 0-32,-1 0 15,-17 18 1,18-18-1,0 0 1,-18 18 0,17-18-1,1 0 32,-18 17-31,18-17-1,-18 18 1,0-1 15,0 1-15,0 0 0,0-1-1,0 1 1,0 0-1,0-1 1,0 1 0,0 0-1,0-1 1,0 1 15,-18-18-15,18 17-1,0 1 17</inkml:trace>
  <inkml:trace contextRef="#ctx0" brushRef="#br0" timeOffset="111427">3157 14728 0,'0'36'297,"18"-19"-281,0-17-16,-1 18 15,1 17 1,0-17-16,-1-18 15,1 35 1,17-17 0,-17-1-1,17 1 1,0 17 15,-35-17-15,53 0-1,-35 17 1,17-35 0,-17 35-1,17-17 1,-35 0 0,53-1-1,-18 18 1,1-17-1,-19 0 1,18 17 0,18 0-1,-35-17 1,35 17 0,-18 0-1,0 1 1,36-1-1,0 36 1,-36-36 0,35 18-1,-17-18 17,-35 0-17,35-17 1,-35 0-1,-1 17 1,1-17 0,17-1-1,-17 1 1,-1-1 0,1 19-1,17-36 1,-35 17-1,36 1 1,-19 0 0,18 17-1,-17-35 17,0 18-17,-18-1 16,17-17-15,1 0 0,-18 18-1,35-1 1,-17-17 0,-18 18 15,18-18-16,-1 0 1,-17 18 0,0-1 15,-17-17 125,-1 0-109,0-17-16,1 17-15,-1 0 0,-17 0-1,17 0 1,0 0-1,-17 0 1,18 0 0,-1 0 15,0 0-31,1-18 47,-1 18-32,0 0 32,1 0-31,-1 0 0,18-18-1,-18 18 1,1 0-1,17-17 1,-18 17 15,1 0-15,-1 0 15,36 0 172,-1 0-187,1 0 15,17 0 0,-17 0-15,17 0 0,0 0-1,-17 17 17,17-17-17,0 18 1,-17-18-1,0 0 1,-1 0 15,1 0-31,0 0 32,-1 0-1,1 0 16,0 0 31,-1-18 109,-17 1-187,0-18 16,0 17 0,0-17-16,0-1 15,0 19 1,0-1-1,0 0 1,0 1 15,0-1-15,0 1 15,0-1 32,0 0-16</inkml:trace>
  <inkml:trace contextRef="#ctx0" brushRef="#br0" timeOffset="127500.01">5045 12912 0,'17'0'359,"19"0"-343,-1 0-16,0 0 16,-17 0-1,17 0 1,0 0 0,-17 0-16,35 0 15,-35 0 1,17 0 15,18 0-15,-18 0-1,18 0 17,-18-18-17,-17 18 1,35 0-1,-18 0 1,-17 0 0,-1 0-16,1 0 15,17 0 1,1 0 0,-1 0-1,0 0 16,0-18-15,18 18 0,-17 0 15,-1 0-15,-18 0-16,1 0 15,35 0 1,-35 0-1,17 0 1,18 0 0,-18 0-1,0 0 1,18 0 0,0 0 15,0 0-16,0 0 17,-35 0-17,35 0 1,-18 0 0,0 0-1,-17 0 1,35 0-1,-36 0 1,1 0-16,17 0 16,18 0-1,-17 0 1,-1 0 15,18 0-15,0 0-1,0 0 1,-36 0 0,18 0-1,1 0 1,-1 0 0,0 0-1,1 0 1,-19 0-1,18 0 1,1 0 0,17-17 15,-36 17-15,19 0-1,-19 0 16,19 0-15,-19 0 0,1 0-1,-1 0 1,1 0 0,0 0-1,-1 0 1,1 0 46,0 0-46,-1 0 0,1 0 30,-18-18-30,18 18 0,-1 0 15,1 0-15,-1 0 15,1 0 63</inkml:trace>
  <inkml:trace contextRef="#ctx0" brushRef="#br0" timeOffset="129923.42">7355 12647 0,'18'18'313,"17"-18"-313,-35 17 16,18 1-1,17 0 1,-17-18-1,0 17 1,-1 1 0,1-18-1,-1 0-15,-17 18 16,36-1 0,-36 1 15,17-18-31,19 0 31,-36 17-15,17-17-1,1 18 1,17-18 0,-17 0-1,-18 18 1,17-18-1,1 0 1,-18 17 0,18-17 15,-1 0 16,-17 18 0,0 0 0,0-1-32,0 1 16,-17 0-15,-1-1 0,0 18-1,1-17 1,17 0 0,-18-18-16,1 17 15,17 1 1,-18 0 15,0-18-15,18 17 15,0 1-15,-17-18-16,-1 0 31,18 18 0</inkml:trace>
  <inkml:trace contextRef="#ctx0" brushRef="#br0" timeOffset="137885.78">8008 13123 0,'-53'71'219,"-88"70"-219,-18 0 15,53-35 1,-52 35 0,87-88-1,53 0 1,-52 17 0,-1 1-1,54-36 16,-19 18-31,1-18 16,-53 36 0,53 17-1,-1-35 1,-52 18 0,18 17-1,34-35 1,-52 17-1,18 19 1,17-37 0,-18 37-1,-17-19 1,53-17 0,-53 35 15,35-35-16,-18 35 1,36-52 0,-18 34-1,0 18 1,35-88 0,-35 89-1,18-54 1,0 0-1,-18 18 1,35-18 0,-17 1-1,17 17 1,-35-18 0,36 0 15,-18 0-16,-1 1 1,19-1 0,-1-17-1,0 17 1,-17-17 0,35-1-1,-18 1 1,1-1-1,17 1 1,-18-18 0,0 18-1,1-18 1,-1 17 62,18-34 156,0-1-202,0 0-1,0 1 0,0-1 0,0 1-15,18 17 0,-18-18 15,17 18-15,-17-18-16,0 1 15,18 17 1,-18-18-1,0 0 17,0 1-17,18-1 17,-18 0-17,17 18 1,-17-17 15,0-1-15,0 1 62,0 34 156,0 1-218,-17-18-16,17 17 15,0 1 1,0 0 0,0-1-1,0 1 1,-18 0 0,18-1-1,0 1 1,-18 0-1,18-1-15,-17 18 32,17-17-17,0 0 1,0-1 15,0 1 16,0 0-16,0-1 16,17-17 203,1 0-219,0 0-31,-1 0 16,1 0 0,0 0-1,-1-17 1,1 17 0,0 0-1,-1 0 1,1 0 31,0 0-32,-18-18 1,17 18 0,1 0-1,-1 0 1,1 0 62</inkml:trace>
  <inkml:trace contextRef="#ctx0" brushRef="#br0" timeOffset="143018.43">5327 16298 0,'53'0'297,"0"0"-297,-36 0 16,36 0-1,36 0 1,16 0-1,-52-17 1,35 17 0,1-18-1,-54 18 17,18 0-32,-36-18 15,54 18 1,-18-17-1,-35 17 1,52-18 0,-17 18-1,-18 0 1,18-18 0,-17 18-1,-1 0 1,35 0-1,-17-17 1,-17 17 0,34-18 15,18 18-15,-35-17-1,-35 17 1,70-18-1,-35 18 1,-18 0 0,18 0-1,-18 0 1,1 0 0,17 0-1,-18 0 1,0-18-1,-17 18 1,17 0-16,0 0 31,1 0-31,-19 0 32,19 0-17,-19 0 1,19 0-1,-1 0 1,0 0 0,-17 0-1,-1 0 1,19 0 0,-19 0 15,1-17-16,0 17 1,-1 0 0,1 0 15,-1 0-15,1 0 30,-18-18 1,18 18 203,-1-18-203,1 18-16,0 0 1,-1 0-17,1 0 32,0 0-31,-1 0 15,1 0-15,-1 0 15,1 0 31,-18-17 32,0-1-63,-18 18 32,1-18-47,-1 18-16,18-17 15,-17 17 1,-1-18-16,0 18 15,-17 0 1,17 0 0,1 0-1,-1-17 17,0 17-17,1 0 16,-1 0-15,1 0 31,34 0 140,1 0-171,-1 0 0,1 17-1,0-17 1,-1 18 0,1-1-1,0-17 1,-1 0-1,-17 18 1,18 0 0,0-1-1,-1-17 17,-17 18-17,0 0 1,0-1 31,0 1-32,0 0 1,0-1 0,-35 18-1,35-17 1,0 0-16,-18-1 15,1 1 1,-1 0 0,18-1-1,-18 1 1,1-18 15,17 18-15,-18-1 15,0-17-15,18 18 15</inkml:trace>
  <inkml:trace contextRef="#ctx0" brushRef="#br0" timeOffset="148977.57">8396 12965 0,'53'0'297,"-18"0"-297,18 0 15,-18 17 1,18 1-1,0-18 1,-35 17-16,17-17 16,1 0-1,-1 0 1,-18 0 0,19 18-1,-1-18 1,18 18 31,-18-18-32,-17 0 1,-1 0-16,1 0 16,17 17-1,1-17 1,17 18-1,-1 0 1,-16-18 0,34 17-1,1 19 1,-18-36 0,0 17-1,17 19 1,18-1-1,-70-18 17,70 1-17,-17 17 1,-36-35 0,36 36-1,-1-1 1,-17-17-1,-18-18 1,1 35 0,-19-18-1,19-17 1,-19 0 0,19 18-1,-19 0 16,18-18 1,-35 17-17,18 1 1,0 0 0,-1-18-1,1 0 1,0 35-1,-1-35 1,1 0 0,0 18-1,-18-1 1,0 1 0,17-18-1,1 0 32,-18 17-16,17-17 16,-17 18-31,18-18 15,0 0 16,-18 18-31,0-1 30,17-17 126,-17 18-156,18-18 31,-36 0 140,1 0-171,-19 0 0,19 0-1,-18 0 1,17 0-1,0 0 1,1 0 15,-19 0-15,19 0 15,-1 0-15,0 0 31,1 0-16,-1 0 16,36 0 156,-1 0-203,1 0 31,17 0-31,-17 0 16,0 0-1,-1 0 1,1 0 15,0 0-15,-1 0 0,1 0-1,-1 0 16,1 0-31,0 0 32,-1 0-17,1 0 1,0 0 15,-1 0-31,1 0 63,0 0-32,-18-18 78,0 1-93,0-1-16,0-17 16,0 17-1,0 1-15,0-1 16,0-17-1,-18 17 1,18 0 15,0 1 1,0-1-17,0 0 32,0 1-16</inkml:trace>
  <inkml:trace contextRef="#ctx0" brushRef="#br0" timeOffset="153016.2">10548 14393 0,'-35'18'250,"-1"0"-234,1 17-16,-18 18 15,18-18 1,-53 53 0,35-35-1,0-18 1,18 18-16,-1-17 16,-34 17-1,35-18 1,-54 18-1,19 0 1,17-18 0,18 0-16,17-17 15,-70 52 1,17-34 0,54-19-1,-72 36 16,37-17-15,16-1 0,-17 18-1,-17 0 1,-1 0 0,54-18-1,-72 18 1,54-36-1,0 54 1,-18-53 0,35 17-1,1-17 17,-19-1-17,19 1 1,-1-1-1,-17 19 1,17-19 0,1 1-1,-1-18 1,0 18 0,1 17-1,-1-35 16,18 18 1,-18-18-17,18 17 1,-17-17 31,17-17 172,0-1-188,0 0-31,0 1 15,0-1 1,0-17 0,0-1-1,0 19 1,17-36 15,-17 35-15,18 1-1,-18-1 1,18 0 15,-18 1-15,0 34 218,0 1-218,0 0 0,-18-1-1,18 1-15,-18 17 31,18-17 1,0-1-32,0 1 31,-17-18-15,17 18 15,0-1-16,0 1 17,0 0-17,0-1 1,0 1 15,0 0-15,0-1-1,0 1 17,0-1-1,0 1-15,0 0 15,0-1 31,0 1-30,17 0 46,1-18-63,0 0-15,17 17 16,-17-17 0,34 0-1,-16 0 16,-1 18-15,18-18 0,-35 0-1,17 18-15,-18-18 16,19 0 0,-19 0-1,19 0 16,-19 0 1</inkml:trace>
  <inkml:trace contextRef="#ctx0" brushRef="#br0" timeOffset="157863.81">8079 13123 0,'-36'0'250,"1"18"-234,17 17-16,1 1 16,-1-1-1,-17-18 1,17 36 0,-35 0-1,36-17 1,-36 16-1,35 37 1,0-72 0,1 36-16,-1-18 15,-17 1 1,35 17 0,-18-18-1,-17 53 1,17-35 15,18-18-15,-17 1-1,17 17 1,0-36 0,0 36-1,0-18 1,0 18-1,0-35 1,0 35 0,0-18-1,-18 0 1,18 36 0,0 35-1,0-89 1,0 72 15,18-19-15,-18-52-1,0 35 1,0 0 0,17 0-1,1-18 1,0 18-1,-18-18 1,17 18 15,1-35-15,-18 17 0,0-17-1,18 17 1,-1-35-1,-17 17 1,0 1 0,18 0-1,-1 17 1,1-35 0,-18 35-1,35-17 1,-35 0-1,18-1 1,0 18 0,17 1 15,-17-19-15,-18 1-1,17 0 1,1 17-1,-1-17 1,1-1 0,0 1-16,-1-1 31,19 19-15,-19-19 15,1 1-16,-18 0 1,18-1 0,-1 1-1,-17 0 32,18-18-31,-18 17-16,18-17 31,-18 18 16,17-18-31,-17 18-1,0-1 16,-17-17 94,-1 0-125,0 0 32,1 0-32,-1 0 31,0 0-15,1 0-1,-1 0 1,0 0-1,1-17 1,-1 17 15,0-18-31,1 18 32,-1 0-17,18-18 16,-17 18 1,17-17-1,-18 17-15,0 0 15,18-18 16,18 18 109,0 0-156,17 0 31,-35 18-15,17-1-1,1-17 1,0 0 0,-18 18-16,17 0 15,1-1 1,0-17 0,-1 18-1,1-1 1,17 1 15,-35 0-15,18-18 15,0 0-15,-1 17-1,1-17 16,-1 0 16,1-35-15,0 0-17,-18 0 1,17-18-1,1 35 1,-18 0 0,0 1-1,0-1 1,0-17 0,0-1 15,0 19-16,0-1 1,0 1 0,0-1 15,0 0 16,0 1-16</inkml:trace>
  <inkml:trace contextRef="#ctx0" brushRef="#br0" timeOffset="161007.84">8326 13070 0,'0'18'328,"17"17"-312,-17-17-16,18-18 16,-1 53-1,-17-35 1,18-1 0,0 1-1,-18 35 1,17-53-1,1 53 1,0-18 0,17 18-1,-35-36 1,18 19 0,-1-19-1,1 1 1,-18 17-1,17-17 17,-17 0-17,18 17 1,0-18 15,-18 1-15,0 0-1,0 17 1,17-17 0,-17 17-1,18-17 1,-18-1-16,0 36 16,18 18-1,-18-1 1,0-34-1,0 16 1,0 1 0,0-17-1,0-1 17,0 35-17,0-34 1,0 34-1,-18 1 1,0-18 0,18-18-1,-17 18 1,-1 0 0,18-18-1,0 18 1,-18 0-1,18-35 1,-17 35 0,-1-1-1,1-16 1,17-1 15,0 0-15,-18 36-1,0-36 1,1 18 0,-1 0-1,0-18 1,18 1 0,0-1-1,0-18 1,-17 36-1,17 0 1,-18-17 0,18-19-1,-18 1 32,1-18 0</inkml:trace>
  <inkml:trace contextRef="#ctx0" brushRef="#br0" timeOffset="164308.21">8255 13106 0,'0'35'281,"0"-17"-250,0-1-31,0 1 16,0 17 15,0-17-15,0-1-1,0 1 1,0 0 15,0-1-31,0 1 31,0 0-15,0-1 0,0 1-1,0 0 17,0-1 14,0-34 111,0-19-126,0 19-15,0-19-1,0 19 16,0-1-31,0 0 16,0-17 15,0 18-15,0-1 0,0 0-1,0 1 16,0-1-15,0 0 15,0 1 47,18 17-15,-1 0-32,1 0 0,17 0-15,-17 17 0,-1-17-1,19 18 1,-19-18 0,1 35-1,0-35 1,-1 0-1,19 36 17,-19-36-17,1 17 1,-1-17 0,-17 18-1,18-18 16,0 0-15,-18 17 0,17 1 31,1-18-16</inkml:trace>
  <inkml:trace contextRef="#ctx0" brushRef="#br0" timeOffset="171649.58">4639 13335 0,'0'35'281,"-18"1"-266,1-19-15,17 18 16,-36 36 0,19-53-1,-18 52 1,17-17 15,0 0-15,1-35-16,17 17 15,-36 36 1,19-19 0,-1-16-1,0 34 1,1-17 0,17-18-1,-18 18 1,1 18-1,-1-36 1,18 18 0,-18 35-1,18-52 1,0 52 15,0-18-31,0-34 31,0 52-15,0-18 0,0-17-1,18 18 1,0 17 0,17-17-1,-35-18 1,17 17-1,19 18 1,-19-70 0,19 52-1,-1-17 17,-35-35-32,18 0 31,-1 17-16,1-17 1,-1-1 0,19 18-1,-19 1 1,1-36 0,17 17-1,-17 19 1,0-36-1,-1 0 1,18 17 0,-35 1-1,36-18 1,-19 18 15,19-1-15,-19 1 15,1-18-15,0 0-1,-1 0 1,19 18 0,-36-1-1,17-17 1,1 0-1,-1 0 1,1 0 15,-18 18-31,-18-18 203,1 0-187,-1 0 0,1 0-16,-1 0 15,-35 0 1,35 0 15,1 0-31,-19-18 31,19 18-31,-19 0 16,19 0 0,-18 0-1,17 0 17,0 0-17,1 0 1,-1 0 15,0 0-15,1 0-1,34 0 188,1-17-187,0 17 0,17 0-1,-17 0 1,-1 0-16,18 0 16,1 0-1,-1 0 1,0 0-1,-17 0 1,17 0 0,-17 0-1,0 17 17,-1-17-17,1 0 16,-1 0-15,1 0 47,-18-17 15,0-19-63,0 19 1,0-1-16,0 0 16,0 1-1,0-19 1,0 19-1,0-1-15,0-17 32,0 17-17,0 1-15,0-1 16,0 0 0,-18-17-1,18 0 32,0 17-31,0 0-1,0 1 17</inkml:trace>
  <inkml:trace contextRef="#ctx0" brushRef="#br0" timeOffset="175076.13">4957 13123 0,'17'18'359,"1"0"-359,-1-1 16,-17 1-16,18 0 15,0 17 1,-1-18 0,36 19 15,-35-1-15,35 36-1,-36-36 1,1-18-1,0 19 1,-1-1 0,19 0-1,-19 1 1,1-19 0,0 1-16,-18-1 15,17 1 1,1 35-1,-1-18 17,-17 1-1,18-1-15,-18 0-1,18 0 1,-18 1-1,0-19-15,17 19 16,-17 34 0,0-17-1,18 35 1,-18 0 0,0-17-1,0-36 1,0 36-1,0-1 17,0-17-17,0 18 1,0 17 0,0-53-1,0 36 1,0 35-1,0-71 1,0 36 0,0 17-1,0-35 1,0-36 0,-18 36-1,18-17 1,-17-1-1,17-18 1,-18 19 15,18 17-15,0 0 15,0-36-15,-18 18-1,1 36 1,-1-53 0,18 35-1,0-18 1,0-17 0,0 17-1,-17-18 1,-1 36-1,18-35 1,-18 17 0,18-17 15,-17-18 16,-1 0 0,0 0 0</inkml:trace>
  <inkml:trace contextRef="#ctx0" brushRef="#br0" timeOffset="178121.26">4974 13229 0,'0'53'265,"0"-35"-249,0 17 0,0-17-16,0-1 15,0 19 1,0-19-1,0 1-15,0 17 32,0-17-17,0-1 17,0 1-17,-17-18 126,17-18-110,0-17 0,0 17-31,0 1 16,0-18 15,0 17-15,0 0-1,0 1 1,0-1-16,0 0 16,0 1-1,0-19 17,0 19-17,0-1 1,0 1 31,0-1-16,0 0 47,0 1-47,0-1-15,17 18 62,-17-18-62,18 18-1,-1 0 17,1 0-1,0 0-16,17 0 17,-17 0-17,-1 18 1,1-18 0,0 0-1,-1 18 1,18-18-1,-35 17 1,18-17 0,0 0-1,-1 0 1,-17 18 15,18-18-15,0 0-1,-18 18 32</inkml:trace>
  <inkml:trace contextRef="#ctx0" brushRef="#br0" timeOffset="181203.37">3440 13458 0,'17'0'484,"1"0"-468,-1 0 0,-17-17-1,18 17 1,0 0 0,-1 0-1,1 0 16,0 0 1,-18 17 15,0 1-32,17 0 1,-17-1 15,0 1-15,0 0 15,0-1-15,0 1-1,0 0 1,0-1 15,-17-17 0,17 18-15,0-1-16,-18-17 16,18 18-1,-18-18 16,1 18 1,-1-1-17,36-17 142,-1 0-126,1 0-16,0 0 1,-1 0 0,-17-17-1,36 17 1,-19 0 0,1 0-1,0 0 1,-1 0 15,-17-18-15,18 18-1</inkml:trace>
  <inkml:trace contextRef="#ctx0" brushRef="#br0" timeOffset="184997.87">3528 15540 0,'0'17'406,"-18"-17"-390,18 18-1,0 0 1,-18-1 15,18 1 16,0 0-31,0-1 31,0 1-16,0 0-16,0-1 79,18-17-63,-18 18-15,18-18-16,-1 0 47,1 0-31,0 0-1,-1 0 1,1 0-1,0 0 32,-1-18-31,1 18 0,-18-17 15,18 17-16,-18-18-15,0 0 32,17 18-17,-17-17 17,0-1-17,0 0 32,0 1-31,-17-1 15,-1 18 0,0 0 0,1 0-15,-1 0 15,0 0-15,1 0 0,-1 0 15,0 0-31,1 0 31,-1 0 0,0 0 1,1 0 14,-1 0 1,18-18 0,0 1-31,0-1-1,0 1 1,0-1 0,0 0-1,0-17 1,0 0 0,0 17-1,0-17 16,0 17-15,0 1 15,0-1 1,18 18 61,-1 0-46,-17 18-16,0-1-15,0 1-16,18-1 16,-18 1 15,0 0-15,18-18-1,-18 17-15,0 1 16,0 17-1,17-17 1,-17 0 0,0 17-1,0-18 1,0 19 15,18-19 0,-18 1 1</inkml:trace>
  <inkml:trace contextRef="#ctx0" brushRef="#br0" timeOffset="188870.24">4551 14305 0,'17'0'484,"1"0"-468,0-18-1,-1 18 1,1 0-1,-18-17 1,18 17 0,-1-18-1,-17 1 17,18 17-17,0 0 16,-36 17 110,18 1-110,-35-18-15,17 0 0,0 17-1,1-17 1,17 18-16,-18-18 15,0 0 1,1 0 0,17 18 15,-18-18-15,18 17-1,-17-17 16,17 18-15,0 0 172,0-1-173,17 1 32,1-18-16,-1 0-15,1 0-16,17 0 31,-17 0-15,17 0 15,-17 0-15,0 0-1,-1 0 1,1 0 0,-1 0 30,1 0-30,0 18 62,-18-1-47,17 1-15,-17 0 0,0-1 15,0 1-31,0-1 16,0 1-1,-17 0 16,17-1-15,0 1-16,-18-18 16,0 18-1,1-1 1,-1-17 0,18 18-16,-17-18 15,-1 0 1,0 0-1,1 0 17,-1 0-17,0 0 17,1 0 14,-1 0 1</inkml:trace>
  <inkml:trace contextRef="#ctx0" brushRef="#br0" timeOffset="191511.13">5697 14111 0,'-17'0'282,"-1"18"-282,0-1 15,18 1 1,-17 17-1,17-17 1,-18-18-16,1 35 31,17-17-15,0-1 0,0 1-1,0 0 1,0-1-1,0 1 1,0 0 0,0-1-1,17-17 17,1 18-17,-18 0 1,35-18-1,-17 0 1,-1 0 0,19 0-1,-19 0 1,1 0 0,0 0-1,-1 0 16,-17-18-15,18 18 0,-1 0 15,-17-18-15,0 1-1,0-1 16,0 0 1,0 1 15,-17 17-32,-1 0 16,1 0-31,-1 0 32,0 0-32,1 0 15,-1 0 1,0 0 0,1 0-1,-1 0 1,0 0-1,1 0 17,-1 0-1,18 17 0,-17-17-15,17 18-1,-18-18 17</inkml:trace>
  <inkml:trace contextRef="#ctx0" brushRef="#br0" timeOffset="194290.29">6279 12330 0,'18'0'438,"0"0"-407,-1 0-16,1 0 17,-18 17-1,0 1 0,0-1-15,0 1-1,-18-18 1,18 18 0,-17-1-1,17 1 17,-18-18-17,0 18 1,18-1-1,18-17 204,0 0-203,-1 0-1,1 0-15,0 0 16,17 18 0,-17-18-1,-18 18 17,17-18-17,1 17-15,-1-17 31,-17 18-15,18 0 0,-18-1-1,0 1 1,0-1 0,0 1 15,0 0-16,0-1 17,0 1-32,-18 0 15,-17-1 1,18 1 15,-19-18-15,19 18-1,-1-1 1,0 1 0,1-18-1,-1 0 1,0 0 15</inkml:trace>
  <inkml:trace contextRef="#ctx0" brushRef="#br0" timeOffset="196221.24">6456 14164 0,'0'18'312,"0"-1"-296,0 1 0,0 0-1,0-1 1,0 1-1,0 17 1,17-35 0,-17 18-1,0-1 1,0 1 15,0 0-15,0-1-1</inkml:trace>
  <inkml:trace contextRef="#ctx0" brushRef="#br0" timeOffset="199010.68">6932 15716 0,'0'18'360,"0"0"-345,-18-1 1,1 1-1,17-1-15,-18 1 32,18 0-17,-17 17 1,17 0 0,0-17-1,0 0 1,0-1-1,0 1 1,0-1 15,0 1-15,0 0 15,0-1-15,17-17 15,1 0 0,-1 0-15,1 0 0,0 0 15,-1 0 0,1-17 16,0 17-31,-18-18 15,17 18-16,-17-18 17,0 1-17,0-1 32,0 1-31,0-1 31,-17 18-16,-1 0-15,0 0 30,1 0-14,-1 0 15,0 0-32,1 0 16,-1 0 32,1 0-32,17 18-15</inkml:trace>
  <inkml:trace contextRef="#ctx0" brushRef="#br0" timeOffset="201976.91">7761 14111 0,'18'0'484,"-1"0"-406,-17 18 32,0-1-95,18 1 1,-18 0 15,0-1-15,0 1 0,0 17-1,0 0 1,0-17-1,0 0-15,0 17 16,0-17 0,0 17-1,0-17 1,0 17 0,0 0-1,0 0 16,0-17-15,0 0 15,0-1-15,0 1 46,0 0-30</inkml:trace>
  <inkml:trace contextRef="#ctx0" brushRef="#br0" timeOffset="204261.81">7796 14164 0,'-17'0'406,"-1"0"-375,0 0-15,1 0 46,-1 0-30,18 18 15,-17-18-47,-1 0 31,0 0 16,1 0 46</inkml:trace>
  <inkml:trace contextRef="#ctx0" brushRef="#br0" timeOffset="206657.79">7708 14393 0,'18'0'360,"-1"0"-329,1 0-15,0 0 15,-1 0 188,1 0-79,0 0-77,-1 0-48,1 0 17,0 0 61,-1 0-46,1 0 31</inkml:trace>
  <inkml:trace contextRef="#ctx0" brushRef="#br0" timeOffset="209642.8">8837 13952 0,'-18'36'250,"18"17"-234,-17-1-16,17-34 16,0 0-1,-18 17 1,18-17-1,0-1-15,0 1 16,0 0 0,0-1-1,0 1 1,0-1 0,0 1-1,0 0 16,0-1 16,18-17 110,-1 0-142,-17-17-15,0-1 16,18 18-16,0-18 31,-18 1-15,17-1-1,1 18 1,-18-17 0,18-1-1,-18 0 1,0 1-1,17 17 1,-17-18 0,18 0-1,-18 1 1,0-1 15,0 0-15,0 36 171,0 17-171,0 1-16,0-1 31,0-17-31,0-1 16,0 18-1,0-17 17,0 0-32,0-1 31,0 19-15,0-19-1,0 1 1,0 0 31,0-1-16,0 1-15,0 0 46,0-1-31</inkml:trace>
  <inkml:trace contextRef="#ctx0" brushRef="#br0" timeOffset="212569.45">10019 12524 0,'-18'17'313,"18"19"-297,-17-1-16,-1-35 15,18 35 1,-18-17-1,1 35 1,17-36 15,0 19-31,0-19 16,0 1 15,0-1-15,0 19-1,0-19 1,0 1 0,0 0 15,0-1-15,17 1-1,1-18 16,0 0-15,-1 0 15,1 0-15,0 0 0,-1 0 15,1 0-16,-1 0 17,1-18-1,-18 1-31,18 17 16,-18-18-1,0 0 1,0 1 15,0-1-15,0 0-1,0 1 17,0-1-17,0 1 32,-18-1-16,0 18-15,1 0 15,-1 0-15,1 0 15,-1 0-31,0 0 31,1 0-15,-1 0 15,0 18 0,1-18-15,17 17 15,-18 1 1,0-18-17,18 17 16</inkml:trace>
  <inkml:trace contextRef="#ctx0" brushRef="#br0" timeOffset="-213920.59">9684 15328 0,'17'0'329,"-17"-17"-314,18-1 1,-18 0-1,18 18 1,-1 0 0,1-17-1,0 17 1,-1 0 15,1 0-15,-1 0 15,1 0-15,0 0 15,-18 17 0,0 1-15,17-18-16,-17 18 31,0-1-15,0 1-1,0-1 1,0 1 0,0 0-16,0-1 31,-17 1-16,-1 0 1,0-1 0,18 1-1,0 0 1,-35-1 0,18 1 15,-1-1-16,18 1 1,-18-18 0,1 18-1,17-1 1,-18-17 0,18 18-1,-18-18 1,18 18 15,36-18 94,-36-18-109,35 18-1,-17-18 1,-1 1-16,18-1 16,1 18-1,17-18 1,-53 1-1,17 17 1,1-18 0,0 18 15,-1 0 0,1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8081F9-4B22-4847-BB8B-99D097995424}" type="datetime1">
              <a:rPr lang="en-US" smtClean="0"/>
              <a:t>11/25/2022</a:t>
            </a:fld>
            <a:endParaRPr lang="en-US"/>
          </a:p>
        </p:txBody>
      </p:sp>
      <p:sp>
        <p:nvSpPr>
          <p:cNvPr id="5" name="Footer Placeholder 4"/>
          <p:cNvSpPr>
            <a:spLocks noGrp="1"/>
          </p:cNvSpPr>
          <p:nvPr>
            <p:ph type="ftr" sz="quarter" idx="11"/>
          </p:nvPr>
        </p:nvSpPr>
        <p:spPr/>
        <p:txBody>
          <a:bodyPr/>
          <a:lstStyle/>
          <a:p>
            <a:r>
              <a:rPr lang="en-US"/>
              <a:t>Megha Gupta             ACSE 0301: DS  Unit 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555260-91DB-42FD-8840-FD7CE883810C}" type="datetime1">
              <a:rPr lang="en-US" smtClean="0"/>
              <a:t>11/25/2022</a:t>
            </a:fld>
            <a:endParaRPr lang="en-US"/>
          </a:p>
        </p:txBody>
      </p:sp>
      <p:sp>
        <p:nvSpPr>
          <p:cNvPr id="5" name="Footer Placeholder 4"/>
          <p:cNvSpPr>
            <a:spLocks noGrp="1"/>
          </p:cNvSpPr>
          <p:nvPr>
            <p:ph type="ftr" sz="quarter" idx="11"/>
          </p:nvPr>
        </p:nvSpPr>
        <p:spPr/>
        <p:txBody>
          <a:bodyPr/>
          <a:lstStyle/>
          <a:p>
            <a:r>
              <a:rPr lang="en-US"/>
              <a:t>Megha Gupta             ACSE 0301: DS  Unit 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F2DEA-EAEB-4004-A6EA-445E3515CD97}" type="datetime1">
              <a:rPr lang="en-US" smtClean="0"/>
              <a:t>11/25/2022</a:t>
            </a:fld>
            <a:endParaRPr lang="en-US"/>
          </a:p>
        </p:txBody>
      </p:sp>
      <p:sp>
        <p:nvSpPr>
          <p:cNvPr id="5" name="Footer Placeholder 4"/>
          <p:cNvSpPr>
            <a:spLocks noGrp="1"/>
          </p:cNvSpPr>
          <p:nvPr>
            <p:ph type="ftr" sz="quarter" idx="11"/>
          </p:nvPr>
        </p:nvSpPr>
        <p:spPr/>
        <p:txBody>
          <a:bodyPr/>
          <a:lstStyle/>
          <a:p>
            <a:r>
              <a:rPr lang="en-US"/>
              <a:t>Megha Gupta             ACSE 0301: DS  Unit 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a:t>Click to edit Master title style</a:t>
            </a:r>
          </a:p>
        </p:txBody>
      </p:sp>
      <p:sp>
        <p:nvSpPr>
          <p:cNvPr id="3" name="Text Placeholder 2"/>
          <p:cNvSpPr>
            <a:spLocks noGrp="1"/>
          </p:cNvSpPr>
          <p:nvPr>
            <p:ph type="body" sz="half" idx="1"/>
          </p:nvPr>
        </p:nvSpPr>
        <p:spPr>
          <a:xfrm>
            <a:off x="350838" y="1214438"/>
            <a:ext cx="4038600" cy="507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1838" y="1214438"/>
            <a:ext cx="4038600" cy="507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B7418640-EC0A-4900-96D0-3CFF3FDD4C87}" type="datetime1">
              <a:rPr lang="en-US" smtClean="0"/>
              <a:t>11/25/2022</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8C157E9A-44B4-4987-92FF-D7A8ED801562}" type="slidenum">
              <a:rPr lang="en-US"/>
              <a:pPr>
                <a:defRPr/>
              </a:pPr>
              <a:t>‹#›</a:t>
            </a:fld>
            <a:endParaRPr lang="en-US"/>
          </a:p>
        </p:txBody>
      </p:sp>
    </p:spTree>
    <p:extLst>
      <p:ext uri="{BB962C8B-B14F-4D97-AF65-F5344CB8AC3E}">
        <p14:creationId xmlns:p14="http://schemas.microsoft.com/office/powerpoint/2010/main" val="1185404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8C0B-2D98-4702-B4C9-80BEC573221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253E72-A522-4701-A46C-5FC007C1EB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302E5A-1231-44DB-AF06-25C621909F7D}"/>
              </a:ext>
            </a:extLst>
          </p:cNvPr>
          <p:cNvSpPr>
            <a:spLocks noGrp="1"/>
          </p:cNvSpPr>
          <p:nvPr>
            <p:ph type="dt" sz="half" idx="10"/>
          </p:nvPr>
        </p:nvSpPr>
        <p:spPr/>
        <p:txBody>
          <a:bodyPr/>
          <a:lstStyle/>
          <a:p>
            <a:fld id="{9E7C02FF-E27A-44B6-B7C4-046DB3876A2F}" type="datetime1">
              <a:rPr lang="en-US" smtClean="0"/>
              <a:t>11/25/2022</a:t>
            </a:fld>
            <a:endParaRPr lang="en-IN"/>
          </a:p>
        </p:txBody>
      </p:sp>
      <p:sp>
        <p:nvSpPr>
          <p:cNvPr id="5" name="Footer Placeholder 4">
            <a:extLst>
              <a:ext uri="{FF2B5EF4-FFF2-40B4-BE49-F238E27FC236}">
                <a16:creationId xmlns:a16="http://schemas.microsoft.com/office/drawing/2014/main" id="{08E85CC9-596E-4952-8E07-815BC69552ED}"/>
              </a:ext>
            </a:extLst>
          </p:cNvPr>
          <p:cNvSpPr>
            <a:spLocks noGrp="1"/>
          </p:cNvSpPr>
          <p:nvPr>
            <p:ph type="ftr" sz="quarter" idx="11"/>
          </p:nvPr>
        </p:nvSpPr>
        <p:spPr/>
        <p:txBody>
          <a:bodyPr/>
          <a:lstStyle/>
          <a:p>
            <a:r>
              <a:rPr lang="en-IN"/>
              <a:t>Megha Gupta             ACSE 0301: DS  Unit 5                            </a:t>
            </a:r>
          </a:p>
        </p:txBody>
      </p:sp>
      <p:sp>
        <p:nvSpPr>
          <p:cNvPr id="6" name="Slide Number Placeholder 5">
            <a:extLst>
              <a:ext uri="{FF2B5EF4-FFF2-40B4-BE49-F238E27FC236}">
                <a16:creationId xmlns:a16="http://schemas.microsoft.com/office/drawing/2014/main" id="{E62B5F02-B401-454B-8BB2-FEDFDF65BD8C}"/>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2906438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2F53-292F-4BD8-A5D1-2F64C4EF3D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2D8A9F-B7D4-4106-8B87-6866C1775A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6C5E59-893A-44D1-A203-5FDE04E5541B}"/>
              </a:ext>
            </a:extLst>
          </p:cNvPr>
          <p:cNvSpPr>
            <a:spLocks noGrp="1"/>
          </p:cNvSpPr>
          <p:nvPr>
            <p:ph type="dt" sz="half" idx="10"/>
          </p:nvPr>
        </p:nvSpPr>
        <p:spPr/>
        <p:txBody>
          <a:bodyPr/>
          <a:lstStyle/>
          <a:p>
            <a:fld id="{839DE834-FC08-446E-94FE-950B29DCAFF8}" type="datetime1">
              <a:rPr lang="en-US" smtClean="0"/>
              <a:t>11/25/2022</a:t>
            </a:fld>
            <a:endParaRPr lang="en-IN"/>
          </a:p>
        </p:txBody>
      </p:sp>
      <p:sp>
        <p:nvSpPr>
          <p:cNvPr id="5" name="Footer Placeholder 4">
            <a:extLst>
              <a:ext uri="{FF2B5EF4-FFF2-40B4-BE49-F238E27FC236}">
                <a16:creationId xmlns:a16="http://schemas.microsoft.com/office/drawing/2014/main" id="{70D35B81-8644-4C61-90D6-9AB64BAAB549}"/>
              </a:ext>
            </a:extLst>
          </p:cNvPr>
          <p:cNvSpPr>
            <a:spLocks noGrp="1"/>
          </p:cNvSpPr>
          <p:nvPr>
            <p:ph type="ftr" sz="quarter" idx="11"/>
          </p:nvPr>
        </p:nvSpPr>
        <p:spPr/>
        <p:txBody>
          <a:bodyPr/>
          <a:lstStyle/>
          <a:p>
            <a:r>
              <a:rPr lang="en-IN"/>
              <a:t>Megha Gupta             ACSE 0301: DS  Unit 5                            </a:t>
            </a:r>
          </a:p>
        </p:txBody>
      </p:sp>
      <p:sp>
        <p:nvSpPr>
          <p:cNvPr id="6" name="Slide Number Placeholder 5">
            <a:extLst>
              <a:ext uri="{FF2B5EF4-FFF2-40B4-BE49-F238E27FC236}">
                <a16:creationId xmlns:a16="http://schemas.microsoft.com/office/drawing/2014/main" id="{43E201D4-0830-4930-B8B2-ADDB06CC055F}"/>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4046973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ECA4-7A68-4AD5-902B-BD944C87D46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A8649D-2600-41A0-A12E-21514410FEC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3A3AC6-4A96-4A00-8099-E1D897291B1C}"/>
              </a:ext>
            </a:extLst>
          </p:cNvPr>
          <p:cNvSpPr>
            <a:spLocks noGrp="1"/>
          </p:cNvSpPr>
          <p:nvPr>
            <p:ph type="dt" sz="half" idx="10"/>
          </p:nvPr>
        </p:nvSpPr>
        <p:spPr/>
        <p:txBody>
          <a:bodyPr/>
          <a:lstStyle/>
          <a:p>
            <a:fld id="{3E23E695-159D-4501-8912-C6EBECDA415F}" type="datetime1">
              <a:rPr lang="en-US" smtClean="0"/>
              <a:t>11/25/2022</a:t>
            </a:fld>
            <a:endParaRPr lang="en-IN"/>
          </a:p>
        </p:txBody>
      </p:sp>
      <p:sp>
        <p:nvSpPr>
          <p:cNvPr id="5" name="Footer Placeholder 4">
            <a:extLst>
              <a:ext uri="{FF2B5EF4-FFF2-40B4-BE49-F238E27FC236}">
                <a16:creationId xmlns:a16="http://schemas.microsoft.com/office/drawing/2014/main" id="{5FFF6CD1-2AD1-44F4-B407-6C057C857800}"/>
              </a:ext>
            </a:extLst>
          </p:cNvPr>
          <p:cNvSpPr>
            <a:spLocks noGrp="1"/>
          </p:cNvSpPr>
          <p:nvPr>
            <p:ph type="ftr" sz="quarter" idx="11"/>
          </p:nvPr>
        </p:nvSpPr>
        <p:spPr/>
        <p:txBody>
          <a:bodyPr/>
          <a:lstStyle/>
          <a:p>
            <a:r>
              <a:rPr lang="en-IN"/>
              <a:t>Megha Gupta             ACSE 0301: DS  Unit 5                            </a:t>
            </a:r>
          </a:p>
        </p:txBody>
      </p:sp>
      <p:sp>
        <p:nvSpPr>
          <p:cNvPr id="6" name="Slide Number Placeholder 5">
            <a:extLst>
              <a:ext uri="{FF2B5EF4-FFF2-40B4-BE49-F238E27FC236}">
                <a16:creationId xmlns:a16="http://schemas.microsoft.com/office/drawing/2014/main" id="{269A75CB-6467-4D27-B144-A6F1D910C668}"/>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3648150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FBCD-BB85-4E3F-96C8-0BF6FAC833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C1E84D-64D9-4D6F-BB96-34E771523FE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C7DE30-A49A-4852-9DF5-F415777A69C3}"/>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BF4063-8761-4981-B5ED-259EC5E03970}"/>
              </a:ext>
            </a:extLst>
          </p:cNvPr>
          <p:cNvSpPr>
            <a:spLocks noGrp="1"/>
          </p:cNvSpPr>
          <p:nvPr>
            <p:ph type="dt" sz="half" idx="10"/>
          </p:nvPr>
        </p:nvSpPr>
        <p:spPr/>
        <p:txBody>
          <a:bodyPr/>
          <a:lstStyle/>
          <a:p>
            <a:fld id="{6209F543-FF14-4955-ACA7-870C102B2C67}" type="datetime1">
              <a:rPr lang="en-US" smtClean="0"/>
              <a:t>11/25/2022</a:t>
            </a:fld>
            <a:endParaRPr lang="en-IN"/>
          </a:p>
        </p:txBody>
      </p:sp>
      <p:sp>
        <p:nvSpPr>
          <p:cNvPr id="6" name="Footer Placeholder 5">
            <a:extLst>
              <a:ext uri="{FF2B5EF4-FFF2-40B4-BE49-F238E27FC236}">
                <a16:creationId xmlns:a16="http://schemas.microsoft.com/office/drawing/2014/main" id="{DAA6D397-057B-475D-BBD9-93415484DA09}"/>
              </a:ext>
            </a:extLst>
          </p:cNvPr>
          <p:cNvSpPr>
            <a:spLocks noGrp="1"/>
          </p:cNvSpPr>
          <p:nvPr>
            <p:ph type="ftr" sz="quarter" idx="11"/>
          </p:nvPr>
        </p:nvSpPr>
        <p:spPr/>
        <p:txBody>
          <a:bodyPr/>
          <a:lstStyle/>
          <a:p>
            <a:r>
              <a:rPr lang="en-IN"/>
              <a:t>Megha Gupta             ACSE 0301: DS  Unit 5                            </a:t>
            </a:r>
          </a:p>
        </p:txBody>
      </p:sp>
      <p:sp>
        <p:nvSpPr>
          <p:cNvPr id="7" name="Slide Number Placeholder 6">
            <a:extLst>
              <a:ext uri="{FF2B5EF4-FFF2-40B4-BE49-F238E27FC236}">
                <a16:creationId xmlns:a16="http://schemas.microsoft.com/office/drawing/2014/main" id="{6EFD3374-1BC5-4DAB-BABF-0B1974B603BA}"/>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3899928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F6B1-13BD-4455-AAD4-9D9B58D637EC}"/>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EF99A4-E177-43BF-A024-8656B0AFA5A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96D955-7C94-48A1-B06F-726FB043544A}"/>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44F40A-321F-46FA-8822-54D569260A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B0CBC-9864-41C1-A6DD-2220FED00913}"/>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74A051-253A-4D53-A465-C1F2D54CB70A}"/>
              </a:ext>
            </a:extLst>
          </p:cNvPr>
          <p:cNvSpPr>
            <a:spLocks noGrp="1"/>
          </p:cNvSpPr>
          <p:nvPr>
            <p:ph type="dt" sz="half" idx="10"/>
          </p:nvPr>
        </p:nvSpPr>
        <p:spPr/>
        <p:txBody>
          <a:bodyPr/>
          <a:lstStyle/>
          <a:p>
            <a:fld id="{54C4A496-8193-4039-8F88-2B2DC25E3F36}" type="datetime1">
              <a:rPr lang="en-US" smtClean="0"/>
              <a:t>11/25/2022</a:t>
            </a:fld>
            <a:endParaRPr lang="en-IN"/>
          </a:p>
        </p:txBody>
      </p:sp>
      <p:sp>
        <p:nvSpPr>
          <p:cNvPr id="8" name="Footer Placeholder 7">
            <a:extLst>
              <a:ext uri="{FF2B5EF4-FFF2-40B4-BE49-F238E27FC236}">
                <a16:creationId xmlns:a16="http://schemas.microsoft.com/office/drawing/2014/main" id="{7FF8060C-F562-4F74-80E6-1968E6FEF9FA}"/>
              </a:ext>
            </a:extLst>
          </p:cNvPr>
          <p:cNvSpPr>
            <a:spLocks noGrp="1"/>
          </p:cNvSpPr>
          <p:nvPr>
            <p:ph type="ftr" sz="quarter" idx="11"/>
          </p:nvPr>
        </p:nvSpPr>
        <p:spPr/>
        <p:txBody>
          <a:bodyPr/>
          <a:lstStyle/>
          <a:p>
            <a:r>
              <a:rPr lang="en-IN"/>
              <a:t>Megha Gupta             ACSE 0301: DS  Unit 5                            </a:t>
            </a:r>
          </a:p>
        </p:txBody>
      </p:sp>
      <p:sp>
        <p:nvSpPr>
          <p:cNvPr id="9" name="Slide Number Placeholder 8">
            <a:extLst>
              <a:ext uri="{FF2B5EF4-FFF2-40B4-BE49-F238E27FC236}">
                <a16:creationId xmlns:a16="http://schemas.microsoft.com/office/drawing/2014/main" id="{7E079DD2-F1FF-4301-A721-54A3DB059B8B}"/>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265872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79E-6891-4BA2-B636-7B514A5D39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39BC25-B59A-4CCF-9B22-F4F41D2E458E}"/>
              </a:ext>
            </a:extLst>
          </p:cNvPr>
          <p:cNvSpPr>
            <a:spLocks noGrp="1"/>
          </p:cNvSpPr>
          <p:nvPr>
            <p:ph type="dt" sz="half" idx="10"/>
          </p:nvPr>
        </p:nvSpPr>
        <p:spPr/>
        <p:txBody>
          <a:bodyPr/>
          <a:lstStyle/>
          <a:p>
            <a:fld id="{733418DC-5740-4EB3-9833-96064515F7C5}" type="datetime1">
              <a:rPr lang="en-US" smtClean="0"/>
              <a:t>11/25/2022</a:t>
            </a:fld>
            <a:endParaRPr lang="en-IN"/>
          </a:p>
        </p:txBody>
      </p:sp>
      <p:sp>
        <p:nvSpPr>
          <p:cNvPr id="4" name="Footer Placeholder 3">
            <a:extLst>
              <a:ext uri="{FF2B5EF4-FFF2-40B4-BE49-F238E27FC236}">
                <a16:creationId xmlns:a16="http://schemas.microsoft.com/office/drawing/2014/main" id="{E14007AD-5708-48A6-866C-506AEDE275DE}"/>
              </a:ext>
            </a:extLst>
          </p:cNvPr>
          <p:cNvSpPr>
            <a:spLocks noGrp="1"/>
          </p:cNvSpPr>
          <p:nvPr>
            <p:ph type="ftr" sz="quarter" idx="11"/>
          </p:nvPr>
        </p:nvSpPr>
        <p:spPr/>
        <p:txBody>
          <a:bodyPr/>
          <a:lstStyle/>
          <a:p>
            <a:r>
              <a:rPr lang="en-IN"/>
              <a:t>Megha Gupta             ACSE 0301: DS  Unit 5                            </a:t>
            </a:r>
          </a:p>
        </p:txBody>
      </p:sp>
      <p:sp>
        <p:nvSpPr>
          <p:cNvPr id="5" name="Slide Number Placeholder 4">
            <a:extLst>
              <a:ext uri="{FF2B5EF4-FFF2-40B4-BE49-F238E27FC236}">
                <a16:creationId xmlns:a16="http://schemas.microsoft.com/office/drawing/2014/main" id="{231A3CA4-8F4F-4851-BEE4-BDE9FC5EDCF2}"/>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409525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CD333C-BEA6-4F34-B244-5BBC54690D6F}"/>
              </a:ext>
            </a:extLst>
          </p:cNvPr>
          <p:cNvSpPr>
            <a:spLocks noGrp="1"/>
          </p:cNvSpPr>
          <p:nvPr>
            <p:ph type="dt" sz="half" idx="10"/>
          </p:nvPr>
        </p:nvSpPr>
        <p:spPr/>
        <p:txBody>
          <a:bodyPr/>
          <a:lstStyle/>
          <a:p>
            <a:fld id="{0082ABAB-E5EB-4C2C-9A4F-C4EFD5A37421}" type="datetime1">
              <a:rPr lang="en-US" smtClean="0"/>
              <a:t>11/25/2022</a:t>
            </a:fld>
            <a:endParaRPr lang="en-IN"/>
          </a:p>
        </p:txBody>
      </p:sp>
      <p:sp>
        <p:nvSpPr>
          <p:cNvPr id="3" name="Footer Placeholder 2">
            <a:extLst>
              <a:ext uri="{FF2B5EF4-FFF2-40B4-BE49-F238E27FC236}">
                <a16:creationId xmlns:a16="http://schemas.microsoft.com/office/drawing/2014/main" id="{F87907A2-01BA-4E25-8412-8B178ABE7656}"/>
              </a:ext>
            </a:extLst>
          </p:cNvPr>
          <p:cNvSpPr>
            <a:spLocks noGrp="1"/>
          </p:cNvSpPr>
          <p:nvPr>
            <p:ph type="ftr" sz="quarter" idx="11"/>
          </p:nvPr>
        </p:nvSpPr>
        <p:spPr/>
        <p:txBody>
          <a:bodyPr/>
          <a:lstStyle/>
          <a:p>
            <a:r>
              <a:rPr lang="en-IN"/>
              <a:t>Megha Gupta             ACSE 0301: DS  Unit 5                            </a:t>
            </a:r>
          </a:p>
        </p:txBody>
      </p:sp>
      <p:sp>
        <p:nvSpPr>
          <p:cNvPr id="4" name="Slide Number Placeholder 3">
            <a:extLst>
              <a:ext uri="{FF2B5EF4-FFF2-40B4-BE49-F238E27FC236}">
                <a16:creationId xmlns:a16="http://schemas.microsoft.com/office/drawing/2014/main" id="{072EB1E6-2A89-42AB-B3D3-52DF566180A6}"/>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61499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FC3227-5115-497C-8D43-D7B3C3D9E602}" type="datetime1">
              <a:rPr lang="en-US" smtClean="0"/>
              <a:t>11/25/2022</a:t>
            </a:fld>
            <a:endParaRPr lang="en-US"/>
          </a:p>
        </p:txBody>
      </p:sp>
      <p:sp>
        <p:nvSpPr>
          <p:cNvPr id="5" name="Footer Placeholder 4"/>
          <p:cNvSpPr>
            <a:spLocks noGrp="1"/>
          </p:cNvSpPr>
          <p:nvPr>
            <p:ph type="ftr" sz="quarter" idx="11"/>
          </p:nvPr>
        </p:nvSpPr>
        <p:spPr/>
        <p:txBody>
          <a:bodyPr/>
          <a:lstStyle/>
          <a:p>
            <a:r>
              <a:rPr lang="en-US"/>
              <a:t>Megha Gupta             ACSE 0301: DS  Unit 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D724-BF09-49B6-8451-60000653F5A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A0E1626-04F6-4596-903B-92032B5499E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3A489A-2AF2-4519-ACFB-772FF8CCF9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4C0876-1364-4CB6-B778-832F5C4D2E49}"/>
              </a:ext>
            </a:extLst>
          </p:cNvPr>
          <p:cNvSpPr>
            <a:spLocks noGrp="1"/>
          </p:cNvSpPr>
          <p:nvPr>
            <p:ph type="dt" sz="half" idx="10"/>
          </p:nvPr>
        </p:nvSpPr>
        <p:spPr/>
        <p:txBody>
          <a:bodyPr/>
          <a:lstStyle/>
          <a:p>
            <a:fld id="{A5D35F98-9662-41D9-9930-AED9A1B9CE43}" type="datetime1">
              <a:rPr lang="en-US" smtClean="0"/>
              <a:t>11/25/2022</a:t>
            </a:fld>
            <a:endParaRPr lang="en-IN"/>
          </a:p>
        </p:txBody>
      </p:sp>
      <p:sp>
        <p:nvSpPr>
          <p:cNvPr id="6" name="Footer Placeholder 5">
            <a:extLst>
              <a:ext uri="{FF2B5EF4-FFF2-40B4-BE49-F238E27FC236}">
                <a16:creationId xmlns:a16="http://schemas.microsoft.com/office/drawing/2014/main" id="{7FC69184-B9C9-4366-AF85-A55392905078}"/>
              </a:ext>
            </a:extLst>
          </p:cNvPr>
          <p:cNvSpPr>
            <a:spLocks noGrp="1"/>
          </p:cNvSpPr>
          <p:nvPr>
            <p:ph type="ftr" sz="quarter" idx="11"/>
          </p:nvPr>
        </p:nvSpPr>
        <p:spPr/>
        <p:txBody>
          <a:bodyPr/>
          <a:lstStyle/>
          <a:p>
            <a:r>
              <a:rPr lang="en-IN"/>
              <a:t>Megha Gupta             ACSE 0301: DS  Unit 5                            </a:t>
            </a:r>
          </a:p>
        </p:txBody>
      </p:sp>
      <p:sp>
        <p:nvSpPr>
          <p:cNvPr id="7" name="Slide Number Placeholder 6">
            <a:extLst>
              <a:ext uri="{FF2B5EF4-FFF2-40B4-BE49-F238E27FC236}">
                <a16:creationId xmlns:a16="http://schemas.microsoft.com/office/drawing/2014/main" id="{575B0DF2-79AC-43DC-97D5-C0B45CDEF711}"/>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1152816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CE7F-6140-4C9C-956C-B004CFB8644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350D17-42BB-4D2D-831B-24FA0F0AE8F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84BCAD-CF49-482A-A13A-92237174B9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F9A90F-C7DB-42B5-B2BA-115C4CFABDD1}"/>
              </a:ext>
            </a:extLst>
          </p:cNvPr>
          <p:cNvSpPr>
            <a:spLocks noGrp="1"/>
          </p:cNvSpPr>
          <p:nvPr>
            <p:ph type="dt" sz="half" idx="10"/>
          </p:nvPr>
        </p:nvSpPr>
        <p:spPr/>
        <p:txBody>
          <a:bodyPr/>
          <a:lstStyle/>
          <a:p>
            <a:fld id="{A7C3B2FF-8EF1-4B97-88CB-ABB4EF63FB44}" type="datetime1">
              <a:rPr lang="en-US" smtClean="0"/>
              <a:t>11/25/2022</a:t>
            </a:fld>
            <a:endParaRPr lang="en-IN"/>
          </a:p>
        </p:txBody>
      </p:sp>
      <p:sp>
        <p:nvSpPr>
          <p:cNvPr id="6" name="Footer Placeholder 5">
            <a:extLst>
              <a:ext uri="{FF2B5EF4-FFF2-40B4-BE49-F238E27FC236}">
                <a16:creationId xmlns:a16="http://schemas.microsoft.com/office/drawing/2014/main" id="{433DEA4F-52FB-4D1E-B3C5-7508486FE4D2}"/>
              </a:ext>
            </a:extLst>
          </p:cNvPr>
          <p:cNvSpPr>
            <a:spLocks noGrp="1"/>
          </p:cNvSpPr>
          <p:nvPr>
            <p:ph type="ftr" sz="quarter" idx="11"/>
          </p:nvPr>
        </p:nvSpPr>
        <p:spPr/>
        <p:txBody>
          <a:bodyPr/>
          <a:lstStyle/>
          <a:p>
            <a:r>
              <a:rPr lang="en-IN"/>
              <a:t>Megha Gupta             ACSE 0301: DS  Unit 5                            </a:t>
            </a:r>
          </a:p>
        </p:txBody>
      </p:sp>
      <p:sp>
        <p:nvSpPr>
          <p:cNvPr id="7" name="Slide Number Placeholder 6">
            <a:extLst>
              <a:ext uri="{FF2B5EF4-FFF2-40B4-BE49-F238E27FC236}">
                <a16:creationId xmlns:a16="http://schemas.microsoft.com/office/drawing/2014/main" id="{B1CE073F-4F8E-4419-8459-C5107B3E3BCE}"/>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3483512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1C1E-1FE1-4C7D-85D8-6B466B0509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BDB7E5-0591-498B-A8CA-7F59156089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2B198D-405E-475A-83D1-D0475132BF79}"/>
              </a:ext>
            </a:extLst>
          </p:cNvPr>
          <p:cNvSpPr>
            <a:spLocks noGrp="1"/>
          </p:cNvSpPr>
          <p:nvPr>
            <p:ph type="dt" sz="half" idx="10"/>
          </p:nvPr>
        </p:nvSpPr>
        <p:spPr/>
        <p:txBody>
          <a:bodyPr/>
          <a:lstStyle/>
          <a:p>
            <a:fld id="{349135ED-BCAF-4CAF-9711-BBC9015F7794}" type="datetime1">
              <a:rPr lang="en-US" smtClean="0"/>
              <a:t>11/25/2022</a:t>
            </a:fld>
            <a:endParaRPr lang="en-IN"/>
          </a:p>
        </p:txBody>
      </p:sp>
      <p:sp>
        <p:nvSpPr>
          <p:cNvPr id="5" name="Footer Placeholder 4">
            <a:extLst>
              <a:ext uri="{FF2B5EF4-FFF2-40B4-BE49-F238E27FC236}">
                <a16:creationId xmlns:a16="http://schemas.microsoft.com/office/drawing/2014/main" id="{16CD4C0A-9931-41A2-A0D8-50CFCB88C898}"/>
              </a:ext>
            </a:extLst>
          </p:cNvPr>
          <p:cNvSpPr>
            <a:spLocks noGrp="1"/>
          </p:cNvSpPr>
          <p:nvPr>
            <p:ph type="ftr" sz="quarter" idx="11"/>
          </p:nvPr>
        </p:nvSpPr>
        <p:spPr/>
        <p:txBody>
          <a:bodyPr/>
          <a:lstStyle/>
          <a:p>
            <a:r>
              <a:rPr lang="en-IN"/>
              <a:t>Megha Gupta             ACSE 0301: DS  Unit 5                            </a:t>
            </a:r>
          </a:p>
        </p:txBody>
      </p:sp>
      <p:sp>
        <p:nvSpPr>
          <p:cNvPr id="6" name="Slide Number Placeholder 5">
            <a:extLst>
              <a:ext uri="{FF2B5EF4-FFF2-40B4-BE49-F238E27FC236}">
                <a16:creationId xmlns:a16="http://schemas.microsoft.com/office/drawing/2014/main" id="{29458182-6A8C-44AF-9C39-591C797797C9}"/>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1764970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0BBDBF-8A67-4360-8283-A40623D7A73E}"/>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45CE64-4B53-43A7-BB03-C318806F2677}"/>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CA1F55-BA9C-48E2-89CC-CD235DFA4E6C}"/>
              </a:ext>
            </a:extLst>
          </p:cNvPr>
          <p:cNvSpPr>
            <a:spLocks noGrp="1"/>
          </p:cNvSpPr>
          <p:nvPr>
            <p:ph type="dt" sz="half" idx="10"/>
          </p:nvPr>
        </p:nvSpPr>
        <p:spPr/>
        <p:txBody>
          <a:bodyPr/>
          <a:lstStyle/>
          <a:p>
            <a:fld id="{91B4C99F-AE0E-4606-86C0-09064AD137B1}" type="datetime1">
              <a:rPr lang="en-US" smtClean="0"/>
              <a:t>11/25/2022</a:t>
            </a:fld>
            <a:endParaRPr lang="en-IN"/>
          </a:p>
        </p:txBody>
      </p:sp>
      <p:sp>
        <p:nvSpPr>
          <p:cNvPr id="5" name="Footer Placeholder 4">
            <a:extLst>
              <a:ext uri="{FF2B5EF4-FFF2-40B4-BE49-F238E27FC236}">
                <a16:creationId xmlns:a16="http://schemas.microsoft.com/office/drawing/2014/main" id="{FBB513D6-E98F-43C2-8E0F-2916EFADB9EE}"/>
              </a:ext>
            </a:extLst>
          </p:cNvPr>
          <p:cNvSpPr>
            <a:spLocks noGrp="1"/>
          </p:cNvSpPr>
          <p:nvPr>
            <p:ph type="ftr" sz="quarter" idx="11"/>
          </p:nvPr>
        </p:nvSpPr>
        <p:spPr/>
        <p:txBody>
          <a:bodyPr/>
          <a:lstStyle/>
          <a:p>
            <a:r>
              <a:rPr lang="en-IN"/>
              <a:t>Megha Gupta             ACSE 0301: DS  Unit 5                            </a:t>
            </a:r>
          </a:p>
        </p:txBody>
      </p:sp>
      <p:sp>
        <p:nvSpPr>
          <p:cNvPr id="6" name="Slide Number Placeholder 5">
            <a:extLst>
              <a:ext uri="{FF2B5EF4-FFF2-40B4-BE49-F238E27FC236}">
                <a16:creationId xmlns:a16="http://schemas.microsoft.com/office/drawing/2014/main" id="{E749FDFD-F259-4159-8C30-4721D4F293CC}"/>
              </a:ext>
            </a:extLst>
          </p:cNvPr>
          <p:cNvSpPr>
            <a:spLocks noGrp="1"/>
          </p:cNvSpPr>
          <p:nvPr>
            <p:ph type="sldNum" sz="quarter" idx="12"/>
          </p:nvPr>
        </p:nvSpPr>
        <p:spPr/>
        <p:txBody>
          <a:bodyPr/>
          <a:lstStyle/>
          <a:p>
            <a:fld id="{240A8177-BAF7-4D00-A11B-FBC11A3C0B93}" type="slidenum">
              <a:rPr lang="en-IN" smtClean="0"/>
              <a:t>‹#›</a:t>
            </a:fld>
            <a:endParaRPr lang="en-IN"/>
          </a:p>
        </p:txBody>
      </p:sp>
    </p:spTree>
    <p:extLst>
      <p:ext uri="{BB962C8B-B14F-4D97-AF65-F5344CB8AC3E}">
        <p14:creationId xmlns:p14="http://schemas.microsoft.com/office/powerpoint/2010/main" val="292285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01D2D7-CC55-467F-8D4B-6984E9C2F8E1}" type="datetime1">
              <a:rPr lang="en-US" smtClean="0"/>
              <a:t>11/25/2022</a:t>
            </a:fld>
            <a:endParaRPr lang="en-US"/>
          </a:p>
        </p:txBody>
      </p:sp>
      <p:sp>
        <p:nvSpPr>
          <p:cNvPr id="5" name="Footer Placeholder 4"/>
          <p:cNvSpPr>
            <a:spLocks noGrp="1"/>
          </p:cNvSpPr>
          <p:nvPr>
            <p:ph type="ftr" sz="quarter" idx="11"/>
          </p:nvPr>
        </p:nvSpPr>
        <p:spPr/>
        <p:txBody>
          <a:bodyPr/>
          <a:lstStyle/>
          <a:p>
            <a:r>
              <a:rPr lang="en-US"/>
              <a:t>Megha Gupta             ACSE 0301: DS  Unit 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BE64B5-8E16-4509-9353-E76221EFAF91}" type="datetime1">
              <a:rPr lang="en-US" smtClean="0"/>
              <a:t>11/25/2022</a:t>
            </a:fld>
            <a:endParaRPr lang="en-US"/>
          </a:p>
        </p:txBody>
      </p:sp>
      <p:sp>
        <p:nvSpPr>
          <p:cNvPr id="6" name="Footer Placeholder 5"/>
          <p:cNvSpPr>
            <a:spLocks noGrp="1"/>
          </p:cNvSpPr>
          <p:nvPr>
            <p:ph type="ftr" sz="quarter" idx="11"/>
          </p:nvPr>
        </p:nvSpPr>
        <p:spPr/>
        <p:txBody>
          <a:bodyPr/>
          <a:lstStyle/>
          <a:p>
            <a:r>
              <a:rPr lang="en-US"/>
              <a:t>Megha Gupta             ACSE 0301: DS  Unit 5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637BA6-1F5B-40F2-ADFD-F7B4AA8F73EE}" type="datetime1">
              <a:rPr lang="en-US" smtClean="0"/>
              <a:t>11/25/2022</a:t>
            </a:fld>
            <a:endParaRPr lang="en-US"/>
          </a:p>
        </p:txBody>
      </p:sp>
      <p:sp>
        <p:nvSpPr>
          <p:cNvPr id="8" name="Footer Placeholder 7"/>
          <p:cNvSpPr>
            <a:spLocks noGrp="1"/>
          </p:cNvSpPr>
          <p:nvPr>
            <p:ph type="ftr" sz="quarter" idx="11"/>
          </p:nvPr>
        </p:nvSpPr>
        <p:spPr/>
        <p:txBody>
          <a:bodyPr/>
          <a:lstStyle/>
          <a:p>
            <a:r>
              <a:rPr lang="en-US"/>
              <a:t>Megha Gupta             ACSE 0301: DS  Unit 5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9DED72-F762-46A5-B608-AD04B730CF1C}" type="datetime1">
              <a:rPr lang="en-US" smtClean="0"/>
              <a:t>11/25/2022</a:t>
            </a:fld>
            <a:endParaRPr lang="en-US"/>
          </a:p>
        </p:txBody>
      </p:sp>
      <p:sp>
        <p:nvSpPr>
          <p:cNvPr id="4" name="Footer Placeholder 3"/>
          <p:cNvSpPr>
            <a:spLocks noGrp="1"/>
          </p:cNvSpPr>
          <p:nvPr>
            <p:ph type="ftr" sz="quarter" idx="11"/>
          </p:nvPr>
        </p:nvSpPr>
        <p:spPr/>
        <p:txBody>
          <a:bodyPr/>
          <a:lstStyle/>
          <a:p>
            <a:r>
              <a:rPr lang="en-US"/>
              <a:t>Megha Gupta             ACSE 0301: DS  Unit 5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4D100-857A-4E2D-A84F-CD796DF97B7D}" type="datetime1">
              <a:rPr lang="en-US" smtClean="0"/>
              <a:t>11/25/2022</a:t>
            </a:fld>
            <a:endParaRPr lang="en-US"/>
          </a:p>
        </p:txBody>
      </p:sp>
      <p:sp>
        <p:nvSpPr>
          <p:cNvPr id="3" name="Footer Placeholder 2"/>
          <p:cNvSpPr>
            <a:spLocks noGrp="1"/>
          </p:cNvSpPr>
          <p:nvPr>
            <p:ph type="ftr" sz="quarter" idx="11"/>
          </p:nvPr>
        </p:nvSpPr>
        <p:spPr/>
        <p:txBody>
          <a:bodyPr/>
          <a:lstStyle/>
          <a:p>
            <a:r>
              <a:rPr lang="en-US"/>
              <a:t>Megha Gupta             ACSE 0301: DS  Unit 5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68F2CD-A843-4C39-AFAA-D4812C031E5E}" type="datetime1">
              <a:rPr lang="en-US" smtClean="0"/>
              <a:t>11/25/2022</a:t>
            </a:fld>
            <a:endParaRPr lang="en-US"/>
          </a:p>
        </p:txBody>
      </p:sp>
      <p:sp>
        <p:nvSpPr>
          <p:cNvPr id="6" name="Footer Placeholder 5"/>
          <p:cNvSpPr>
            <a:spLocks noGrp="1"/>
          </p:cNvSpPr>
          <p:nvPr>
            <p:ph type="ftr" sz="quarter" idx="11"/>
          </p:nvPr>
        </p:nvSpPr>
        <p:spPr/>
        <p:txBody>
          <a:bodyPr/>
          <a:lstStyle/>
          <a:p>
            <a:r>
              <a:rPr lang="en-US"/>
              <a:t>Megha Gupta             ACSE 0301: DS  Unit 5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783DB8-B013-47B1-B18D-54683340CDEC}" type="datetime1">
              <a:rPr lang="en-US" smtClean="0"/>
              <a:t>11/25/2022</a:t>
            </a:fld>
            <a:endParaRPr lang="en-US"/>
          </a:p>
        </p:txBody>
      </p:sp>
      <p:sp>
        <p:nvSpPr>
          <p:cNvPr id="6" name="Footer Placeholder 5"/>
          <p:cNvSpPr>
            <a:spLocks noGrp="1"/>
          </p:cNvSpPr>
          <p:nvPr>
            <p:ph type="ftr" sz="quarter" idx="11"/>
          </p:nvPr>
        </p:nvSpPr>
        <p:spPr/>
        <p:txBody>
          <a:bodyPr/>
          <a:lstStyle/>
          <a:p>
            <a:r>
              <a:rPr lang="en-US"/>
              <a:t>Megha Gupta             ACSE 0301: DS  Unit 5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F7949-29C0-478E-A2D1-9B2B20FA1BA8}" type="datetime1">
              <a:rPr lang="en-US" smtClean="0"/>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Megha Gupta             ACSE 0301: DS  Unit 5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44B77-9544-4996-950E-10F2DD63EA7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B581EC-AA87-42C1-8938-7F6DD2CDBCF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530441D3-C02D-49A5-9CB4-B7279AD0123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96E5F-7A09-4693-8565-B86E11199DDA}" type="datetime1">
              <a:rPr lang="en-US" smtClean="0"/>
              <a:t>11/25/2022</a:t>
            </a:fld>
            <a:endParaRPr lang="en-IN"/>
          </a:p>
        </p:txBody>
      </p:sp>
      <p:sp>
        <p:nvSpPr>
          <p:cNvPr id="5" name="Footer Placeholder 4">
            <a:extLst>
              <a:ext uri="{FF2B5EF4-FFF2-40B4-BE49-F238E27FC236}">
                <a16:creationId xmlns:a16="http://schemas.microsoft.com/office/drawing/2014/main" id="{06CC09B2-B98E-4829-93CA-0EFC73DFA56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Megha Gupta             ACSE 0301: DS  Unit 5                            </a:t>
            </a:r>
          </a:p>
        </p:txBody>
      </p:sp>
      <p:sp>
        <p:nvSpPr>
          <p:cNvPr id="6" name="Slide Number Placeholder 5">
            <a:extLst>
              <a:ext uri="{FF2B5EF4-FFF2-40B4-BE49-F238E27FC236}">
                <a16:creationId xmlns:a16="http://schemas.microsoft.com/office/drawing/2014/main" id="{6F06ACB9-4494-44A2-AAC2-48C1C448C7D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A8177-BAF7-4D00-A11B-FBC11A3C0B93}" type="slidenum">
              <a:rPr lang="en-IN" smtClean="0"/>
              <a:t>‹#›</a:t>
            </a:fld>
            <a:endParaRPr lang="en-IN"/>
          </a:p>
        </p:txBody>
      </p:sp>
    </p:spTree>
    <p:extLst>
      <p:ext uri="{BB962C8B-B14F-4D97-AF65-F5344CB8AC3E}">
        <p14:creationId xmlns:p14="http://schemas.microsoft.com/office/powerpoint/2010/main" val="378258628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b="1"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watch?v=gXgEDyodOJU" TargetMode="External"/><Relationship Id="rId2" Type="http://schemas.openxmlformats.org/officeDocument/2006/relationships/hyperlink" Target="https://www.youtube.com/watch?v=eujc7_0FhC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rive.google.com/open?id=15fAkaWQ5ccZRZPzwlP4PBh1LxcPp4VAd"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javatpoint.com/kruskal-algorithm" TargetMode="External"/><Relationship Id="rId2" Type="http://schemas.openxmlformats.org/officeDocument/2006/relationships/hyperlink" Target="https://www.javatpoint.com/prim-algorithm"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customXml" Target="../ink/ink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bin"/><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customXml" Target="../ink/ink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1111250"/>
          </a:xfrm>
        </p:spPr>
        <p:style>
          <a:lnRef idx="1">
            <a:schemeClr val="accent5"/>
          </a:lnRef>
          <a:fillRef idx="2">
            <a:schemeClr val="accent5"/>
          </a:fillRef>
          <a:effectRef idx="1">
            <a:schemeClr val="accent5"/>
          </a:effectRef>
          <a:fontRef idx="minor">
            <a:schemeClr val="dk1"/>
          </a:fontRef>
        </p:style>
        <p:txBody>
          <a:bodyPr>
            <a:noAutofit/>
          </a:bodyPr>
          <a:lstStyle/>
          <a:p>
            <a:r>
              <a:rPr lang="en-US" sz="3400" dirty="0" err="1"/>
              <a:t>Noida</a:t>
            </a:r>
            <a:r>
              <a:rPr lang="en-US" sz="3400" dirty="0"/>
              <a:t> Institute of Engineering and Technology, Greater </a:t>
            </a:r>
            <a:r>
              <a:rPr lang="en-US" sz="3400" dirty="0" err="1"/>
              <a:t>Noida</a:t>
            </a:r>
            <a:endParaRPr lang="en-US" sz="3400" dirty="0"/>
          </a:p>
        </p:txBody>
      </p:sp>
      <p:sp>
        <p:nvSpPr>
          <p:cNvPr id="3" name="Subtitle 2"/>
          <p:cNvSpPr>
            <a:spLocks noGrp="1"/>
          </p:cNvSpPr>
          <p:nvPr>
            <p:ph type="subTitle" idx="1"/>
          </p:nvPr>
        </p:nvSpPr>
        <p:spPr>
          <a:xfrm>
            <a:off x="1619865" y="12192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800" b="1" dirty="0">
              <a:solidFill>
                <a:schemeClr val="tx1"/>
              </a:solidFill>
            </a:endParaRPr>
          </a:p>
          <a:p>
            <a:pPr marL="0" lvl="0" indent="0" algn="ctr" rtl="0">
              <a:spcBef>
                <a:spcPts val="0"/>
              </a:spcBef>
              <a:spcAft>
                <a:spcPts val="0"/>
              </a:spcAft>
              <a:buClr>
                <a:schemeClr val="dk1"/>
              </a:buClr>
              <a:buSzPts val="3200"/>
              <a:buNone/>
            </a:pPr>
            <a:r>
              <a:rPr lang="en-US" sz="2800" b="1" dirty="0">
                <a:solidFill>
                  <a:schemeClr val="tx1"/>
                </a:solidFill>
              </a:rPr>
              <a:t>Graphs &amp; File Structure</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Megha Gupta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Assistant Professor</a:t>
            </a:r>
            <a:r>
              <a:rPr kumimoji="0" lang="en-US" sz="2400" b="0" i="0" u="none" strike="noStrike" kern="1200" cap="none" spc="0" normalizeH="0" noProof="0" dirty="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Computer Science and Engineering</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Unit:5</a:t>
            </a: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Data Structure</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(Ex: B Tech 3</a:t>
            </a:r>
            <a:r>
              <a:rPr lang="en-US" sz="2000" baseline="30000" dirty="0" err="1">
                <a:solidFill>
                  <a:schemeClr val="tx1"/>
                </a:solidFill>
              </a:rPr>
              <a:t>rd</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a:extLst>
              <a:ext uri="{FF2B5EF4-FFF2-40B4-BE49-F238E27FC236}">
                <a16:creationId xmlns:a16="http://schemas.microsoft.com/office/drawing/2014/main" id="{6303BB73-D7F7-4C96-8488-F7A472067298}"/>
              </a:ext>
            </a:extLst>
          </p:cNvPr>
          <p:cNvSpPr>
            <a:spLocks noGrp="1"/>
          </p:cNvSpPr>
          <p:nvPr>
            <p:ph type="dt" sz="half" idx="10"/>
          </p:nvPr>
        </p:nvSpPr>
        <p:spPr/>
        <p:txBody>
          <a:bodyPr/>
          <a:lstStyle/>
          <a:p>
            <a:fld id="{5A154AB8-09FF-491D-81C2-51461B816041}" type="datetime1">
              <a:rPr lang="en-US" smtClean="0"/>
              <a:t>11/25/2022</a:t>
            </a:fld>
            <a:endParaRPr lang="en-US"/>
          </a:p>
        </p:txBody>
      </p:sp>
      <p:sp>
        <p:nvSpPr>
          <p:cNvPr id="7" name="Slide Number Placeholder 6">
            <a:extLst>
              <a:ext uri="{FF2B5EF4-FFF2-40B4-BE49-F238E27FC236}">
                <a16:creationId xmlns:a16="http://schemas.microsoft.com/office/drawing/2014/main" id="{C9DE271D-DA88-425E-9945-832BB15BA561}"/>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8" name="Footer Placeholder 7">
            <a:extLst>
              <a:ext uri="{FF2B5EF4-FFF2-40B4-BE49-F238E27FC236}">
                <a16:creationId xmlns:a16="http://schemas.microsoft.com/office/drawing/2014/main" id="{C6B2F681-BB5B-4699-93EE-42B9A16CAFEF}"/>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1044729"/>
            <a:ext cx="7587782" cy="1730317"/>
          </a:xfrm>
          <a:prstGeom prst="rect">
            <a:avLst/>
          </a:prstGeom>
        </p:spPr>
        <p:txBody>
          <a:bodyPr vert="horz" wrap="square" lIns="0" tIns="80363" rIns="0" bIns="0" rtlCol="0">
            <a:spAutoFit/>
          </a:bodyPr>
          <a:lstStyle/>
          <a:p>
            <a:pPr marL="2608517" algn="just">
              <a:spcBef>
                <a:spcPts val="633"/>
              </a:spcBef>
            </a:pPr>
            <a:r>
              <a:rPr sz="2800" b="1" spc="-9" dirty="0">
                <a:solidFill>
                  <a:srgbClr val="333333"/>
                </a:solidFill>
                <a:latin typeface="Times New Roman"/>
                <a:cs typeface="Times New Roman"/>
              </a:rPr>
              <a:t>Introduction </a:t>
            </a:r>
            <a:r>
              <a:rPr sz="2800" b="1" spc="-4" dirty="0">
                <a:solidFill>
                  <a:srgbClr val="333333"/>
                </a:solidFill>
                <a:latin typeface="Times New Roman"/>
                <a:cs typeface="Times New Roman"/>
              </a:rPr>
              <a:t>to</a:t>
            </a:r>
            <a:r>
              <a:rPr sz="2800" b="1" spc="4" dirty="0">
                <a:solidFill>
                  <a:srgbClr val="333333"/>
                </a:solidFill>
                <a:latin typeface="Times New Roman"/>
                <a:cs typeface="Times New Roman"/>
              </a:rPr>
              <a:t> </a:t>
            </a:r>
            <a:r>
              <a:rPr sz="2800" b="1" spc="-4" dirty="0">
                <a:solidFill>
                  <a:srgbClr val="333333"/>
                </a:solidFill>
                <a:latin typeface="Times New Roman"/>
                <a:cs typeface="Times New Roman"/>
              </a:rPr>
              <a:t>Graphs</a:t>
            </a:r>
            <a:endParaRPr sz="28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Graph </a:t>
            </a:r>
            <a:r>
              <a:rPr sz="2200" spc="-9" dirty="0">
                <a:solidFill>
                  <a:srgbClr val="333333"/>
                </a:solidFill>
                <a:latin typeface="Times New Roman"/>
                <a:cs typeface="Times New Roman"/>
              </a:rPr>
              <a:t>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non-linear data structure. It contains </a:t>
            </a:r>
            <a:r>
              <a:rPr sz="2200" dirty="0">
                <a:solidFill>
                  <a:srgbClr val="333333"/>
                </a:solidFill>
                <a:latin typeface="Times New Roman"/>
                <a:cs typeface="Times New Roman"/>
              </a:rPr>
              <a:t>a </a:t>
            </a:r>
            <a:r>
              <a:rPr sz="2200" spc="-4" dirty="0">
                <a:solidFill>
                  <a:srgbClr val="333333"/>
                </a:solidFill>
                <a:latin typeface="Times New Roman"/>
                <a:cs typeface="Times New Roman"/>
              </a:rPr>
              <a:t>set </a:t>
            </a:r>
            <a:r>
              <a:rPr sz="2200" dirty="0">
                <a:solidFill>
                  <a:srgbClr val="333333"/>
                </a:solidFill>
                <a:latin typeface="Times New Roman"/>
                <a:cs typeface="Times New Roman"/>
              </a:rPr>
              <a:t>of </a:t>
            </a:r>
            <a:r>
              <a:rPr sz="2200" spc="-4" dirty="0">
                <a:solidFill>
                  <a:srgbClr val="333333"/>
                </a:solidFill>
                <a:latin typeface="Times New Roman"/>
                <a:cs typeface="Times New Roman"/>
              </a:rPr>
              <a:t>points </a:t>
            </a:r>
            <a:r>
              <a:rPr sz="2200" dirty="0">
                <a:solidFill>
                  <a:srgbClr val="333333"/>
                </a:solidFill>
                <a:latin typeface="Times New Roman"/>
                <a:cs typeface="Times New Roman"/>
              </a:rPr>
              <a:t>known as </a:t>
            </a:r>
            <a:r>
              <a:rPr sz="2200" spc="-4" dirty="0">
                <a:solidFill>
                  <a:srgbClr val="333333"/>
                </a:solidFill>
                <a:latin typeface="Times New Roman"/>
                <a:cs typeface="Times New Roman"/>
              </a:rPr>
              <a:t>nodes  (or vertices) </a:t>
            </a:r>
            <a:r>
              <a:rPr sz="2200" dirty="0">
                <a:solidFill>
                  <a:srgbClr val="333333"/>
                </a:solidFill>
                <a:latin typeface="Times New Roman"/>
                <a:cs typeface="Times New Roman"/>
              </a:rPr>
              <a:t>and a set of </a:t>
            </a:r>
            <a:r>
              <a:rPr sz="2200" spc="-4" dirty="0">
                <a:solidFill>
                  <a:srgbClr val="333333"/>
                </a:solidFill>
                <a:latin typeface="Times New Roman"/>
                <a:cs typeface="Times New Roman"/>
              </a:rPr>
              <a:t>links </a:t>
            </a:r>
            <a:r>
              <a:rPr sz="2200" dirty="0">
                <a:solidFill>
                  <a:srgbClr val="333333"/>
                </a:solidFill>
                <a:latin typeface="Times New Roman"/>
                <a:cs typeface="Times New Roman"/>
              </a:rPr>
              <a:t>known </a:t>
            </a:r>
            <a:r>
              <a:rPr sz="2200" spc="-4" dirty="0">
                <a:solidFill>
                  <a:srgbClr val="333333"/>
                </a:solidFill>
                <a:latin typeface="Times New Roman"/>
                <a:cs typeface="Times New Roman"/>
              </a:rPr>
              <a:t>as edges (or Arcs). Here edges are used  to connect the vertices.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is defined </a:t>
            </a:r>
            <a:r>
              <a:rPr sz="2200" dirty="0">
                <a:solidFill>
                  <a:srgbClr val="333333"/>
                </a:solidFill>
                <a:latin typeface="Times New Roman"/>
                <a:cs typeface="Times New Roman"/>
              </a:rPr>
              <a:t>as</a:t>
            </a:r>
            <a:r>
              <a:rPr sz="2200" spc="21" dirty="0">
                <a:solidFill>
                  <a:srgbClr val="333333"/>
                </a:solidFill>
                <a:latin typeface="Times New Roman"/>
                <a:cs typeface="Times New Roman"/>
              </a:rPr>
              <a:t> </a:t>
            </a:r>
            <a:r>
              <a:rPr sz="2200" spc="-4" dirty="0">
                <a:solidFill>
                  <a:srgbClr val="333333"/>
                </a:solidFill>
                <a:latin typeface="Times New Roman"/>
                <a:cs typeface="Times New Roman"/>
              </a:rPr>
              <a:t>follows...</a:t>
            </a:r>
            <a:endParaRPr sz="2200" dirty="0">
              <a:latin typeface="Times New Roman"/>
              <a:cs typeface="Times New Roman"/>
            </a:endParaRPr>
          </a:p>
        </p:txBody>
      </p:sp>
      <p:sp>
        <p:nvSpPr>
          <p:cNvPr id="3" name="object 3"/>
          <p:cNvSpPr txBox="1"/>
          <p:nvPr/>
        </p:nvSpPr>
        <p:spPr>
          <a:xfrm>
            <a:off x="723900" y="3104494"/>
            <a:ext cx="7768599" cy="1633019"/>
          </a:xfrm>
          <a:prstGeom prst="rect">
            <a:avLst/>
          </a:prstGeom>
          <a:solidFill>
            <a:schemeClr val="accent1">
              <a:lumMod val="20000"/>
              <a:lumOff val="80000"/>
            </a:schemeClr>
          </a:solidFill>
          <a:ln w="19050">
            <a:solidFill>
              <a:schemeClr val="tx2"/>
            </a:solidFill>
          </a:ln>
        </p:spPr>
        <p:txBody>
          <a:bodyPr vert="horz" wrap="square" lIns="0" tIns="11946" rIns="0" bIns="0" rtlCol="0">
            <a:spAutoFit/>
          </a:bodyPr>
          <a:lstStyle/>
          <a:p>
            <a:pPr marL="196562" marR="192761" algn="ctr">
              <a:lnSpc>
                <a:spcPts val="2163"/>
              </a:lnSpc>
              <a:spcBef>
                <a:spcPts val="94"/>
              </a:spcBef>
            </a:pPr>
            <a:r>
              <a:rPr sz="2200" b="1" spc="-4" dirty="0">
                <a:solidFill>
                  <a:srgbClr val="333333"/>
                </a:solidFill>
                <a:latin typeface="Times New Roman"/>
                <a:cs typeface="Times New Roman"/>
              </a:rPr>
              <a:t>Graph is </a:t>
            </a:r>
            <a:r>
              <a:rPr sz="2200" b="1" dirty="0">
                <a:solidFill>
                  <a:srgbClr val="333333"/>
                </a:solidFill>
                <a:latin typeface="Times New Roman"/>
                <a:cs typeface="Times New Roman"/>
              </a:rPr>
              <a:t>a </a:t>
            </a:r>
            <a:r>
              <a:rPr sz="2200" b="1" spc="-4" dirty="0">
                <a:solidFill>
                  <a:srgbClr val="333333"/>
                </a:solidFill>
                <a:latin typeface="Times New Roman"/>
                <a:cs typeface="Times New Roman"/>
              </a:rPr>
              <a:t>collection </a:t>
            </a:r>
            <a:r>
              <a:rPr sz="2200" b="1" dirty="0">
                <a:solidFill>
                  <a:srgbClr val="333333"/>
                </a:solidFill>
                <a:latin typeface="Times New Roman"/>
                <a:cs typeface="Times New Roman"/>
              </a:rPr>
              <a:t>of </a:t>
            </a:r>
            <a:r>
              <a:rPr sz="2200" b="1" spc="-4" dirty="0">
                <a:solidFill>
                  <a:srgbClr val="333333"/>
                </a:solidFill>
                <a:latin typeface="Times New Roman"/>
                <a:cs typeface="Times New Roman"/>
              </a:rPr>
              <a:t>vertices and arcs in which vertices </a:t>
            </a:r>
            <a:r>
              <a:rPr sz="2200" b="1" dirty="0">
                <a:solidFill>
                  <a:srgbClr val="333333"/>
                </a:solidFill>
                <a:latin typeface="Times New Roman"/>
                <a:cs typeface="Times New Roman"/>
              </a:rPr>
              <a:t>are </a:t>
            </a:r>
            <a:r>
              <a:rPr sz="2200" b="1" spc="-4" dirty="0">
                <a:solidFill>
                  <a:srgbClr val="333333"/>
                </a:solidFill>
                <a:latin typeface="Times New Roman"/>
                <a:cs typeface="Times New Roman"/>
              </a:rPr>
              <a:t>connected  with arcs</a:t>
            </a:r>
            <a:endParaRPr sz="2200" dirty="0">
              <a:latin typeface="Times New Roman"/>
              <a:cs typeface="Times New Roman"/>
            </a:endParaRPr>
          </a:p>
          <a:p>
            <a:pPr marL="3258" algn="ctr">
              <a:spcBef>
                <a:spcPts val="492"/>
              </a:spcBef>
            </a:pPr>
            <a:r>
              <a:rPr sz="2200" b="1" dirty="0">
                <a:solidFill>
                  <a:srgbClr val="333333"/>
                </a:solidFill>
                <a:latin typeface="Times New Roman"/>
                <a:cs typeface="Times New Roman"/>
              </a:rPr>
              <a:t>or</a:t>
            </a:r>
            <a:endParaRPr sz="2200" dirty="0">
              <a:latin typeface="Times New Roman"/>
              <a:cs typeface="Times New Roman"/>
            </a:endParaRPr>
          </a:p>
          <a:p>
            <a:pPr marL="328508" marR="323078" algn="ctr">
              <a:lnSpc>
                <a:spcPts val="2163"/>
              </a:lnSpc>
              <a:spcBef>
                <a:spcPts val="697"/>
              </a:spcBef>
            </a:pPr>
            <a:r>
              <a:rPr sz="2200" b="1" spc="-4" dirty="0">
                <a:solidFill>
                  <a:srgbClr val="333333"/>
                </a:solidFill>
                <a:latin typeface="Times New Roman"/>
                <a:cs typeface="Times New Roman"/>
              </a:rPr>
              <a:t>Graph </a:t>
            </a:r>
            <a:r>
              <a:rPr sz="2200" b="1" spc="-9" dirty="0">
                <a:solidFill>
                  <a:srgbClr val="333333"/>
                </a:solidFill>
                <a:latin typeface="Times New Roman"/>
                <a:cs typeface="Times New Roman"/>
              </a:rPr>
              <a:t>is </a:t>
            </a:r>
            <a:r>
              <a:rPr sz="2200" b="1" dirty="0">
                <a:solidFill>
                  <a:srgbClr val="333333"/>
                </a:solidFill>
                <a:latin typeface="Times New Roman"/>
                <a:cs typeface="Times New Roman"/>
              </a:rPr>
              <a:t>a </a:t>
            </a:r>
            <a:r>
              <a:rPr sz="2200" b="1" spc="-4" dirty="0">
                <a:solidFill>
                  <a:srgbClr val="333333"/>
                </a:solidFill>
                <a:latin typeface="Times New Roman"/>
                <a:cs typeface="Times New Roman"/>
              </a:rPr>
              <a:t>collection </a:t>
            </a:r>
            <a:r>
              <a:rPr sz="2200" b="1" dirty="0">
                <a:solidFill>
                  <a:srgbClr val="333333"/>
                </a:solidFill>
                <a:latin typeface="Times New Roman"/>
                <a:cs typeface="Times New Roman"/>
              </a:rPr>
              <a:t>of </a:t>
            </a:r>
            <a:r>
              <a:rPr sz="2200" b="1" spc="-4" dirty="0">
                <a:solidFill>
                  <a:srgbClr val="333333"/>
                </a:solidFill>
                <a:latin typeface="Times New Roman"/>
                <a:cs typeface="Times New Roman"/>
              </a:rPr>
              <a:t>nodes and edges in which nodes are connected  with</a:t>
            </a:r>
            <a:r>
              <a:rPr sz="2200" b="1" spc="-9" dirty="0">
                <a:solidFill>
                  <a:srgbClr val="333333"/>
                </a:solidFill>
                <a:latin typeface="Times New Roman"/>
                <a:cs typeface="Times New Roman"/>
              </a:rPr>
              <a:t> </a:t>
            </a:r>
            <a:r>
              <a:rPr sz="2200" b="1" spc="-4" dirty="0">
                <a:solidFill>
                  <a:srgbClr val="333333"/>
                </a:solidFill>
                <a:latin typeface="Times New Roman"/>
                <a:cs typeface="Times New Roman"/>
              </a:rPr>
              <a:t>edges</a:t>
            </a:r>
            <a:endParaRPr sz="2200" dirty="0">
              <a:latin typeface="Times New Roman"/>
              <a:cs typeface="Times New Roman"/>
            </a:endParaRPr>
          </a:p>
        </p:txBody>
      </p:sp>
      <p:sp>
        <p:nvSpPr>
          <p:cNvPr id="4" name="object 4"/>
          <p:cNvSpPr txBox="1"/>
          <p:nvPr/>
        </p:nvSpPr>
        <p:spPr>
          <a:xfrm>
            <a:off x="772135" y="5245896"/>
            <a:ext cx="7599728" cy="594414"/>
          </a:xfrm>
          <a:prstGeom prst="rect">
            <a:avLst/>
          </a:prstGeom>
        </p:spPr>
        <p:txBody>
          <a:bodyPr vert="horz" wrap="square" lIns="0" tIns="29865" rIns="0" bIns="0" rtlCol="0">
            <a:spAutoFit/>
          </a:bodyPr>
          <a:lstStyle/>
          <a:p>
            <a:pPr marL="10860" marR="4344">
              <a:lnSpc>
                <a:spcPts val="2163"/>
              </a:lnSpc>
              <a:spcBef>
                <a:spcPts val="235"/>
              </a:spcBef>
              <a:tabLst>
                <a:tab pos="1133760" algn="l"/>
                <a:tab pos="1361272" algn="l"/>
                <a:tab pos="2494489" algn="l"/>
                <a:tab pos="3717299" algn="l"/>
                <a:tab pos="4285808" algn="l"/>
                <a:tab pos="4544814" algn="l"/>
                <a:tab pos="4746262" algn="l"/>
                <a:tab pos="5041648" algn="l"/>
                <a:tab pos="5223549" algn="l"/>
                <a:tab pos="5505360" algn="l"/>
                <a:tab pos="5769253" algn="l"/>
                <a:tab pos="6707537" algn="l"/>
                <a:tab pos="6989348" algn="l"/>
                <a:tab pos="7388988" algn="l"/>
              </a:tabLst>
            </a:pPr>
            <a:r>
              <a:rPr sz="2200" spc="-4" dirty="0">
                <a:solidFill>
                  <a:srgbClr val="333333"/>
                </a:solidFill>
                <a:latin typeface="Times New Roman"/>
                <a:cs typeface="Times New Roman"/>
              </a:rPr>
              <a:t>G</a:t>
            </a:r>
            <a:r>
              <a:rPr sz="2200" dirty="0">
                <a:solidFill>
                  <a:srgbClr val="333333"/>
                </a:solidFill>
                <a:latin typeface="Times New Roman"/>
                <a:cs typeface="Times New Roman"/>
              </a:rPr>
              <a:t>ene</a:t>
            </a:r>
            <a:r>
              <a:rPr sz="2200" spc="-13" dirty="0">
                <a:solidFill>
                  <a:srgbClr val="333333"/>
                </a:solidFill>
                <a:latin typeface="Times New Roman"/>
                <a:cs typeface="Times New Roman"/>
              </a:rPr>
              <a:t>r</a:t>
            </a:r>
            <a:r>
              <a:rPr sz="2200" dirty="0">
                <a:solidFill>
                  <a:srgbClr val="333333"/>
                </a:solidFill>
                <a:latin typeface="Times New Roman"/>
                <a:cs typeface="Times New Roman"/>
              </a:rPr>
              <a:t>a</a:t>
            </a:r>
            <a:r>
              <a:rPr sz="2200" spc="-4" dirty="0">
                <a:solidFill>
                  <a:srgbClr val="333333"/>
                </a:solidFill>
                <a:latin typeface="Times New Roman"/>
                <a:cs typeface="Times New Roman"/>
              </a:rPr>
              <a:t>lly</a:t>
            </a:r>
            <a:r>
              <a:rPr sz="2200" dirty="0">
                <a:solidFill>
                  <a:srgbClr val="333333"/>
                </a:solidFill>
                <a:latin typeface="Times New Roman"/>
                <a:cs typeface="Times New Roman"/>
              </a:rPr>
              <a:t>,</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a</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g</a:t>
            </a:r>
            <a:r>
              <a:rPr sz="2200" spc="-4" dirty="0">
                <a:solidFill>
                  <a:srgbClr val="333333"/>
                </a:solidFill>
                <a:latin typeface="Times New Roman"/>
                <a:cs typeface="Times New Roman"/>
              </a:rPr>
              <a:t>r</a:t>
            </a:r>
            <a:r>
              <a:rPr sz="2200" dirty="0">
                <a:solidFill>
                  <a:srgbClr val="333333"/>
                </a:solidFill>
                <a:latin typeface="Times New Roman"/>
                <a:cs typeface="Times New Roman"/>
              </a:rPr>
              <a:t>aph</a:t>
            </a:r>
            <a:r>
              <a:rPr sz="2200" spc="17" dirty="0">
                <a:solidFill>
                  <a:srgbClr val="333333"/>
                </a:solidFill>
                <a:latin typeface="Times New Roman"/>
                <a:cs typeface="Times New Roman"/>
              </a:rPr>
              <a:t> </a:t>
            </a:r>
            <a:r>
              <a:rPr sz="2200" b="1" dirty="0">
                <a:solidFill>
                  <a:srgbClr val="333333"/>
                </a:solidFill>
                <a:latin typeface="Times New Roman"/>
                <a:cs typeface="Times New Roman"/>
              </a:rPr>
              <a:t>G</a:t>
            </a:r>
            <a:r>
              <a:rPr sz="2200" b="1" spc="-4" dirty="0">
                <a:solidFill>
                  <a:srgbClr val="333333"/>
                </a:solidFill>
                <a:latin typeface="Times New Roman"/>
                <a:cs typeface="Times New Roman"/>
              </a:rPr>
              <a:t> </a:t>
            </a:r>
            <a:r>
              <a:rPr sz="2200" spc="-4" dirty="0">
                <a:solidFill>
                  <a:srgbClr val="333333"/>
                </a:solidFill>
                <a:latin typeface="Times New Roman"/>
                <a:cs typeface="Times New Roman"/>
              </a:rPr>
              <a:t>i</a:t>
            </a:r>
            <a:r>
              <a:rPr sz="2200" dirty="0">
                <a:solidFill>
                  <a:srgbClr val="333333"/>
                </a:solidFill>
                <a:latin typeface="Times New Roman"/>
                <a:cs typeface="Times New Roman"/>
              </a:rPr>
              <a:t>s</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r</a:t>
            </a:r>
            <a:r>
              <a:rPr sz="2200" dirty="0">
                <a:solidFill>
                  <a:srgbClr val="333333"/>
                </a:solidFill>
                <a:latin typeface="Times New Roman"/>
                <a:cs typeface="Times New Roman"/>
              </a:rPr>
              <a:t>ep</a:t>
            </a:r>
            <a:r>
              <a:rPr sz="2200" spc="-4" dirty="0">
                <a:solidFill>
                  <a:srgbClr val="333333"/>
                </a:solidFill>
                <a:latin typeface="Times New Roman"/>
                <a:cs typeface="Times New Roman"/>
              </a:rPr>
              <a:t>r</a:t>
            </a:r>
            <a:r>
              <a:rPr sz="2200" spc="-9" dirty="0">
                <a:solidFill>
                  <a:srgbClr val="333333"/>
                </a:solidFill>
                <a:latin typeface="Times New Roman"/>
                <a:cs typeface="Times New Roman"/>
              </a:rPr>
              <a:t>e</a:t>
            </a:r>
            <a:r>
              <a:rPr sz="2200" dirty="0">
                <a:solidFill>
                  <a:srgbClr val="333333"/>
                </a:solidFill>
                <a:latin typeface="Times New Roman"/>
                <a:cs typeface="Times New Roman"/>
              </a:rPr>
              <a:t>sented</a:t>
            </a:r>
            <a:r>
              <a:rPr lang="en-US" sz="2200" dirty="0">
                <a:solidFill>
                  <a:srgbClr val="333333"/>
                </a:solidFill>
                <a:latin typeface="Times New Roman"/>
                <a:cs typeface="Times New Roman"/>
              </a:rPr>
              <a:t> </a:t>
            </a:r>
            <a:r>
              <a:rPr sz="2200" spc="-9" dirty="0">
                <a:solidFill>
                  <a:srgbClr val="333333"/>
                </a:solidFill>
                <a:latin typeface="Times New Roman"/>
                <a:cs typeface="Times New Roman"/>
              </a:rPr>
              <a:t>a</a:t>
            </a:r>
            <a:r>
              <a:rPr sz="2200" dirty="0">
                <a:solidFill>
                  <a:srgbClr val="333333"/>
                </a:solidFill>
                <a:latin typeface="Times New Roman"/>
                <a:cs typeface="Times New Roman"/>
              </a:rPr>
              <a:t>s</a:t>
            </a:r>
            <a:r>
              <a:rPr sz="2200" spc="17" dirty="0">
                <a:solidFill>
                  <a:srgbClr val="333333"/>
                </a:solidFill>
                <a:latin typeface="Times New Roman"/>
                <a:cs typeface="Times New Roman"/>
              </a:rPr>
              <a:t> </a:t>
            </a:r>
            <a:r>
              <a:rPr sz="2200" b="1" dirty="0">
                <a:solidFill>
                  <a:srgbClr val="333333"/>
                </a:solidFill>
                <a:latin typeface="Times New Roman"/>
                <a:cs typeface="Times New Roman"/>
              </a:rPr>
              <a:t>G</a:t>
            </a:r>
            <a:r>
              <a:rPr lang="en-US" sz="2200" b="1" dirty="0">
                <a:solidFill>
                  <a:srgbClr val="333333"/>
                </a:solidFill>
                <a:latin typeface="Times New Roman"/>
                <a:cs typeface="Times New Roman"/>
              </a:rPr>
              <a:t> </a:t>
            </a:r>
            <a:r>
              <a:rPr sz="2200" b="1" dirty="0">
                <a:solidFill>
                  <a:srgbClr val="333333"/>
                </a:solidFill>
                <a:latin typeface="Times New Roman"/>
                <a:cs typeface="Times New Roman"/>
              </a:rPr>
              <a:t>=</a:t>
            </a:r>
            <a:r>
              <a:rPr lang="en-US" sz="2200" b="1" dirty="0">
                <a:solidFill>
                  <a:srgbClr val="333333"/>
                </a:solidFill>
                <a:latin typeface="Times New Roman"/>
                <a:cs typeface="Times New Roman"/>
              </a:rPr>
              <a:t> </a:t>
            </a:r>
            <a:r>
              <a:rPr sz="2200" b="1" dirty="0">
                <a:solidFill>
                  <a:srgbClr val="333333"/>
                </a:solidFill>
                <a:latin typeface="Times New Roman"/>
                <a:cs typeface="Times New Roman"/>
              </a:rPr>
              <a:t>(</a:t>
            </a:r>
            <a:r>
              <a:rPr lang="en-US" sz="2200" b="1" dirty="0">
                <a:solidFill>
                  <a:srgbClr val="333333"/>
                </a:solidFill>
                <a:latin typeface="Times New Roman"/>
                <a:cs typeface="Times New Roman"/>
              </a:rPr>
              <a:t> </a:t>
            </a:r>
            <a:r>
              <a:rPr sz="2200" b="1" dirty="0">
                <a:solidFill>
                  <a:srgbClr val="333333"/>
                </a:solidFill>
                <a:latin typeface="Times New Roman"/>
                <a:cs typeface="Times New Roman"/>
              </a:rPr>
              <a:t>V	,</a:t>
            </a:r>
            <a:r>
              <a:rPr lang="en-US" sz="2200" b="1" dirty="0">
                <a:solidFill>
                  <a:srgbClr val="333333"/>
                </a:solidFill>
                <a:latin typeface="Times New Roman"/>
                <a:cs typeface="Times New Roman"/>
              </a:rPr>
              <a:t> </a:t>
            </a:r>
            <a:r>
              <a:rPr sz="2200" b="1" dirty="0">
                <a:solidFill>
                  <a:srgbClr val="333333"/>
                </a:solidFill>
                <a:latin typeface="Times New Roman"/>
                <a:cs typeface="Times New Roman"/>
              </a:rPr>
              <a:t>E	</a:t>
            </a:r>
            <a:r>
              <a:rPr sz="2200" b="1" spc="13" dirty="0">
                <a:solidFill>
                  <a:srgbClr val="333333"/>
                </a:solidFill>
                <a:latin typeface="Times New Roman"/>
                <a:cs typeface="Times New Roman"/>
              </a:rPr>
              <a:t>)</a:t>
            </a:r>
            <a:r>
              <a:rPr sz="2200" dirty="0">
                <a:solidFill>
                  <a:srgbClr val="333333"/>
                </a:solidFill>
                <a:latin typeface="Times New Roman"/>
                <a:cs typeface="Times New Roman"/>
              </a:rPr>
              <a:t>,</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w</a:t>
            </a:r>
            <a:r>
              <a:rPr sz="2200" spc="-13" dirty="0">
                <a:solidFill>
                  <a:srgbClr val="333333"/>
                </a:solidFill>
                <a:latin typeface="Times New Roman"/>
                <a:cs typeface="Times New Roman"/>
              </a:rPr>
              <a:t>h</a:t>
            </a:r>
            <a:r>
              <a:rPr sz="2200" dirty="0">
                <a:solidFill>
                  <a:srgbClr val="333333"/>
                </a:solidFill>
                <a:latin typeface="Times New Roman"/>
                <a:cs typeface="Times New Roman"/>
              </a:rPr>
              <a:t>e</a:t>
            </a:r>
            <a:r>
              <a:rPr sz="2200" spc="-4" dirty="0">
                <a:solidFill>
                  <a:srgbClr val="333333"/>
                </a:solidFill>
                <a:latin typeface="Times New Roman"/>
                <a:cs typeface="Times New Roman"/>
              </a:rPr>
              <a:t>r</a:t>
            </a:r>
            <a:r>
              <a:rPr sz="2200" dirty="0">
                <a:solidFill>
                  <a:srgbClr val="333333"/>
                </a:solidFill>
                <a:latin typeface="Times New Roman"/>
                <a:cs typeface="Times New Roman"/>
              </a:rPr>
              <a:t>e</a:t>
            </a:r>
            <a:r>
              <a:rPr sz="2200" spc="9" dirty="0">
                <a:solidFill>
                  <a:srgbClr val="333333"/>
                </a:solidFill>
                <a:latin typeface="Times New Roman"/>
                <a:cs typeface="Times New Roman"/>
              </a:rPr>
              <a:t> </a:t>
            </a:r>
            <a:r>
              <a:rPr sz="2200" b="1" dirty="0">
                <a:solidFill>
                  <a:srgbClr val="333333"/>
                </a:solidFill>
                <a:latin typeface="Times New Roman"/>
                <a:cs typeface="Times New Roman"/>
              </a:rPr>
              <a:t>V	</a:t>
            </a:r>
            <a:r>
              <a:rPr sz="2200" b="1" spc="-4" dirty="0">
                <a:solidFill>
                  <a:srgbClr val="333333"/>
                </a:solidFill>
                <a:latin typeface="Times New Roman"/>
                <a:cs typeface="Times New Roman"/>
              </a:rPr>
              <a:t>i</a:t>
            </a:r>
            <a:r>
              <a:rPr sz="2200" b="1" dirty="0">
                <a:solidFill>
                  <a:srgbClr val="333333"/>
                </a:solidFill>
                <a:latin typeface="Times New Roman"/>
                <a:cs typeface="Times New Roman"/>
              </a:rPr>
              <a:t>s</a:t>
            </a:r>
            <a:r>
              <a:rPr lang="en-IN" sz="2200" b="1" dirty="0">
                <a:solidFill>
                  <a:srgbClr val="333333"/>
                </a:solidFill>
                <a:latin typeface="Times New Roman"/>
                <a:cs typeface="Times New Roman"/>
              </a:rPr>
              <a:t> </a:t>
            </a:r>
            <a:r>
              <a:rPr lang="en-IN" sz="2200" b="1" spc="-9" dirty="0">
                <a:solidFill>
                  <a:srgbClr val="333333"/>
                </a:solidFill>
                <a:latin typeface="Times New Roman"/>
                <a:cs typeface="Times New Roman"/>
              </a:rPr>
              <a:t>s</a:t>
            </a:r>
            <a:r>
              <a:rPr sz="2200" b="1" dirty="0">
                <a:solidFill>
                  <a:srgbClr val="333333"/>
                </a:solidFill>
                <a:latin typeface="Times New Roman"/>
                <a:cs typeface="Times New Roman"/>
              </a:rPr>
              <a:t>et</a:t>
            </a:r>
            <a:r>
              <a:rPr lang="en-US" sz="2200" b="1" dirty="0">
                <a:solidFill>
                  <a:srgbClr val="333333"/>
                </a:solidFill>
                <a:latin typeface="Times New Roman"/>
                <a:cs typeface="Times New Roman"/>
              </a:rPr>
              <a:t> </a:t>
            </a:r>
            <a:r>
              <a:rPr sz="2200" b="1" dirty="0">
                <a:solidFill>
                  <a:srgbClr val="333333"/>
                </a:solidFill>
                <a:latin typeface="Times New Roman"/>
                <a:cs typeface="Times New Roman"/>
              </a:rPr>
              <a:t>of</a:t>
            </a:r>
            <a:r>
              <a:rPr lang="en-US" sz="2200" b="1" dirty="0">
                <a:solidFill>
                  <a:srgbClr val="333333"/>
                </a:solidFill>
                <a:latin typeface="Times New Roman"/>
                <a:cs typeface="Times New Roman"/>
              </a:rPr>
              <a:t> </a:t>
            </a:r>
            <a:r>
              <a:rPr sz="2200" b="1" spc="-4" dirty="0">
                <a:solidFill>
                  <a:srgbClr val="333333"/>
                </a:solidFill>
                <a:latin typeface="Times New Roman"/>
                <a:cs typeface="Times New Roman"/>
              </a:rPr>
              <a:t>vertices </a:t>
            </a:r>
            <a:r>
              <a:rPr sz="2200" spc="-4" dirty="0">
                <a:solidFill>
                  <a:srgbClr val="333333"/>
                </a:solidFill>
                <a:latin typeface="Times New Roman"/>
                <a:cs typeface="Times New Roman"/>
              </a:rPr>
              <a:t>and </a:t>
            </a:r>
            <a:r>
              <a:rPr sz="2200" b="1" dirty="0">
                <a:solidFill>
                  <a:srgbClr val="333333"/>
                </a:solidFill>
                <a:latin typeface="Times New Roman"/>
                <a:cs typeface="Times New Roman"/>
              </a:rPr>
              <a:t>E </a:t>
            </a:r>
            <a:r>
              <a:rPr sz="2200" b="1" spc="-4" dirty="0">
                <a:solidFill>
                  <a:srgbClr val="333333"/>
                </a:solidFill>
                <a:latin typeface="Times New Roman"/>
                <a:cs typeface="Times New Roman"/>
              </a:rPr>
              <a:t>is set </a:t>
            </a:r>
            <a:r>
              <a:rPr sz="2200" b="1" dirty="0">
                <a:solidFill>
                  <a:srgbClr val="333333"/>
                </a:solidFill>
                <a:latin typeface="Times New Roman"/>
                <a:cs typeface="Times New Roman"/>
              </a:rPr>
              <a:t>of</a:t>
            </a:r>
            <a:r>
              <a:rPr sz="2200" b="1" spc="9" dirty="0">
                <a:solidFill>
                  <a:srgbClr val="333333"/>
                </a:solidFill>
                <a:latin typeface="Times New Roman"/>
                <a:cs typeface="Times New Roman"/>
              </a:rPr>
              <a:t> </a:t>
            </a:r>
            <a:r>
              <a:rPr sz="2200" b="1" dirty="0">
                <a:solidFill>
                  <a:srgbClr val="333333"/>
                </a:solidFill>
                <a:latin typeface="Times New Roman"/>
                <a:cs typeface="Times New Roman"/>
              </a:rPr>
              <a:t>edges</a:t>
            </a:r>
            <a:r>
              <a:rPr sz="2200" dirty="0">
                <a:solidFill>
                  <a:srgbClr val="333333"/>
                </a:solidFill>
                <a:latin typeface="Times New Roman"/>
                <a:cs typeface="Times New Roman"/>
              </a:rPr>
              <a:t>.</a:t>
            </a:r>
            <a:endParaRPr sz="2200" dirty="0">
              <a:latin typeface="Times New Roman"/>
              <a:cs typeface="Times New Roman"/>
            </a:endParaRPr>
          </a:p>
        </p:txBody>
      </p:sp>
      <p:sp>
        <p:nvSpPr>
          <p:cNvPr id="5" name="Title 1">
            <a:extLst>
              <a:ext uri="{FF2B5EF4-FFF2-40B4-BE49-F238E27FC236}">
                <a16:creationId xmlns:a16="http://schemas.microsoft.com/office/drawing/2014/main" id="{224D9EAC-3743-4954-BA07-91D342F4CC2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49FA03B4-0A14-4366-9C52-DF65376BA0B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9">
            <a:extLst>
              <a:ext uri="{FF2B5EF4-FFF2-40B4-BE49-F238E27FC236}">
                <a16:creationId xmlns:a16="http://schemas.microsoft.com/office/drawing/2014/main" id="{41DB5BFD-A919-4DA8-9881-52CB660ECD0C}"/>
              </a:ext>
            </a:extLst>
          </p:cNvPr>
          <p:cNvSpPr>
            <a:spLocks noGrp="1"/>
          </p:cNvSpPr>
          <p:nvPr>
            <p:ph type="dt" sz="half" idx="10"/>
          </p:nvPr>
        </p:nvSpPr>
        <p:spPr/>
        <p:txBody>
          <a:bodyPr/>
          <a:lstStyle/>
          <a:p>
            <a:fld id="{5B6E5B09-9DC4-40E4-A30B-7A214B3D2CC7}" type="datetime1">
              <a:rPr lang="en-US" smtClean="0"/>
              <a:t>11/25/2022</a:t>
            </a:fld>
            <a:endParaRPr lang="en-US"/>
          </a:p>
        </p:txBody>
      </p:sp>
      <p:sp>
        <p:nvSpPr>
          <p:cNvPr id="12" name="Slide Number Placeholder 11">
            <a:extLst>
              <a:ext uri="{FF2B5EF4-FFF2-40B4-BE49-F238E27FC236}">
                <a16:creationId xmlns:a16="http://schemas.microsoft.com/office/drawing/2014/main" id="{D5027FDA-CC44-4C26-8187-1FA338A1249F}"/>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Footer Placeholder 6">
            <a:extLst>
              <a:ext uri="{FF2B5EF4-FFF2-40B4-BE49-F238E27FC236}">
                <a16:creationId xmlns:a16="http://schemas.microsoft.com/office/drawing/2014/main" id="{97F51BA5-B57D-46B8-887D-C0FC0BA47207}"/>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914400" y="274638"/>
            <a:ext cx="7772400" cy="487362"/>
          </a:xfrm>
        </p:spPr>
        <p:txBody>
          <a:bodyPr vert="horz" wrap="square" lIns="91440" tIns="45720" rIns="91440" bIns="91440" anchor="b" anchorCtr="0">
            <a:normAutofit fontScale="90000"/>
          </a:bodyPr>
          <a:lstStyle/>
          <a:p>
            <a:pPr algn="ctr" eaLnBrk="1" hangingPunct="1"/>
            <a:r>
              <a:rPr b="1" dirty="0">
                <a:solidFill>
                  <a:schemeClr val="accent2"/>
                </a:solidFill>
              </a:rPr>
              <a:t>Fixed-Length Records</a:t>
            </a:r>
            <a:endParaRPr dirty="0"/>
          </a:p>
        </p:txBody>
      </p:sp>
      <p:sp>
        <p:nvSpPr>
          <p:cNvPr id="12291" name="Content Placeholder 2"/>
          <p:cNvSpPr>
            <a:spLocks noGrp="1"/>
          </p:cNvSpPr>
          <p:nvPr>
            <p:ph sz="quarter" idx="1"/>
          </p:nvPr>
        </p:nvSpPr>
        <p:spPr>
          <a:xfrm>
            <a:off x="762000" y="762000"/>
            <a:ext cx="8001000" cy="4572000"/>
          </a:xfrm>
        </p:spPr>
        <p:txBody>
          <a:bodyPr vert="horz" wrap="square" lIns="91440" tIns="45720" rIns="91440" bIns="45720" anchor="t" anchorCtr="0"/>
          <a:lstStyle/>
          <a:p>
            <a:pPr algn="just" eaLnBrk="1" hangingPunct="1">
              <a:buClr>
                <a:schemeClr val="accent1"/>
              </a:buClr>
              <a:buSzPct val="85000"/>
              <a:buFont typeface="Wingdings 2" pitchFamily="18" charset="2"/>
            </a:pPr>
            <a:r>
              <a:rPr sz="1800" dirty="0"/>
              <a:t>However, there must be some way to mark the deleted records so that they can be ignored, during the file scan.</a:t>
            </a:r>
          </a:p>
          <a:p>
            <a:pPr algn="just" eaLnBrk="1" hangingPunct="1">
              <a:buClr>
                <a:schemeClr val="accent1"/>
              </a:buClr>
              <a:buSzPct val="85000"/>
              <a:buFont typeface="Wingdings 2" pitchFamily="18" charset="2"/>
            </a:pPr>
            <a:r>
              <a:rPr sz="1800" dirty="0"/>
              <a:t>In addition to simple marker on deleted record, some additional structure is needed to keep track of free space created by deleted or marked records. Thus, certain number of bytes is reserved in the beginning of the file for a file header. </a:t>
            </a:r>
          </a:p>
          <a:p>
            <a:pPr algn="just" eaLnBrk="1" hangingPunct="1">
              <a:buClr>
                <a:schemeClr val="accent1"/>
              </a:buClr>
              <a:buSzPct val="85000"/>
              <a:buFont typeface="Wingdings 2" pitchFamily="18" charset="2"/>
            </a:pPr>
            <a:r>
              <a:rPr sz="1800" dirty="0"/>
              <a:t>The file header stores the address of first marked record, which further points to second marked record and so on. As a result, a linked list of marked slot is formed, which is commonly termed as free list. </a:t>
            </a:r>
          </a:p>
          <a:p>
            <a:pPr algn="just" eaLnBrk="1" hangingPunct="1">
              <a:buClr>
                <a:schemeClr val="accent1"/>
              </a:buClr>
              <a:buSzPct val="85000"/>
              <a:buFont typeface="Wingdings 2" pitchFamily="18" charset="2"/>
            </a:pPr>
            <a:r>
              <a:rPr sz="1800" dirty="0"/>
              <a:t>Figure ,9.2 shows the record of a file with file header pointing to first marked record and so on.</a:t>
            </a:r>
          </a:p>
        </p:txBody>
      </p:sp>
      <p:pic>
        <p:nvPicPr>
          <p:cNvPr id="12292" name="Picture 2"/>
          <p:cNvPicPr>
            <a:picLocks noChangeAspect="1"/>
          </p:cNvPicPr>
          <p:nvPr/>
        </p:nvPicPr>
        <p:blipFill>
          <a:blip r:embed="rId2"/>
          <a:stretch>
            <a:fillRect/>
          </a:stretch>
        </p:blipFill>
        <p:spPr>
          <a:xfrm>
            <a:off x="2819400" y="4114800"/>
            <a:ext cx="4876800" cy="218122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14400" y="274638"/>
            <a:ext cx="7772400" cy="487362"/>
          </a:xfrm>
        </p:spPr>
        <p:txBody>
          <a:bodyPr vert="horz" wrap="square" lIns="91440" tIns="45720" rIns="91440" bIns="91440" anchor="b" anchorCtr="0">
            <a:normAutofit fontScale="90000"/>
          </a:bodyPr>
          <a:lstStyle/>
          <a:p>
            <a:pPr algn="ctr" eaLnBrk="1" hangingPunct="1"/>
            <a:r>
              <a:rPr b="1" dirty="0">
                <a:solidFill>
                  <a:schemeClr val="accent2"/>
                </a:solidFill>
              </a:rPr>
              <a:t>Variable-Length Records</a:t>
            </a:r>
            <a:endParaRPr dirty="0">
              <a:solidFill>
                <a:schemeClr val="accent2"/>
              </a:solidFill>
            </a:endParaRPr>
          </a:p>
        </p:txBody>
      </p:sp>
      <p:sp>
        <p:nvSpPr>
          <p:cNvPr id="13315" name="Content Placeholder 2"/>
          <p:cNvSpPr>
            <a:spLocks noGrp="1"/>
          </p:cNvSpPr>
          <p:nvPr>
            <p:ph sz="quarter" idx="1"/>
          </p:nvPr>
        </p:nvSpPr>
        <p:spPr>
          <a:xfrm>
            <a:off x="762000" y="685800"/>
            <a:ext cx="7772400" cy="4572000"/>
          </a:xfrm>
        </p:spPr>
        <p:txBody>
          <a:bodyPr vert="horz" wrap="square" lIns="91440" tIns="45720" rIns="91440" bIns="45720" anchor="t" anchorCtr="0"/>
          <a:lstStyle/>
          <a:p>
            <a:pPr algn="just" eaLnBrk="1" hangingPunct="1">
              <a:buClr>
                <a:schemeClr val="accent1"/>
              </a:buClr>
              <a:buSzPct val="85000"/>
              <a:buFont typeface="Wingdings 2" pitchFamily="18" charset="2"/>
            </a:pPr>
            <a:r>
              <a:rPr sz="1600" dirty="0"/>
              <a:t>Variable-length records may be used to utilize memory more efficiently. In this approach, the exact length offield is not fixed in advance. Thus, to determine the start and end of each field within the record, special separator characters, which do not appear anywhere within the field value, are required (see Figure 9.3). Locating any field within the record requires  scan of record until the field is found.</a:t>
            </a:r>
          </a:p>
          <a:p>
            <a:pPr algn="just" eaLnBrk="1" hangingPunct="1">
              <a:buClr>
                <a:schemeClr val="accent1"/>
              </a:buClr>
              <a:buSzPct val="85000"/>
              <a:buFont typeface="Wingdings 2" pitchFamily="18" charset="2"/>
            </a:pPr>
            <a:r>
              <a:rPr sz="1600" dirty="0"/>
              <a:t>Alternatively, an array of integer offset could be used to indicate the starting address of fields within a record. The ith element of this array is the starting address of the ith field value relative to the start of the record. An offset to the end of record is also stored in this array, .which is used to recognize the end of last field. The organization is shown in Figure 9.4. For null value, the pointer to starting and end of field is set same. That is, no space is used to represent a null value. This technique is more efficient way to organize the variable-length records. Handling such an offset array is an extra overhead; however, it facilitates direct access to any field of the record.</a:t>
            </a:r>
          </a:p>
          <a:p>
            <a:pPr algn="just" eaLnBrk="1" hangingPunct="1">
              <a:buClr>
                <a:schemeClr val="accent1"/>
              </a:buClr>
              <a:buSzPct val="85000"/>
              <a:buFont typeface="Wingdings 2" pitchFamily="18" charset="2"/>
            </a:pPr>
            <a:endParaRPr sz="1600" dirty="0"/>
          </a:p>
          <a:p>
            <a:pPr algn="just" eaLnBrk="1" hangingPunct="1">
              <a:buClr>
                <a:schemeClr val="accent1"/>
              </a:buClr>
              <a:buSzPct val="85000"/>
              <a:buFont typeface="Wingdings 2" pitchFamily="18" charset="2"/>
            </a:pPr>
            <a:endParaRPr sz="1600" dirty="0"/>
          </a:p>
        </p:txBody>
      </p:sp>
      <p:pic>
        <p:nvPicPr>
          <p:cNvPr id="13316" name="Picture 2"/>
          <p:cNvPicPr>
            <a:picLocks noChangeAspect="1"/>
          </p:cNvPicPr>
          <p:nvPr/>
        </p:nvPicPr>
        <p:blipFill>
          <a:blip r:embed="rId2"/>
          <a:stretch>
            <a:fillRect/>
          </a:stretch>
        </p:blipFill>
        <p:spPr>
          <a:xfrm>
            <a:off x="1676400" y="4221480"/>
            <a:ext cx="6210300" cy="704850"/>
          </a:xfrm>
          <a:prstGeom prst="rect">
            <a:avLst/>
          </a:prstGeom>
          <a:noFill/>
          <a:ln w="9525">
            <a:noFill/>
          </a:ln>
        </p:spPr>
      </p:pic>
      <p:pic>
        <p:nvPicPr>
          <p:cNvPr id="13317" name="Picture 3"/>
          <p:cNvPicPr>
            <a:picLocks noChangeAspect="1"/>
          </p:cNvPicPr>
          <p:nvPr/>
        </p:nvPicPr>
        <p:blipFill>
          <a:blip r:embed="rId3"/>
          <a:stretch>
            <a:fillRect/>
          </a:stretch>
        </p:blipFill>
        <p:spPr>
          <a:xfrm>
            <a:off x="1676400" y="5181600"/>
            <a:ext cx="5924550" cy="1447800"/>
          </a:xfrm>
          <a:prstGeom prst="rect">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914400" y="274638"/>
            <a:ext cx="7772400" cy="563562"/>
          </a:xfrm>
        </p:spPr>
        <p:txBody>
          <a:bodyPr vert="horz" wrap="square" lIns="91440" tIns="45720" rIns="91440" bIns="91440" anchor="b" anchorCtr="0">
            <a:normAutofit fontScale="90000"/>
          </a:bodyPr>
          <a:lstStyle/>
          <a:p>
            <a:pPr algn="ctr" eaLnBrk="1" hangingPunct="1"/>
            <a:r>
              <a:rPr b="1" dirty="0">
                <a:solidFill>
                  <a:schemeClr val="accent2"/>
                </a:solidFill>
              </a:rPr>
              <a:t>FILE ORGANIZATION</a:t>
            </a:r>
          </a:p>
        </p:txBody>
      </p:sp>
      <p:sp>
        <p:nvSpPr>
          <p:cNvPr id="3" name="Content Placeholder 2"/>
          <p:cNvSpPr>
            <a:spLocks noGrp="1"/>
          </p:cNvSpPr>
          <p:nvPr>
            <p:ph sz="quarter" idx="1"/>
          </p:nvPr>
        </p:nvSpPr>
        <p:spPr>
          <a:xfrm>
            <a:off x="914400" y="838200"/>
            <a:ext cx="7772400" cy="4572000"/>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ts val="575"/>
              </a:spcBef>
              <a:spcAft>
                <a:spcPct val="0"/>
              </a:spcAft>
              <a:buClr>
                <a:schemeClr val="accent1"/>
              </a:buClr>
              <a:buSzPct val="85000"/>
              <a:buFont typeface="Wingdings 2" pitchFamily="18" charset="2"/>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Arrangement of the records in a file plays a significant role in accessing them. Moreover, proper organization of files on disk helps in accessing the file records efficiently. </a:t>
            </a:r>
          </a:p>
          <a:p>
            <a:pPr marL="273050" marR="0" lvl="0" indent="-273050" algn="l" defTabSz="914400" rtl="0" eaLnBrk="1" fontAlgn="base" latinLnBrk="0" hangingPunct="1">
              <a:lnSpc>
                <a:spcPct val="100000"/>
              </a:lnSpc>
              <a:spcBef>
                <a:spcPts val="575"/>
              </a:spcBef>
              <a:spcAft>
                <a:spcPct val="0"/>
              </a:spcAft>
              <a:buClr>
                <a:schemeClr val="accent1"/>
              </a:buClr>
              <a:buSzPct val="85000"/>
              <a:buFont typeface="Wingdings 2" pitchFamily="18" charset="2"/>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There are various methods (known as file organization) of organizing the records in a file while storing a file on disk.</a:t>
            </a:r>
          </a:p>
          <a:p>
            <a:pPr marL="514350" marR="0" lvl="0" indent="-514350" algn="l" defTabSz="914400" rtl="0" eaLnBrk="1" fontAlgn="base" latinLnBrk="0" hangingPunct="1">
              <a:lnSpc>
                <a:spcPct val="100000"/>
              </a:lnSpc>
              <a:spcBef>
                <a:spcPts val="575"/>
              </a:spcBef>
              <a:spcAft>
                <a:spcPct val="0"/>
              </a:spcAft>
              <a:buClr>
                <a:schemeClr val="accent1"/>
              </a:buClr>
              <a:buSzPct val="85000"/>
              <a:buFont typeface="Wingdings 2" pitchFamily="18" charset="2"/>
              <a:buAutoNum type="arabicParenBoth"/>
              <a:defRPr/>
            </a:pPr>
            <a:r>
              <a:rPr kumimoji="0" lang="en-US" sz="2000" b="1" i="0" u="none" strike="noStrike" kern="1200" cap="none" spc="0" normalizeH="0" baseline="0" noProof="0" dirty="0">
                <a:ln>
                  <a:noFill/>
                </a:ln>
                <a:solidFill>
                  <a:schemeClr val="tx1"/>
                </a:solidFill>
                <a:effectLst/>
                <a:uLnTx/>
                <a:uFillTx/>
                <a:latin typeface="+mn-lt"/>
                <a:ea typeface="+mn-ea"/>
                <a:cs typeface="+mn-cs"/>
              </a:rPr>
              <a:t>Sequential File Organization</a:t>
            </a:r>
          </a:p>
          <a:p>
            <a:pPr marL="514350" marR="0" lvl="0" indent="-514350" algn="l" defTabSz="914400" rtl="0" eaLnBrk="1" fontAlgn="base" latinLnBrk="0" hangingPunct="1">
              <a:lnSpc>
                <a:spcPct val="100000"/>
              </a:lnSpc>
              <a:spcBef>
                <a:spcPts val="575"/>
              </a:spcBef>
              <a:spcAft>
                <a:spcPct val="0"/>
              </a:spcAft>
              <a:buClr>
                <a:schemeClr val="accent1"/>
              </a:buClr>
              <a:buSzPct val="85000"/>
              <a:buFont typeface="Wingdings 2" pitchFamily="18" charset="2"/>
              <a:buAutoNum type="arabicParenBoth"/>
              <a:defRPr/>
            </a:pPr>
            <a:r>
              <a:rPr kumimoji="0" lang="en-US" sz="2000" b="1" i="0" u="none" strike="noStrike" kern="1200" cap="none" spc="0" normalizeH="0" baseline="0" noProof="0" dirty="0">
                <a:ln>
                  <a:noFill/>
                </a:ln>
                <a:solidFill>
                  <a:schemeClr val="tx1"/>
                </a:solidFill>
                <a:effectLst/>
                <a:uLnTx/>
                <a:uFillTx/>
                <a:latin typeface="+mn-lt"/>
                <a:ea typeface="+mn-ea"/>
                <a:cs typeface="+mn-cs"/>
              </a:rPr>
              <a:t>Random File Organization</a:t>
            </a:r>
          </a:p>
          <a:p>
            <a:pPr marL="514350" marR="0" lvl="0" indent="-514350" algn="l" defTabSz="914400" rtl="0" eaLnBrk="1" fontAlgn="base" latinLnBrk="0" hangingPunct="1">
              <a:lnSpc>
                <a:spcPct val="100000"/>
              </a:lnSpc>
              <a:spcBef>
                <a:spcPts val="575"/>
              </a:spcBef>
              <a:spcAft>
                <a:spcPct val="0"/>
              </a:spcAft>
              <a:buClr>
                <a:schemeClr val="accent1"/>
              </a:buClr>
              <a:buSzPct val="85000"/>
              <a:buFont typeface="Wingdings 2" pitchFamily="18" charset="2"/>
              <a:buAutoNum type="arabicParenBoth"/>
              <a:defRPr/>
            </a:pPr>
            <a:r>
              <a:rPr kumimoji="0" lang="en-US" sz="2000" b="1" i="0" u="none" strike="noStrike" kern="1200" cap="none" spc="0" normalizeH="0" baseline="0" noProof="0" dirty="0">
                <a:ln>
                  <a:noFill/>
                </a:ln>
                <a:solidFill>
                  <a:schemeClr val="tx1"/>
                </a:solidFill>
                <a:effectLst/>
                <a:uLnTx/>
                <a:uFillTx/>
                <a:latin typeface="+mn-lt"/>
                <a:ea typeface="+mn-ea"/>
                <a:cs typeface="+mn-cs"/>
              </a:rPr>
              <a:t>Indexed Sequential File Organization</a:t>
            </a:r>
          </a:p>
          <a:p>
            <a:pPr marL="514350" marR="0" lvl="0" indent="-514350" algn="l" defTabSz="914400" rtl="0" eaLnBrk="1" fontAlgn="base" latinLnBrk="0" hangingPunct="1">
              <a:lnSpc>
                <a:spcPct val="100000"/>
              </a:lnSpc>
              <a:spcBef>
                <a:spcPts val="575"/>
              </a:spcBef>
              <a:spcAft>
                <a:spcPct val="0"/>
              </a:spcAft>
              <a:buClr>
                <a:schemeClr val="accent1"/>
              </a:buClr>
              <a:buSzPct val="85000"/>
              <a:buFont typeface="Wingdings 2" pitchFamily="18" charset="2"/>
              <a:buAutoNum type="arabicParenBoth"/>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Multi-key File Organization and Access Methods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14400" y="274638"/>
            <a:ext cx="7772400" cy="563562"/>
          </a:xfrm>
        </p:spPr>
        <p:txBody>
          <a:bodyPr vert="horz" wrap="square" lIns="91440" tIns="45720" rIns="91440" bIns="91440" anchor="b" anchorCtr="0">
            <a:normAutofit fontScale="90000"/>
          </a:bodyPr>
          <a:lstStyle/>
          <a:p>
            <a:pPr algn="ctr" eaLnBrk="1" hangingPunct="1"/>
            <a:r>
              <a:rPr b="1" dirty="0">
                <a:solidFill>
                  <a:schemeClr val="accent2"/>
                </a:solidFill>
              </a:rPr>
              <a:t>Sequential File Organization</a:t>
            </a:r>
            <a:endParaRPr dirty="0">
              <a:solidFill>
                <a:schemeClr val="accent2"/>
              </a:solidFill>
            </a:endParaRPr>
          </a:p>
        </p:txBody>
      </p:sp>
      <p:sp>
        <p:nvSpPr>
          <p:cNvPr id="15363" name="Content Placeholder 2"/>
          <p:cNvSpPr>
            <a:spLocks noGrp="1"/>
          </p:cNvSpPr>
          <p:nvPr>
            <p:ph sz="quarter" idx="1"/>
          </p:nvPr>
        </p:nvSpPr>
        <p:spPr>
          <a:xfrm>
            <a:off x="838200" y="914400"/>
            <a:ext cx="7772400" cy="4572000"/>
          </a:xfrm>
        </p:spPr>
        <p:txBody>
          <a:bodyPr vert="horz" wrap="square" lIns="91440" tIns="45720" rIns="91440" bIns="45720" anchor="t" anchorCtr="0"/>
          <a:lstStyle/>
          <a:p>
            <a:pPr algn="just" eaLnBrk="1" hangingPunct="1">
              <a:buClr>
                <a:schemeClr val="accent1"/>
              </a:buClr>
              <a:buSzPct val="85000"/>
              <a:buFont typeface="Wingdings 2" pitchFamily="18" charset="2"/>
            </a:pPr>
            <a:r>
              <a:rPr sz="1800" dirty="0"/>
              <a:t>Often, it is required to process the records of a file in the sorted order based on the value of one of its field. If the records of the file are not physically placed in the required order, it consumes time to fulfill this request. </a:t>
            </a:r>
          </a:p>
          <a:p>
            <a:pPr algn="just" eaLnBrk="1" hangingPunct="1">
              <a:buClr>
                <a:schemeClr val="accent1"/>
              </a:buClr>
              <a:buSzPct val="85000"/>
              <a:buFont typeface="Wingdings 2" pitchFamily="18" charset="2"/>
            </a:pPr>
            <a:r>
              <a:rPr sz="1800" dirty="0"/>
              <a:t>However, if the records of that file are placed in the sorted order based on that field, we would be able to efficiently fulfill this request. </a:t>
            </a:r>
          </a:p>
          <a:p>
            <a:pPr algn="just" eaLnBrk="1" hangingPunct="1">
              <a:buClr>
                <a:schemeClr val="accent1"/>
              </a:buClr>
              <a:buSzPct val="85000"/>
              <a:buFont typeface="Wingdings 2" pitchFamily="18" charset="2"/>
            </a:pPr>
            <a:r>
              <a:rPr sz="1800" dirty="0"/>
              <a:t>file organization in which records are sorted based on the value of one of its field is called sequential file organization and such a file is called sequential file.</a:t>
            </a:r>
          </a:p>
          <a:p>
            <a:pPr algn="just" eaLnBrk="1" hangingPunct="1">
              <a:buClr>
                <a:schemeClr val="accent1"/>
              </a:buClr>
              <a:buSzPct val="85000"/>
              <a:buFont typeface="Wingdings 2" pitchFamily="18" charset="2"/>
            </a:pPr>
            <a:r>
              <a:rPr sz="1800" dirty="0"/>
              <a:t> In a sequential file, the field on which the records are sorted is called ordered  field. </a:t>
            </a:r>
          </a:p>
          <a:p>
            <a:pPr algn="just" eaLnBrk="1" hangingPunct="1">
              <a:buClr>
                <a:schemeClr val="accent1"/>
              </a:buClr>
              <a:buSzPct val="85000"/>
              <a:buFont typeface="Wingdings 2" pitchFamily="18" charset="2"/>
            </a:pPr>
            <a:r>
              <a:rPr sz="1800" dirty="0"/>
              <a:t>This field mayor may not be the key field. In case, the file is ordered on the basis of key, then the field is called the ordering key.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914400" y="274638"/>
            <a:ext cx="7772400" cy="715962"/>
          </a:xfrm>
        </p:spPr>
        <p:txBody>
          <a:bodyPr vert="horz" wrap="square" lIns="91440" tIns="45720" rIns="91440" bIns="91440" anchor="b" anchorCtr="0">
            <a:normAutofit fontScale="90000"/>
          </a:bodyPr>
          <a:lstStyle/>
          <a:p>
            <a:pPr algn="ctr" eaLnBrk="1" hangingPunct="1"/>
            <a:r>
              <a:rPr b="1" dirty="0">
                <a:solidFill>
                  <a:schemeClr val="accent2"/>
                </a:solidFill>
              </a:rPr>
              <a:t>Random File Organization</a:t>
            </a:r>
            <a:endParaRPr dirty="0">
              <a:solidFill>
                <a:schemeClr val="accent2"/>
              </a:solidFill>
            </a:endParaRPr>
          </a:p>
        </p:txBody>
      </p:sp>
      <p:sp>
        <p:nvSpPr>
          <p:cNvPr id="16387" name="Content Placeholder 2"/>
          <p:cNvSpPr>
            <a:spLocks noGrp="1"/>
          </p:cNvSpPr>
          <p:nvPr>
            <p:ph sz="quarter" idx="1"/>
          </p:nvPr>
        </p:nvSpPr>
        <p:spPr>
          <a:xfrm>
            <a:off x="914400" y="1219200"/>
            <a:ext cx="7772400" cy="4572000"/>
          </a:xfrm>
        </p:spPr>
        <p:txBody>
          <a:bodyPr vert="horz" wrap="square" lIns="91440" tIns="45720" rIns="91440" bIns="45720" anchor="t" anchorCtr="0"/>
          <a:lstStyle/>
          <a:p>
            <a:pPr eaLnBrk="1" hangingPunct="1">
              <a:buClr>
                <a:schemeClr val="accent1"/>
              </a:buClr>
              <a:buSzPct val="85000"/>
              <a:buFont typeface="Wingdings 2" pitchFamily="18" charset="2"/>
            </a:pPr>
            <a:r>
              <a:rPr sz="2000" dirty="0"/>
              <a:t>Unlike sequential file, records </a:t>
            </a:r>
            <a:r>
              <a:rPr sz="2000" i="1" dirty="0"/>
              <a:t>in this file organization are not stored sequentially.</a:t>
            </a:r>
          </a:p>
          <a:p>
            <a:pPr eaLnBrk="1" hangingPunct="1">
              <a:buClr>
                <a:schemeClr val="accent1"/>
              </a:buClr>
              <a:buSzPct val="85000"/>
              <a:buFont typeface="Wingdings 2" pitchFamily="18" charset="2"/>
            </a:pPr>
            <a:r>
              <a:rPr sz="2000" dirty="0"/>
              <a:t>Instead, each record is mapped to an address on disk on the basis of its key value. One such technique for this mapping of record to an address is called </a:t>
            </a:r>
            <a:r>
              <a:rPr sz="2000" b="1" dirty="0"/>
              <a:t>hashing.</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914400" y="274638"/>
            <a:ext cx="7772400" cy="563562"/>
          </a:xfrm>
        </p:spPr>
        <p:txBody>
          <a:bodyPr vert="horz" wrap="square" lIns="91440" tIns="45720" rIns="91440" bIns="91440" anchor="b" anchorCtr="0">
            <a:normAutofit fontScale="90000"/>
          </a:bodyPr>
          <a:lstStyle/>
          <a:p>
            <a:pPr algn="ctr">
              <a:buNone/>
            </a:pPr>
            <a:r>
              <a:rPr sz="2800" b="1" dirty="0">
                <a:solidFill>
                  <a:schemeClr val="accent2"/>
                </a:solidFill>
              </a:rPr>
              <a:t>Indexed Sequential File Organization</a:t>
            </a:r>
            <a:endParaRPr sz="2800" dirty="0">
              <a:solidFill>
                <a:schemeClr val="accent2"/>
              </a:solidFill>
            </a:endParaRPr>
          </a:p>
        </p:txBody>
      </p:sp>
      <p:sp>
        <p:nvSpPr>
          <p:cNvPr id="17411" name="Content Placeholder 2"/>
          <p:cNvSpPr>
            <a:spLocks noGrp="1"/>
          </p:cNvSpPr>
          <p:nvPr>
            <p:ph sz="quarter" idx="1"/>
          </p:nvPr>
        </p:nvSpPr>
        <p:spPr>
          <a:xfrm>
            <a:off x="914400" y="838200"/>
            <a:ext cx="7772400" cy="4572000"/>
          </a:xfrm>
        </p:spPr>
        <p:txBody>
          <a:bodyPr vert="horz" wrap="square" lIns="91440" tIns="45720" rIns="91440" bIns="45720" anchor="t" anchorCtr="0"/>
          <a:lstStyle/>
          <a:p>
            <a:pPr algn="just">
              <a:buClr>
                <a:schemeClr val="accent1"/>
              </a:buClr>
              <a:buSzPct val="85000"/>
              <a:buFont typeface="Wingdings 2" pitchFamily="18" charset="2"/>
            </a:pPr>
            <a:r>
              <a:rPr sz="2000" dirty="0"/>
              <a:t>The indexed sequential file organization provides the benefits of both the sequential and random file organization methods.</a:t>
            </a:r>
          </a:p>
          <a:p>
            <a:pPr algn="just">
              <a:buClr>
                <a:schemeClr val="accent1"/>
              </a:buClr>
              <a:buSzPct val="85000"/>
              <a:buFont typeface="Wingdings 2" pitchFamily="18" charset="2"/>
            </a:pPr>
            <a:r>
              <a:rPr sz="2000" b="1" i="1" dirty="0"/>
              <a:t>Structure of Index File:</a:t>
            </a:r>
          </a:p>
          <a:p>
            <a:pPr algn="just">
              <a:buClr>
                <a:schemeClr val="accent1"/>
              </a:buClr>
              <a:buSzPct val="85000"/>
              <a:buFont typeface="Wingdings 2" pitchFamily="18" charset="2"/>
            </a:pPr>
            <a:r>
              <a:rPr sz="2000" dirty="0"/>
              <a:t> index file has two fields-one stores the key value and contains a pointer to the record in the original file.</a:t>
            </a:r>
          </a:p>
          <a:p>
            <a:pPr algn="just">
              <a:buClr>
                <a:schemeClr val="accent1"/>
              </a:buClr>
              <a:buSzPct val="85000"/>
              <a:buFont typeface="Wingdings 2" pitchFamily="18" charset="2"/>
            </a:pPr>
            <a:r>
              <a:rPr sz="2000" dirty="0"/>
              <a:t>To understand this, consider the file shown in Figure 9.6, which contains information about the various books. Now if an index is created on the field Book_Id, the index file will be as shown in Figure 9.7.</a:t>
            </a:r>
          </a:p>
        </p:txBody>
      </p:sp>
      <p:pic>
        <p:nvPicPr>
          <p:cNvPr id="17412" name="Picture 2"/>
          <p:cNvPicPr>
            <a:picLocks noChangeAspect="1"/>
          </p:cNvPicPr>
          <p:nvPr/>
        </p:nvPicPr>
        <p:blipFill>
          <a:blip r:embed="rId2"/>
          <a:stretch>
            <a:fillRect/>
          </a:stretch>
        </p:blipFill>
        <p:spPr>
          <a:xfrm>
            <a:off x="1981200" y="3643313"/>
            <a:ext cx="5600700" cy="2833687"/>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914400" y="274638"/>
            <a:ext cx="7772400" cy="715962"/>
          </a:xfrm>
        </p:spPr>
        <p:txBody>
          <a:bodyPr vert="horz" wrap="square" lIns="91440" tIns="45720" rIns="91440" bIns="91440" anchor="b" anchorCtr="0"/>
          <a:lstStyle/>
          <a:p>
            <a:pPr algn="ctr">
              <a:buNone/>
            </a:pPr>
            <a:r>
              <a:rPr sz="2800" b="1" dirty="0">
                <a:solidFill>
                  <a:schemeClr val="accent2"/>
                </a:solidFill>
              </a:rPr>
              <a:t>Multi-key File Organization and Access Methods</a:t>
            </a:r>
            <a:endParaRPr sz="2800" dirty="0">
              <a:solidFill>
                <a:schemeClr val="accent2"/>
              </a:solidFill>
            </a:endParaRPr>
          </a:p>
        </p:txBody>
      </p:sp>
      <p:sp>
        <p:nvSpPr>
          <p:cNvPr id="18435" name="Content Placeholder 2"/>
          <p:cNvSpPr>
            <a:spLocks noGrp="1"/>
          </p:cNvSpPr>
          <p:nvPr>
            <p:ph sz="quarter" idx="1"/>
          </p:nvPr>
        </p:nvSpPr>
        <p:spPr>
          <a:xfrm>
            <a:off x="539750" y="1340485"/>
            <a:ext cx="8229600" cy="4525963"/>
          </a:xfrm>
        </p:spPr>
        <p:txBody>
          <a:bodyPr vert="horz" wrap="square" lIns="91440" tIns="45720" rIns="91440" bIns="45720" anchor="t" anchorCtr="0"/>
          <a:lstStyle/>
          <a:p>
            <a:pPr algn="just">
              <a:buClr>
                <a:schemeClr val="accent1"/>
              </a:buClr>
              <a:buSzPct val="85000"/>
              <a:buFont typeface="Wingdings 2" pitchFamily="18" charset="2"/>
            </a:pPr>
            <a:r>
              <a:rPr sz="2000" dirty="0"/>
              <a:t>So far we have discussed the file organization methods that allow -records to be accessed based on a single key. There might be a situation where it is desirable or even necessary to access the records on anyone of the number of keys. </a:t>
            </a:r>
          </a:p>
          <a:p>
            <a:pPr algn="just">
              <a:buClr>
                <a:schemeClr val="accent1"/>
              </a:buClr>
              <a:buSzPct val="85000"/>
              <a:buFont typeface="Wingdings 2" pitchFamily="18" charset="2"/>
            </a:pPr>
            <a:r>
              <a:rPr sz="2000" dirty="0"/>
              <a:t>For example, consider Book file shown in Figure 9.6. Different users may need to access the records of this file in different way. Some users may need accessing the record based on the field Book _Id, others may need accessing the record based on the field Category. </a:t>
            </a:r>
          </a:p>
          <a:p>
            <a:pPr algn="just">
              <a:buClr>
                <a:schemeClr val="accent1"/>
              </a:buClr>
              <a:buSzPct val="85000"/>
              <a:buFont typeface="Wingdings 2" pitchFamily="18" charset="2"/>
            </a:pPr>
            <a:r>
              <a:rPr sz="2000" dirty="0"/>
              <a:t>To implement such searches, .the idea of indexing can be generalized and a similar index may be defined on any field of resulting in a multi-key file organization. </a:t>
            </a:r>
          </a:p>
          <a:p>
            <a:pPr algn="just">
              <a:buClr>
                <a:schemeClr val="accent1"/>
              </a:buClr>
              <a:buSzPct val="85000"/>
              <a:buFont typeface="Wingdings 2" pitchFamily="18" charset="2"/>
            </a:pPr>
            <a:r>
              <a:rPr sz="2000" dirty="0"/>
              <a:t>There are two main techniques used to implement multi-key file organization, namely, </a:t>
            </a:r>
            <a:r>
              <a:rPr sz="2000" i="1" dirty="0"/>
              <a:t>multi-lists and inverted-lists.</a:t>
            </a:r>
            <a:endParaRPr sz="2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14400" y="274638"/>
            <a:ext cx="7772400" cy="792162"/>
          </a:xfrm>
        </p:spPr>
        <p:txBody>
          <a:bodyPr vert="horz" wrap="square" lIns="91440" tIns="45720" rIns="91440" bIns="91440" anchor="b" anchorCtr="0">
            <a:normAutofit fontScale="90000"/>
          </a:bodyPr>
          <a:lstStyle/>
          <a:p>
            <a:pPr algn="ctr">
              <a:buNone/>
            </a:pPr>
            <a:r>
              <a:rPr b="1" i="1" dirty="0">
                <a:solidFill>
                  <a:schemeClr val="accent2"/>
                </a:solidFill>
              </a:rPr>
              <a:t>Multi-lists</a:t>
            </a:r>
            <a:endParaRPr dirty="0">
              <a:solidFill>
                <a:schemeClr val="accent2"/>
              </a:solidFill>
            </a:endParaRPr>
          </a:p>
        </p:txBody>
      </p:sp>
      <p:sp>
        <p:nvSpPr>
          <p:cNvPr id="19459" name="Content Placeholder 2"/>
          <p:cNvSpPr>
            <a:spLocks noGrp="1"/>
          </p:cNvSpPr>
          <p:nvPr>
            <p:ph sz="quarter" idx="1"/>
          </p:nvPr>
        </p:nvSpPr>
        <p:spPr>
          <a:xfrm>
            <a:off x="914400" y="990600"/>
            <a:ext cx="7772400" cy="4572000"/>
          </a:xfrm>
        </p:spPr>
        <p:txBody>
          <a:bodyPr vert="horz" wrap="square" lIns="91440" tIns="45720" rIns="91440" bIns="45720" anchor="t" anchorCtr="0"/>
          <a:lstStyle/>
          <a:p>
            <a:pPr>
              <a:buClr>
                <a:schemeClr val="accent1"/>
              </a:buClr>
              <a:buSzPct val="85000"/>
              <a:buFont typeface="Wingdings 2" pitchFamily="18" charset="2"/>
            </a:pPr>
            <a:r>
              <a:rPr sz="1800" dirty="0"/>
              <a:t>In a multi-lists organization, indexes are defined on the multiple fields that are frequently used to search the record. </a:t>
            </a:r>
          </a:p>
          <a:p>
            <a:pPr>
              <a:buClr>
                <a:schemeClr val="accent1"/>
              </a:buClr>
              <a:buSzPct val="85000"/>
              <a:buFont typeface="Wingdings 2" pitchFamily="18" charset="2"/>
            </a:pPr>
            <a:r>
              <a:rPr sz="1800" dirty="0"/>
              <a:t>A multi-list structure of the file shown in Figure 9.6 is given in Figure 9.8. Here, one index has been defined on the field Book Id and another on Category.</a:t>
            </a:r>
          </a:p>
        </p:txBody>
      </p:sp>
      <p:pic>
        <p:nvPicPr>
          <p:cNvPr id="19460" name="Picture 2"/>
          <p:cNvPicPr>
            <a:picLocks noChangeAspect="1"/>
          </p:cNvPicPr>
          <p:nvPr/>
        </p:nvPicPr>
        <p:blipFill>
          <a:blip r:embed="rId2"/>
          <a:stretch>
            <a:fillRect/>
          </a:stretch>
        </p:blipFill>
        <p:spPr>
          <a:xfrm>
            <a:off x="1907540" y="2780665"/>
            <a:ext cx="5610225" cy="3352800"/>
          </a:xfrm>
          <a:prstGeom prst="rect">
            <a:avLst/>
          </a:prstGeom>
          <a:noFill/>
          <a:ln w="9525">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914400" y="274638"/>
            <a:ext cx="7772400" cy="639762"/>
          </a:xfrm>
        </p:spPr>
        <p:txBody>
          <a:bodyPr vert="horz" wrap="square" lIns="91440" tIns="45720" rIns="91440" bIns="91440" anchor="b" anchorCtr="0">
            <a:normAutofit fontScale="90000"/>
          </a:bodyPr>
          <a:lstStyle/>
          <a:p>
            <a:pPr algn="ctr">
              <a:buNone/>
            </a:pPr>
            <a:r>
              <a:rPr b="1" i="1" dirty="0">
                <a:solidFill>
                  <a:schemeClr val="accent2"/>
                </a:solidFill>
              </a:rPr>
              <a:t>Inverted List</a:t>
            </a:r>
            <a:endParaRPr dirty="0">
              <a:solidFill>
                <a:schemeClr val="accent2"/>
              </a:solidFill>
            </a:endParaRPr>
          </a:p>
        </p:txBody>
      </p:sp>
      <p:sp>
        <p:nvSpPr>
          <p:cNvPr id="20483" name="Content Placeholder 2"/>
          <p:cNvSpPr>
            <a:spLocks noGrp="1"/>
          </p:cNvSpPr>
          <p:nvPr>
            <p:ph sz="quarter" idx="1"/>
          </p:nvPr>
        </p:nvSpPr>
        <p:spPr>
          <a:xfrm>
            <a:off x="990600" y="838200"/>
            <a:ext cx="7772400" cy="4572000"/>
          </a:xfrm>
        </p:spPr>
        <p:txBody>
          <a:bodyPr vert="horz" wrap="square" lIns="91440" tIns="45720" rIns="91440" bIns="45720" anchor="t" anchorCtr="0"/>
          <a:lstStyle/>
          <a:p>
            <a:pPr algn="just">
              <a:buClr>
                <a:schemeClr val="accent1"/>
              </a:buClr>
              <a:buSzPct val="85000"/>
              <a:buFont typeface="Wingdings 2" pitchFamily="18" charset="2"/>
            </a:pPr>
            <a:r>
              <a:rPr sz="2400" dirty="0"/>
              <a:t>Like multi-lists structure, inverted list structures can also maintain multiple indexes on the file. </a:t>
            </a:r>
          </a:p>
          <a:p>
            <a:pPr algn="just">
              <a:buClr>
                <a:schemeClr val="accent1"/>
              </a:buClr>
              <a:buSzPct val="85000"/>
              <a:buFont typeface="Wingdings 2" pitchFamily="18" charset="2"/>
            </a:pPr>
            <a:r>
              <a:rPr sz="2400" dirty="0"/>
              <a:t>The only difference is that instead of maintaining pointers in each record as in multi-lists, indexes in the inverted file maintain multiple pointers to point to the records.</a:t>
            </a:r>
          </a:p>
          <a:p>
            <a:pPr algn="just">
              <a:buClr>
                <a:schemeClr val="accent1"/>
              </a:buClr>
              <a:buSzPct val="85000"/>
              <a:buFont typeface="Wingdings 2" pitchFamily="18" charset="2"/>
            </a:pPr>
            <a:r>
              <a:rPr sz="2400" dirty="0"/>
              <a:t>Indexes on Book_ Id and Category field for inverted file are shown in Figure 9.9.</a:t>
            </a:r>
          </a:p>
        </p:txBody>
      </p:sp>
      <p:pic>
        <p:nvPicPr>
          <p:cNvPr id="20484" name="Picture 2"/>
          <p:cNvPicPr>
            <a:picLocks noChangeAspect="1"/>
          </p:cNvPicPr>
          <p:nvPr/>
        </p:nvPicPr>
        <p:blipFill>
          <a:blip r:embed="rId2"/>
          <a:stretch>
            <a:fillRect/>
          </a:stretch>
        </p:blipFill>
        <p:spPr>
          <a:xfrm>
            <a:off x="2051685" y="4437380"/>
            <a:ext cx="5734050" cy="1762125"/>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66018"/>
            <a:ext cx="8229600" cy="4525963"/>
          </a:xfrm>
        </p:spPr>
        <p:txBody>
          <a:bodyPr/>
          <a:lstStyle/>
          <a:p>
            <a:endParaRPr lang="en-US" sz="2200" dirty="0"/>
          </a:p>
          <a:p>
            <a:r>
              <a:rPr lang="en-US" sz="2200" dirty="0"/>
              <a:t>Self Made Video Link:</a:t>
            </a:r>
          </a:p>
          <a:p>
            <a:pPr marL="0" indent="0">
              <a:buNone/>
            </a:pPr>
            <a:endParaRPr lang="en-US" sz="2000" dirty="0"/>
          </a:p>
          <a:p>
            <a:r>
              <a:rPr lang="en-US" sz="2000" dirty="0"/>
              <a:t>YouTube/other  Video Links</a:t>
            </a:r>
          </a:p>
          <a:p>
            <a:pPr marL="0" indent="0">
              <a:buNone/>
            </a:pPr>
            <a:endParaRPr lang="en-US" sz="2000" dirty="0"/>
          </a:p>
          <a:p>
            <a:pPr marL="0" indent="0">
              <a:buNone/>
            </a:pPr>
            <a:r>
              <a:rPr lang="en-US" sz="2000" dirty="0">
                <a:hlinkClick r:id="rId2"/>
              </a:rPr>
              <a:t>https://www.youtube.com/watch?v=eujc7_0FhCI</a:t>
            </a:r>
            <a:endParaRPr lang="en-US" sz="2000" dirty="0"/>
          </a:p>
          <a:p>
            <a:pPr marL="0" indent="0">
              <a:buNone/>
            </a:pPr>
            <a:endParaRPr lang="en-US" sz="2000" dirty="0"/>
          </a:p>
          <a:p>
            <a:pPr marL="0" indent="0">
              <a:buNone/>
            </a:pPr>
            <a:r>
              <a:rPr lang="en-US" sz="2000" dirty="0">
                <a:hlinkClick r:id="rId3"/>
              </a:rPr>
              <a:t>https://www.youtube.com/watch?v=gXgEDyodOJU</a:t>
            </a: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3400" b="0" i="0" u="none" strike="noStrike" kern="1200" cap="none" spc="0" normalizeH="0" noProof="0" dirty="0">
                <a:ln>
                  <a:noFill/>
                </a:ln>
                <a:solidFill>
                  <a:schemeClr val="dk1"/>
                </a:solidFill>
                <a:effectLst/>
                <a:uLnTx/>
                <a:uFillTx/>
                <a:latin typeface="+mn-lt"/>
                <a:ea typeface="+mn-ea"/>
                <a:cs typeface="+mn-cs"/>
              </a:rPr>
              <a:t> Links, </a:t>
            </a:r>
            <a:r>
              <a:rPr kumimoji="0" lang="en-US" sz="3400" b="0" i="0" u="none" strike="noStrike" kern="1200" cap="none" spc="0" normalizeH="0" noProof="0" dirty="0" err="1">
                <a:ln>
                  <a:noFill/>
                </a:ln>
                <a:solidFill>
                  <a:schemeClr val="dk1"/>
                </a:solidFill>
                <a:effectLst/>
                <a:uLnTx/>
                <a:uFillTx/>
                <a:latin typeface="+mn-lt"/>
                <a:ea typeface="+mn-ea"/>
                <a:cs typeface="+mn-cs"/>
              </a:rPr>
              <a:t>Youtube</a:t>
            </a:r>
            <a:r>
              <a:rPr kumimoji="0" lang="en-US" sz="3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039796A3-6A9F-4142-A048-255E03CD052D}"/>
              </a:ext>
            </a:extLst>
          </p:cNvPr>
          <p:cNvSpPr>
            <a:spLocks noGrp="1"/>
          </p:cNvSpPr>
          <p:nvPr>
            <p:ph type="dt" sz="half" idx="10"/>
          </p:nvPr>
        </p:nvSpPr>
        <p:spPr/>
        <p:txBody>
          <a:bodyPr/>
          <a:lstStyle/>
          <a:p>
            <a:fld id="{105AF3F0-BB12-4D50-95D5-28E8B8FDF74F}" type="datetime1">
              <a:rPr lang="en-US" smtClean="0"/>
              <a:t>11/25/2022</a:t>
            </a:fld>
            <a:endParaRPr lang="en-US"/>
          </a:p>
        </p:txBody>
      </p:sp>
      <p:sp>
        <p:nvSpPr>
          <p:cNvPr id="10" name="Slide Number Placeholder 9">
            <a:extLst>
              <a:ext uri="{FF2B5EF4-FFF2-40B4-BE49-F238E27FC236}">
                <a16:creationId xmlns:a16="http://schemas.microsoft.com/office/drawing/2014/main" id="{0CE40356-6B04-4291-B0EC-02F1F2BF744E}"/>
              </a:ext>
            </a:extLst>
          </p:cNvPr>
          <p:cNvSpPr>
            <a:spLocks noGrp="1"/>
          </p:cNvSpPr>
          <p:nvPr>
            <p:ph type="sldNum" sz="quarter" idx="12"/>
          </p:nvPr>
        </p:nvSpPr>
        <p:spPr/>
        <p:txBody>
          <a:bodyPr/>
          <a:lstStyle/>
          <a:p>
            <a:fld id="{B6F15528-21DE-4FAA-801E-634DDDAF4B2B}" type="slidenum">
              <a:rPr lang="en-US" smtClean="0"/>
              <a:pPr/>
              <a:t>109</a:t>
            </a:fld>
            <a:endParaRPr lang="en-US"/>
          </a:p>
        </p:txBody>
      </p:sp>
      <p:sp>
        <p:nvSpPr>
          <p:cNvPr id="4" name="Footer Placeholder 3">
            <a:extLst>
              <a:ext uri="{FF2B5EF4-FFF2-40B4-BE49-F238E27FC236}">
                <a16:creationId xmlns:a16="http://schemas.microsoft.com/office/drawing/2014/main" id="{D7CE2C71-916A-4F42-A359-011ED08BFE9A}"/>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293" y="952952"/>
            <a:ext cx="7937107" cy="1685564"/>
          </a:xfrm>
          <a:prstGeom prst="rect">
            <a:avLst/>
          </a:prstGeom>
        </p:spPr>
        <p:txBody>
          <a:bodyPr vert="horz" wrap="square" lIns="0" tIns="102083" rIns="0" bIns="0" rtlCol="0">
            <a:spAutoFit/>
          </a:bodyPr>
          <a:lstStyle/>
          <a:p>
            <a:pPr marL="10860">
              <a:spcBef>
                <a:spcPts val="804"/>
              </a:spcBef>
            </a:pPr>
            <a:r>
              <a:rPr sz="2200" spc="-4" dirty="0">
                <a:solidFill>
                  <a:srgbClr val="152E58"/>
                </a:solidFill>
                <a:latin typeface="Times New Roman"/>
                <a:cs typeface="Times New Roman"/>
              </a:rPr>
              <a:t>Example</a:t>
            </a:r>
            <a:endParaRPr sz="2200" dirty="0">
              <a:latin typeface="Times New Roman"/>
              <a:cs typeface="Times New Roman"/>
            </a:endParaRPr>
          </a:p>
          <a:p>
            <a:pPr marL="10860" marR="1908062">
              <a:lnSpc>
                <a:spcPts val="2163"/>
              </a:lnSpc>
              <a:spcBef>
                <a:spcPts val="868"/>
              </a:spcBef>
            </a:pPr>
            <a:r>
              <a:rPr sz="2200" spc="-4" dirty="0">
                <a:solidFill>
                  <a:srgbClr val="333333"/>
                </a:solidFill>
                <a:latin typeface="Times New Roman"/>
                <a:cs typeface="Times New Roman"/>
              </a:rPr>
              <a:t>The following </a:t>
            </a:r>
            <a:r>
              <a:rPr sz="2200" spc="-9" dirty="0">
                <a:solidFill>
                  <a:srgbClr val="333333"/>
                </a:solidFill>
                <a:latin typeface="Times New Roman"/>
                <a:cs typeface="Times New Roman"/>
              </a:rPr>
              <a:t>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with </a:t>
            </a:r>
            <a:r>
              <a:rPr sz="2200" dirty="0">
                <a:solidFill>
                  <a:srgbClr val="333333"/>
                </a:solidFill>
                <a:latin typeface="Times New Roman"/>
                <a:cs typeface="Times New Roman"/>
              </a:rPr>
              <a:t>5 </a:t>
            </a:r>
            <a:r>
              <a:rPr sz="2200" spc="-4" dirty="0">
                <a:solidFill>
                  <a:srgbClr val="333333"/>
                </a:solidFill>
                <a:latin typeface="Times New Roman"/>
                <a:cs typeface="Times New Roman"/>
              </a:rPr>
              <a:t>vertices </a:t>
            </a:r>
            <a:r>
              <a:rPr sz="2200" dirty="0">
                <a:solidFill>
                  <a:srgbClr val="333333"/>
                </a:solidFill>
                <a:latin typeface="Times New Roman"/>
                <a:cs typeface="Times New Roman"/>
              </a:rPr>
              <a:t>and 6 </a:t>
            </a:r>
            <a:r>
              <a:rPr sz="2200" spc="-4" dirty="0">
                <a:solidFill>
                  <a:srgbClr val="333333"/>
                </a:solidFill>
                <a:latin typeface="Times New Roman"/>
                <a:cs typeface="Times New Roman"/>
              </a:rPr>
              <a:t>edges.  This graph </a:t>
            </a:r>
            <a:r>
              <a:rPr sz="2200" dirty="0">
                <a:solidFill>
                  <a:srgbClr val="333333"/>
                </a:solidFill>
                <a:latin typeface="Times New Roman"/>
                <a:cs typeface="Times New Roman"/>
              </a:rPr>
              <a:t>G can </a:t>
            </a:r>
            <a:r>
              <a:rPr sz="2200" spc="-9" dirty="0">
                <a:solidFill>
                  <a:srgbClr val="333333"/>
                </a:solidFill>
                <a:latin typeface="Times New Roman"/>
                <a:cs typeface="Times New Roman"/>
              </a:rPr>
              <a:t>be </a:t>
            </a:r>
            <a:r>
              <a:rPr sz="2200" spc="-4" dirty="0">
                <a:solidFill>
                  <a:srgbClr val="333333"/>
                </a:solidFill>
                <a:latin typeface="Times New Roman"/>
                <a:cs typeface="Times New Roman"/>
              </a:rPr>
              <a:t>defined as </a:t>
            </a:r>
            <a:r>
              <a:rPr sz="2200" dirty="0">
                <a:solidFill>
                  <a:srgbClr val="333333"/>
                </a:solidFill>
                <a:latin typeface="Times New Roman"/>
                <a:cs typeface="Times New Roman"/>
              </a:rPr>
              <a:t>G = ( V , E</a:t>
            </a:r>
            <a:r>
              <a:rPr sz="2200" spc="-13" dirty="0">
                <a:solidFill>
                  <a:srgbClr val="333333"/>
                </a:solidFill>
                <a:latin typeface="Times New Roman"/>
                <a:cs typeface="Times New Roman"/>
              </a:rPr>
              <a:t> </a:t>
            </a:r>
            <a:r>
              <a:rPr sz="2200" dirty="0">
                <a:solidFill>
                  <a:srgbClr val="333333"/>
                </a:solidFill>
                <a:latin typeface="Times New Roman"/>
                <a:cs typeface="Times New Roman"/>
              </a:rPr>
              <a:t>)</a:t>
            </a:r>
            <a:endParaRPr sz="2200" dirty="0">
              <a:latin typeface="Times New Roman"/>
              <a:cs typeface="Times New Roman"/>
            </a:endParaRPr>
          </a:p>
          <a:p>
            <a:pPr marL="10860" marR="4344">
              <a:lnSpc>
                <a:spcPts val="2163"/>
              </a:lnSpc>
            </a:pPr>
            <a:r>
              <a:rPr sz="2200" spc="-4" dirty="0">
                <a:solidFill>
                  <a:srgbClr val="333333"/>
                </a:solidFill>
                <a:latin typeface="Times New Roman"/>
                <a:cs typeface="Times New Roman"/>
              </a:rPr>
              <a:t>Where </a:t>
            </a:r>
            <a:r>
              <a:rPr sz="2200" dirty="0">
                <a:solidFill>
                  <a:srgbClr val="333333"/>
                </a:solidFill>
                <a:latin typeface="Times New Roman"/>
                <a:cs typeface="Times New Roman"/>
              </a:rPr>
              <a:t>V = </a:t>
            </a:r>
            <a:r>
              <a:rPr sz="2200" spc="-4" dirty="0">
                <a:solidFill>
                  <a:srgbClr val="333333"/>
                </a:solidFill>
                <a:latin typeface="Times New Roman"/>
                <a:cs typeface="Times New Roman"/>
              </a:rPr>
              <a:t>{A,B,C,D,E} </a:t>
            </a:r>
            <a:r>
              <a:rPr sz="2200" dirty="0">
                <a:solidFill>
                  <a:srgbClr val="333333"/>
                </a:solidFill>
                <a:latin typeface="Times New Roman"/>
                <a:cs typeface="Times New Roman"/>
              </a:rPr>
              <a:t>and E = </a:t>
            </a:r>
            <a:r>
              <a:rPr sz="2200" spc="-4" dirty="0">
                <a:solidFill>
                  <a:srgbClr val="333333"/>
                </a:solidFill>
                <a:latin typeface="Times New Roman"/>
                <a:cs typeface="Times New Roman"/>
              </a:rPr>
              <a:t>{(A,B),(A,C)(A,D),(B,D),(C,D),(B,E),  (E,D)}.</a:t>
            </a:r>
            <a:endParaRPr sz="2200" dirty="0">
              <a:latin typeface="Times New Roman"/>
              <a:cs typeface="Times New Roman"/>
            </a:endParaRPr>
          </a:p>
        </p:txBody>
      </p:sp>
      <p:sp>
        <p:nvSpPr>
          <p:cNvPr id="3" name="object 2">
            <a:extLst>
              <a:ext uri="{FF2B5EF4-FFF2-40B4-BE49-F238E27FC236}">
                <a16:creationId xmlns:a16="http://schemas.microsoft.com/office/drawing/2014/main" id="{9A02F4E3-3080-4DC9-BAA9-1C0ECE4BB306}"/>
              </a:ext>
            </a:extLst>
          </p:cNvPr>
          <p:cNvSpPr/>
          <p:nvPr/>
        </p:nvSpPr>
        <p:spPr>
          <a:xfrm>
            <a:off x="990600" y="3048000"/>
            <a:ext cx="5257800" cy="3048000"/>
          </a:xfrm>
          <a:prstGeom prst="rect">
            <a:avLst/>
          </a:prstGeom>
          <a:blipFill>
            <a:blip r:embed="rId2" cstate="print"/>
            <a:stretch>
              <a:fillRect/>
            </a:stretch>
          </a:blipFill>
        </p:spPr>
        <p:txBody>
          <a:bodyPr wrap="square" lIns="0" tIns="0" rIns="0" bIns="0" rtlCol="0"/>
          <a:lstStyle/>
          <a:p>
            <a:endParaRPr sz="1539"/>
          </a:p>
        </p:txBody>
      </p:sp>
      <p:sp>
        <p:nvSpPr>
          <p:cNvPr id="4" name="Title 1">
            <a:extLst>
              <a:ext uri="{FF2B5EF4-FFF2-40B4-BE49-F238E27FC236}">
                <a16:creationId xmlns:a16="http://schemas.microsoft.com/office/drawing/2014/main" id="{6AA0ACFD-C3E4-4DB5-A05B-82DF4877FA0A}"/>
              </a:ext>
            </a:extLst>
          </p:cNvPr>
          <p:cNvSpPr txBox="1">
            <a:spLocks/>
          </p:cNvSpPr>
          <p:nvPr/>
        </p:nvSpPr>
        <p:spPr>
          <a:xfrm>
            <a:off x="1371600" y="-1966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61D9DFA1-5EBE-472C-A109-1910459E928E}"/>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8">
            <a:extLst>
              <a:ext uri="{FF2B5EF4-FFF2-40B4-BE49-F238E27FC236}">
                <a16:creationId xmlns:a16="http://schemas.microsoft.com/office/drawing/2014/main" id="{657FCEE5-F550-401B-914F-6995865212EE}"/>
              </a:ext>
            </a:extLst>
          </p:cNvPr>
          <p:cNvSpPr>
            <a:spLocks noGrp="1"/>
          </p:cNvSpPr>
          <p:nvPr>
            <p:ph type="dt" sz="half" idx="10"/>
          </p:nvPr>
        </p:nvSpPr>
        <p:spPr/>
        <p:txBody>
          <a:bodyPr/>
          <a:lstStyle/>
          <a:p>
            <a:fld id="{741B3B4A-8BDE-4E1C-8A0A-0067D22A1BCF}" type="datetime1">
              <a:rPr lang="en-US" smtClean="0"/>
              <a:t>11/25/2022</a:t>
            </a:fld>
            <a:endParaRPr lang="en-US"/>
          </a:p>
        </p:txBody>
      </p:sp>
      <p:sp>
        <p:nvSpPr>
          <p:cNvPr id="11" name="Slide Number Placeholder 10">
            <a:extLst>
              <a:ext uri="{FF2B5EF4-FFF2-40B4-BE49-F238E27FC236}">
                <a16:creationId xmlns:a16="http://schemas.microsoft.com/office/drawing/2014/main" id="{150AEB9C-4F05-4E98-8132-1D08703FBB36}"/>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Footer Placeholder 5">
            <a:extLst>
              <a:ext uri="{FF2B5EF4-FFF2-40B4-BE49-F238E27FC236}">
                <a16:creationId xmlns:a16="http://schemas.microsoft.com/office/drawing/2014/main" id="{8C922932-084A-488A-ACC4-B2615F490CE5}"/>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534400" cy="5213350"/>
          </a:xfrm>
        </p:spPr>
        <p:txBody>
          <a:bodyPr>
            <a:noAutofit/>
          </a:bodyPr>
          <a:lstStyle/>
          <a:p>
            <a:pPr marL="457200" indent="-457200">
              <a:buAutoNum type="arabicPeriod"/>
            </a:pPr>
            <a:r>
              <a:rPr lang="en-US" sz="2200" dirty="0"/>
              <a:t>Prove that, if there exists negative edge, </a:t>
            </a:r>
            <a:r>
              <a:rPr lang="en-US" sz="2200" dirty="0" err="1"/>
              <a:t>dijkstra’s</a:t>
            </a:r>
            <a:r>
              <a:rPr lang="en-US" sz="2200" dirty="0"/>
              <a:t> shortest path algorithm may fail to find the shortest path</a:t>
            </a:r>
          </a:p>
          <a:p>
            <a:pPr marL="457200" indent="-457200">
              <a:buFont typeface="Arial" pitchFamily="34" charset="0"/>
              <a:buAutoNum type="arabicPeriod"/>
            </a:pPr>
            <a:r>
              <a:rPr lang="en-US" sz="2200" dirty="0"/>
              <a:t>How you can find number of shortest paths from source to destination using Dijkstra’s algorithm?</a:t>
            </a:r>
          </a:p>
          <a:p>
            <a:pPr marL="457200" indent="-457200">
              <a:buFont typeface="Arial" pitchFamily="34" charset="0"/>
              <a:buAutoNum type="arabicPeriod"/>
            </a:pPr>
            <a:r>
              <a:rPr lang="en-US" sz="2200" dirty="0"/>
              <a:t>Suppose you are given a graph where each edge represents the path cost and each vertex has also a cost which represents that, if you select a path using this node, the cost will be added with the path cost. How can it be solved using Dijkstra’s algorithm?</a:t>
            </a:r>
          </a:p>
          <a:p>
            <a:pPr marL="457200" indent="-457200">
              <a:buFont typeface="Arial" pitchFamily="34" charset="0"/>
              <a:buAutoNum type="arabicPeriod"/>
            </a:pPr>
            <a:r>
              <a:rPr lang="en-US" sz="2200" dirty="0"/>
              <a:t>Write the algorithm of Floyd </a:t>
            </a:r>
            <a:r>
              <a:rPr lang="en-US" sz="2200" dirty="0" err="1"/>
              <a:t>Warshal</a:t>
            </a:r>
            <a:r>
              <a:rPr lang="en-US" sz="2200" dirty="0"/>
              <a:t> all pair shortest path.</a:t>
            </a:r>
          </a:p>
          <a:p>
            <a:pPr marL="457200" indent="-457200">
              <a:buFont typeface="Arial" pitchFamily="34" charset="0"/>
              <a:buAutoNum type="arabicPeriod"/>
            </a:pPr>
            <a:r>
              <a:rPr lang="en-US" sz="2200" dirty="0"/>
              <a:t>Write the algorithm for prims and Kruskal.</a:t>
            </a:r>
          </a:p>
          <a:p>
            <a:pPr marL="457200" indent="-457200">
              <a:buFont typeface="Arial" pitchFamily="34" charset="0"/>
              <a:buAutoNum type="arabicPeriod"/>
            </a:pPr>
            <a:r>
              <a:rPr lang="en-US" sz="2200" dirty="0"/>
              <a:t>What do you mean by minimum spanning tree.</a:t>
            </a:r>
          </a:p>
          <a:p>
            <a:pPr marL="457200" indent="-457200">
              <a:buFont typeface="Arial" pitchFamily="34" charset="0"/>
              <a:buAutoNum type="arabicPeriod"/>
            </a:pPr>
            <a:r>
              <a:rPr lang="en-US" sz="2200" dirty="0"/>
              <a:t>Define adjacency list and adjacency matrix.</a:t>
            </a:r>
          </a:p>
          <a:p>
            <a:pPr marL="457200" indent="-457200">
              <a:buFont typeface="Arial" pitchFamily="34" charset="0"/>
              <a:buAutoNum type="arabicPeriod"/>
            </a:pPr>
            <a:r>
              <a:rPr lang="en-US" sz="2200" dirty="0"/>
              <a:t>Write the applications of graph.</a:t>
            </a:r>
          </a:p>
          <a:p>
            <a:pPr marL="457200" indent="-457200">
              <a:buFont typeface="Arial" pitchFamily="34" charset="0"/>
              <a:buAutoNum type="arabicPeriod"/>
            </a:pPr>
            <a:endParaRPr lang="en-US" sz="2200" dirty="0"/>
          </a:p>
          <a:p>
            <a:pPr marL="457200" indent="-457200">
              <a:buFont typeface="Arial" pitchFamily="34" charset="0"/>
              <a:buAutoNum type="arabicPeriod"/>
            </a:pPr>
            <a:endParaRPr lang="en-US" sz="2200" dirty="0"/>
          </a:p>
          <a:p>
            <a:pPr marL="457200" indent="-457200">
              <a:buAutoNum type="arabicPeriod"/>
            </a:pPr>
            <a:endParaRPr lang="en-US" sz="2200" dirty="0"/>
          </a:p>
          <a:p>
            <a:pPr marL="457200" indent="-457200">
              <a:buAutoNum type="arabicPeriod"/>
            </a:pPr>
            <a:endParaRPr lang="en-US" sz="2200"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Daily Quiz</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B9688EAD-1961-4BE3-8ED8-5C0885F8D76A}"/>
              </a:ext>
            </a:extLst>
          </p:cNvPr>
          <p:cNvSpPr>
            <a:spLocks noGrp="1"/>
          </p:cNvSpPr>
          <p:nvPr>
            <p:ph type="dt" sz="half" idx="10"/>
          </p:nvPr>
        </p:nvSpPr>
        <p:spPr/>
        <p:txBody>
          <a:bodyPr/>
          <a:lstStyle/>
          <a:p>
            <a:fld id="{F7FC234C-CF08-480F-968D-182AC874FC87}" type="datetime1">
              <a:rPr lang="en-US" smtClean="0"/>
              <a:t>11/25/2022</a:t>
            </a:fld>
            <a:endParaRPr lang="en-US"/>
          </a:p>
        </p:txBody>
      </p:sp>
      <p:sp>
        <p:nvSpPr>
          <p:cNvPr id="10" name="Slide Number Placeholder 9">
            <a:extLst>
              <a:ext uri="{FF2B5EF4-FFF2-40B4-BE49-F238E27FC236}">
                <a16:creationId xmlns:a16="http://schemas.microsoft.com/office/drawing/2014/main" id="{AAA0274C-465D-43FD-A9E0-62511A544372}"/>
              </a:ext>
            </a:extLst>
          </p:cNvPr>
          <p:cNvSpPr>
            <a:spLocks noGrp="1"/>
          </p:cNvSpPr>
          <p:nvPr>
            <p:ph type="sldNum" sz="quarter" idx="12"/>
          </p:nvPr>
        </p:nvSpPr>
        <p:spPr/>
        <p:txBody>
          <a:bodyPr/>
          <a:lstStyle/>
          <a:p>
            <a:fld id="{B6F15528-21DE-4FAA-801E-634DDDAF4B2B}" type="slidenum">
              <a:rPr lang="en-US" smtClean="0"/>
              <a:pPr/>
              <a:t>110</a:t>
            </a:fld>
            <a:endParaRPr lang="en-US"/>
          </a:p>
        </p:txBody>
      </p:sp>
      <p:sp>
        <p:nvSpPr>
          <p:cNvPr id="4" name="Footer Placeholder 3">
            <a:extLst>
              <a:ext uri="{FF2B5EF4-FFF2-40B4-BE49-F238E27FC236}">
                <a16:creationId xmlns:a16="http://schemas.microsoft.com/office/drawing/2014/main" id="{C4398CC6-89E9-41DF-958F-3F444AEFF00B}"/>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06569"/>
            <a:ext cx="8229600" cy="4525963"/>
          </a:xfrm>
        </p:spPr>
        <p:txBody>
          <a:bodyPr>
            <a:normAutofit/>
          </a:bodyPr>
          <a:lstStyle/>
          <a:p>
            <a:pPr marL="457200" indent="-457200">
              <a:buFont typeface="+mj-lt"/>
              <a:buAutoNum type="arabicPeriod"/>
            </a:pPr>
            <a:endParaRPr lang="en-US" sz="2200" dirty="0"/>
          </a:p>
          <a:p>
            <a:pPr marL="457200" indent="-457200">
              <a:buFont typeface="+mj-lt"/>
              <a:buAutoNum type="arabicPeriod"/>
            </a:pPr>
            <a:endParaRPr lang="en-US" sz="2200" dirty="0"/>
          </a:p>
          <a:p>
            <a:pPr marL="457200" indent="-457200">
              <a:buFont typeface="+mj-lt"/>
              <a:buAutoNum type="arabicPeriod"/>
            </a:pPr>
            <a:endParaRPr lang="en-US" sz="2200" dirty="0"/>
          </a:p>
          <a:p>
            <a:pPr marL="457200" indent="-457200">
              <a:buFont typeface="+mj-lt"/>
              <a:buAutoNum type="arabicPeriod"/>
            </a:pPr>
            <a:endParaRPr lang="en-US" sz="2200"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Weekly</a:t>
            </a:r>
            <a:r>
              <a:rPr kumimoji="0" lang="en-US" sz="3400" b="0" i="0" u="none" strike="noStrike" kern="1200" cap="none" spc="0" normalizeH="0" noProof="0" dirty="0">
                <a:ln>
                  <a:noFill/>
                </a:ln>
                <a:solidFill>
                  <a:schemeClr val="dk1"/>
                </a:solidFill>
                <a:effectLst/>
                <a:uLnTx/>
                <a:uFillTx/>
                <a:latin typeface="+mn-lt"/>
                <a:ea typeface="+mn-ea"/>
                <a:cs typeface="+mn-cs"/>
              </a:rPr>
              <a:t> Assignment</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8F1CE023-5137-4435-A0A6-0D88652DCC2A}"/>
              </a:ext>
            </a:extLst>
          </p:cNvPr>
          <p:cNvSpPr/>
          <p:nvPr/>
        </p:nvSpPr>
        <p:spPr>
          <a:xfrm>
            <a:off x="266700" y="1279985"/>
            <a:ext cx="8763000" cy="4493538"/>
          </a:xfrm>
          <a:prstGeom prst="rect">
            <a:avLst/>
          </a:prstGeom>
        </p:spPr>
        <p:txBody>
          <a:bodyPr wrap="square">
            <a:spAutoFit/>
          </a:bodyPr>
          <a:lstStyle/>
          <a:p>
            <a:r>
              <a:rPr lang="en-US" sz="2200" dirty="0"/>
              <a:t>Q.1 Draw the complete undirected graphs on one, two, three, four and five vertices. Prove that the number of edges in an n vertex complete graph is </a:t>
            </a:r>
          </a:p>
          <a:p>
            <a:r>
              <a:rPr lang="en-US" sz="2200" dirty="0"/>
              <a:t>n ( n -1)/2. 									</a:t>
            </a:r>
          </a:p>
          <a:p>
            <a:endParaRPr lang="en-US" sz="2200" dirty="0"/>
          </a:p>
          <a:p>
            <a:r>
              <a:rPr lang="en-US" sz="2200" dirty="0"/>
              <a:t>Q.2 What are the different ways of representing a graph? Represent the following</a:t>
            </a:r>
          </a:p>
          <a:p>
            <a:r>
              <a:rPr lang="en-US" sz="2200" dirty="0"/>
              <a:t>graph using those ways.								</a:t>
            </a:r>
          </a:p>
          <a:p>
            <a:r>
              <a:rPr lang="en-US" sz="2200" dirty="0"/>
              <a:t>Q.3 What are the different ways of representing a graph? Represent the following</a:t>
            </a:r>
          </a:p>
          <a:p>
            <a:r>
              <a:rPr lang="en-US" sz="2200" dirty="0"/>
              <a:t>graph using those ways.								</a:t>
            </a:r>
          </a:p>
        </p:txBody>
      </p:sp>
      <p:sp>
        <p:nvSpPr>
          <p:cNvPr id="9" name="Date Placeholder 8">
            <a:extLst>
              <a:ext uri="{FF2B5EF4-FFF2-40B4-BE49-F238E27FC236}">
                <a16:creationId xmlns:a16="http://schemas.microsoft.com/office/drawing/2014/main" id="{E029B8BC-F92D-4A03-9621-A945647CE59B}"/>
              </a:ext>
            </a:extLst>
          </p:cNvPr>
          <p:cNvSpPr>
            <a:spLocks noGrp="1"/>
          </p:cNvSpPr>
          <p:nvPr>
            <p:ph type="dt" sz="half" idx="10"/>
          </p:nvPr>
        </p:nvSpPr>
        <p:spPr/>
        <p:txBody>
          <a:bodyPr/>
          <a:lstStyle/>
          <a:p>
            <a:fld id="{80912FFF-FFB1-4531-ACA3-608E11624D27}" type="datetime1">
              <a:rPr lang="en-US" smtClean="0"/>
              <a:t>11/25/2022</a:t>
            </a:fld>
            <a:endParaRPr lang="en-US"/>
          </a:p>
        </p:txBody>
      </p:sp>
      <p:sp>
        <p:nvSpPr>
          <p:cNvPr id="11" name="Slide Number Placeholder 10">
            <a:extLst>
              <a:ext uri="{FF2B5EF4-FFF2-40B4-BE49-F238E27FC236}">
                <a16:creationId xmlns:a16="http://schemas.microsoft.com/office/drawing/2014/main" id="{92AD21FE-1192-419C-91CF-1104C418488C}"/>
              </a:ext>
            </a:extLst>
          </p:cNvPr>
          <p:cNvSpPr>
            <a:spLocks noGrp="1"/>
          </p:cNvSpPr>
          <p:nvPr>
            <p:ph type="sldNum" sz="quarter" idx="12"/>
          </p:nvPr>
        </p:nvSpPr>
        <p:spPr/>
        <p:txBody>
          <a:bodyPr/>
          <a:lstStyle/>
          <a:p>
            <a:fld id="{B6F15528-21DE-4FAA-801E-634DDDAF4B2B}" type="slidenum">
              <a:rPr lang="en-US" smtClean="0"/>
              <a:pPr/>
              <a:t>111</a:t>
            </a:fld>
            <a:endParaRPr lang="en-US"/>
          </a:p>
        </p:txBody>
      </p:sp>
      <p:sp>
        <p:nvSpPr>
          <p:cNvPr id="4" name="Footer Placeholder 3">
            <a:extLst>
              <a:ext uri="{FF2B5EF4-FFF2-40B4-BE49-F238E27FC236}">
                <a16:creationId xmlns:a16="http://schemas.microsoft.com/office/drawing/2014/main" id="{1931A1FF-5AA5-4F56-B3F2-50F61574E6A8}"/>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EA947F-216F-4128-96DC-39009FD3FB2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a:solidFill>
                  <a:schemeClr val="tx1"/>
                </a:solidFill>
                <a:latin typeface="+mj-lt"/>
                <a:cs typeface="Calibri"/>
              </a:rPr>
              <a:t>Weekly Assignment</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1DF06912-4608-4B4D-86A8-48527A5D3E6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Rectangle 6">
            <a:extLst>
              <a:ext uri="{FF2B5EF4-FFF2-40B4-BE49-F238E27FC236}">
                <a16:creationId xmlns:a16="http://schemas.microsoft.com/office/drawing/2014/main" id="{39BE8A6F-9B1C-40BD-A845-6DC5334B87E3}"/>
              </a:ext>
            </a:extLst>
          </p:cNvPr>
          <p:cNvSpPr/>
          <p:nvPr/>
        </p:nvSpPr>
        <p:spPr>
          <a:xfrm>
            <a:off x="533400" y="1295400"/>
            <a:ext cx="8077200" cy="430887"/>
          </a:xfrm>
          <a:prstGeom prst="rect">
            <a:avLst/>
          </a:prstGeom>
        </p:spPr>
        <p:txBody>
          <a:bodyPr wrap="square">
            <a:spAutoFit/>
          </a:bodyPr>
          <a:lstStyle/>
          <a:p>
            <a:endParaRPr lang="en-US" sz="2200" dirty="0"/>
          </a:p>
        </p:txBody>
      </p:sp>
      <p:sp>
        <p:nvSpPr>
          <p:cNvPr id="8" name="Rectangle 7">
            <a:extLst>
              <a:ext uri="{FF2B5EF4-FFF2-40B4-BE49-F238E27FC236}">
                <a16:creationId xmlns:a16="http://schemas.microsoft.com/office/drawing/2014/main" id="{38A60340-44EF-4C63-A6FE-60170602746E}"/>
              </a:ext>
            </a:extLst>
          </p:cNvPr>
          <p:cNvSpPr/>
          <p:nvPr/>
        </p:nvSpPr>
        <p:spPr>
          <a:xfrm>
            <a:off x="479323" y="1240551"/>
            <a:ext cx="8077200" cy="4493538"/>
          </a:xfrm>
          <a:prstGeom prst="rect">
            <a:avLst/>
          </a:prstGeom>
        </p:spPr>
        <p:txBody>
          <a:bodyPr wrap="square">
            <a:spAutoFit/>
          </a:bodyPr>
          <a:lstStyle/>
          <a:p>
            <a:r>
              <a:rPr lang="en-US" sz="2200" dirty="0"/>
              <a:t>Q.4 Write an algorithm which does depth first search through an un-weighted</a:t>
            </a:r>
          </a:p>
          <a:p>
            <a:r>
              <a:rPr lang="en-US" sz="2200" dirty="0"/>
              <a:t>connected graph. In an un-weighted graph, would breadth first search or depth</a:t>
            </a:r>
          </a:p>
          <a:p>
            <a:r>
              <a:rPr lang="en-US" sz="2200" dirty="0"/>
              <a:t>first search or neither find a shortest path tree from some node? Why? </a:t>
            </a:r>
          </a:p>
          <a:p>
            <a:endParaRPr lang="en-US" sz="2200" dirty="0"/>
          </a:p>
          <a:p>
            <a:r>
              <a:rPr lang="en-US" sz="2200" dirty="0"/>
              <a:t>Q.5 Which are the two standard ways of traversing a graph? Explain them with an example of each.</a:t>
            </a:r>
          </a:p>
          <a:p>
            <a:endParaRPr lang="en-US" sz="2200" dirty="0"/>
          </a:p>
          <a:p>
            <a:r>
              <a:rPr lang="en-US" sz="2200" dirty="0"/>
              <a:t>Q.6 Explain Dijkstra’s algorithm for finding the shortest path in a given graph.</a:t>
            </a:r>
          </a:p>
          <a:p>
            <a:endParaRPr lang="en-US" sz="2200" dirty="0"/>
          </a:p>
          <a:p>
            <a:r>
              <a:rPr lang="en-US" sz="2200" dirty="0"/>
              <a:t>Q.7 Write the short note on Tree Traversal.</a:t>
            </a:r>
          </a:p>
        </p:txBody>
      </p:sp>
      <p:sp>
        <p:nvSpPr>
          <p:cNvPr id="9" name="Date Placeholder 8">
            <a:extLst>
              <a:ext uri="{FF2B5EF4-FFF2-40B4-BE49-F238E27FC236}">
                <a16:creationId xmlns:a16="http://schemas.microsoft.com/office/drawing/2014/main" id="{4F1CC4CD-D259-4283-AB67-2659AD677D68}"/>
              </a:ext>
            </a:extLst>
          </p:cNvPr>
          <p:cNvSpPr>
            <a:spLocks noGrp="1"/>
          </p:cNvSpPr>
          <p:nvPr>
            <p:ph type="dt" sz="half" idx="10"/>
          </p:nvPr>
        </p:nvSpPr>
        <p:spPr/>
        <p:txBody>
          <a:bodyPr/>
          <a:lstStyle/>
          <a:p>
            <a:fld id="{F9BA8F15-752F-4EE0-9E47-41A8EF0166F6}" type="datetime1">
              <a:rPr lang="en-US" smtClean="0"/>
              <a:t>11/25/2022</a:t>
            </a:fld>
            <a:endParaRPr lang="en-US"/>
          </a:p>
        </p:txBody>
      </p:sp>
      <p:sp>
        <p:nvSpPr>
          <p:cNvPr id="11" name="Slide Number Placeholder 10">
            <a:extLst>
              <a:ext uri="{FF2B5EF4-FFF2-40B4-BE49-F238E27FC236}">
                <a16:creationId xmlns:a16="http://schemas.microsoft.com/office/drawing/2014/main" id="{26222966-588E-4583-A645-6ED08D8ABB2D}"/>
              </a:ext>
            </a:extLst>
          </p:cNvPr>
          <p:cNvSpPr>
            <a:spLocks noGrp="1"/>
          </p:cNvSpPr>
          <p:nvPr>
            <p:ph type="sldNum" sz="quarter" idx="12"/>
          </p:nvPr>
        </p:nvSpPr>
        <p:spPr/>
        <p:txBody>
          <a:bodyPr/>
          <a:lstStyle/>
          <a:p>
            <a:fld id="{B6F15528-21DE-4FAA-801E-634DDDAF4B2B}" type="slidenum">
              <a:rPr lang="en-US" smtClean="0"/>
              <a:pPr/>
              <a:t>112</a:t>
            </a:fld>
            <a:endParaRPr lang="en-US"/>
          </a:p>
        </p:txBody>
      </p:sp>
      <p:sp>
        <p:nvSpPr>
          <p:cNvPr id="2" name="Footer Placeholder 1">
            <a:extLst>
              <a:ext uri="{FF2B5EF4-FFF2-40B4-BE49-F238E27FC236}">
                <a16:creationId xmlns:a16="http://schemas.microsoft.com/office/drawing/2014/main" id="{38DA618E-1F9C-40F8-957C-C7CD241940F7}"/>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378409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365750"/>
          </a:xfrm>
        </p:spPr>
        <p:txBody>
          <a:bodyPr>
            <a:noAutofit/>
          </a:bodyPr>
          <a:lstStyle/>
          <a:p>
            <a:pPr marL="457200" indent="-457200">
              <a:buAutoNum type="arabicPeriod"/>
            </a:pPr>
            <a:r>
              <a:rPr lang="en-US" sz="2200" dirty="0">
                <a:latin typeface="+mj-lt"/>
              </a:rPr>
              <a:t>Which of the following algorithms can be used to most efficiently determine the presence of a cycle in a given graph ?</a:t>
            </a:r>
          </a:p>
          <a:p>
            <a:pPr marL="0" indent="0">
              <a:buNone/>
            </a:pPr>
            <a:r>
              <a:rPr lang="en-US" sz="2200" dirty="0">
                <a:latin typeface="+mj-lt"/>
              </a:rPr>
              <a:t>	</a:t>
            </a:r>
            <a:r>
              <a:rPr lang="en-US" sz="2200" dirty="0">
                <a:solidFill>
                  <a:srgbClr val="FF0000"/>
                </a:solidFill>
                <a:latin typeface="+mj-lt"/>
              </a:rPr>
              <a:t>a. Depth First Search</a:t>
            </a:r>
          </a:p>
          <a:p>
            <a:pPr marL="0" indent="0">
              <a:buNone/>
            </a:pPr>
            <a:r>
              <a:rPr lang="en-US" sz="2200" dirty="0">
                <a:latin typeface="+mj-lt"/>
              </a:rPr>
              <a:t>	b. Breadth First Search</a:t>
            </a:r>
          </a:p>
          <a:p>
            <a:pPr marL="0" indent="0">
              <a:buNone/>
            </a:pPr>
            <a:r>
              <a:rPr lang="en-US" sz="2200" dirty="0">
                <a:latin typeface="+mj-lt"/>
              </a:rPr>
              <a:t>	c. Prim's Minimum Spanning Tree Algorithm</a:t>
            </a:r>
          </a:p>
          <a:p>
            <a:pPr marL="0" indent="0">
              <a:buNone/>
            </a:pPr>
            <a:r>
              <a:rPr lang="en-US" sz="2200" dirty="0">
                <a:latin typeface="+mj-lt"/>
              </a:rPr>
              <a:t>	d. Kruskal' Minimum Spanning Tree Algorithm</a:t>
            </a:r>
          </a:p>
          <a:p>
            <a:pPr marL="0" indent="0">
              <a:buNone/>
            </a:pPr>
            <a:r>
              <a:rPr lang="en-US" sz="2200" dirty="0">
                <a:latin typeface="+mj-lt"/>
              </a:rPr>
              <a:t>2. Traversal of a graph is different from tree because</a:t>
            </a:r>
          </a:p>
          <a:p>
            <a:pPr marL="0" indent="0">
              <a:buNone/>
            </a:pPr>
            <a:r>
              <a:rPr lang="en-US" sz="2200" dirty="0">
                <a:latin typeface="+mj-lt"/>
              </a:rPr>
              <a:t>	a. </a:t>
            </a:r>
            <a:r>
              <a:rPr lang="en-US" sz="2200" dirty="0">
                <a:solidFill>
                  <a:srgbClr val="FF0000"/>
                </a:solidFill>
                <a:latin typeface="+mj-lt"/>
              </a:rPr>
              <a:t>There can be a loop in graph so we must maintain a visited 	flag for every vertex</a:t>
            </a:r>
          </a:p>
          <a:p>
            <a:pPr marL="0" indent="0">
              <a:buNone/>
            </a:pPr>
            <a:r>
              <a:rPr lang="en-US" sz="2200" dirty="0">
                <a:latin typeface="+mj-lt"/>
              </a:rPr>
              <a:t>	b. DFS of a graph uses stack, but in-order traversal of a tree is 	recursive</a:t>
            </a:r>
          </a:p>
          <a:p>
            <a:pPr marL="0" indent="0">
              <a:buNone/>
            </a:pPr>
            <a:r>
              <a:rPr lang="en-US" sz="2200" dirty="0">
                <a:latin typeface="+mj-lt"/>
              </a:rPr>
              <a:t>	c. BFS of a graph uses queue, but a time efficient BFS of a tree 	is recursive.</a:t>
            </a:r>
          </a:p>
          <a:p>
            <a:pPr marL="0" indent="0">
              <a:buNone/>
            </a:pPr>
            <a:r>
              <a:rPr lang="en-US" sz="2200" dirty="0">
                <a:latin typeface="+mj-lt"/>
              </a:rPr>
              <a:t>	d. All of above</a:t>
            </a:r>
          </a:p>
          <a:p>
            <a:pPr marL="0" indent="0">
              <a:buNone/>
            </a:pPr>
            <a:endParaRPr lang="en-US" sz="2200" dirty="0">
              <a:latin typeface="+mj-lt"/>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85B39A76-63A2-4320-BFDF-5E4DCFB613B5}"/>
              </a:ext>
            </a:extLst>
          </p:cNvPr>
          <p:cNvSpPr>
            <a:spLocks noGrp="1"/>
          </p:cNvSpPr>
          <p:nvPr>
            <p:ph type="dt" sz="half" idx="10"/>
          </p:nvPr>
        </p:nvSpPr>
        <p:spPr/>
        <p:txBody>
          <a:bodyPr/>
          <a:lstStyle/>
          <a:p>
            <a:fld id="{8079832A-C512-4D0D-842C-22828BB4619A}" type="datetime1">
              <a:rPr lang="en-US" smtClean="0"/>
              <a:t>11/25/2022</a:t>
            </a:fld>
            <a:endParaRPr lang="en-US"/>
          </a:p>
        </p:txBody>
      </p:sp>
      <p:sp>
        <p:nvSpPr>
          <p:cNvPr id="10" name="Slide Number Placeholder 9">
            <a:extLst>
              <a:ext uri="{FF2B5EF4-FFF2-40B4-BE49-F238E27FC236}">
                <a16:creationId xmlns:a16="http://schemas.microsoft.com/office/drawing/2014/main" id="{CD1EAA63-43A1-4BDD-A9CA-9A8118860F80}"/>
              </a:ext>
            </a:extLst>
          </p:cNvPr>
          <p:cNvSpPr>
            <a:spLocks noGrp="1"/>
          </p:cNvSpPr>
          <p:nvPr>
            <p:ph type="sldNum" sz="quarter" idx="12"/>
          </p:nvPr>
        </p:nvSpPr>
        <p:spPr/>
        <p:txBody>
          <a:bodyPr/>
          <a:lstStyle/>
          <a:p>
            <a:fld id="{B6F15528-21DE-4FAA-801E-634DDDAF4B2B}" type="slidenum">
              <a:rPr lang="en-US" smtClean="0"/>
              <a:pPr/>
              <a:t>113</a:t>
            </a:fld>
            <a:endParaRPr lang="en-US"/>
          </a:p>
        </p:txBody>
      </p:sp>
      <p:sp>
        <p:nvSpPr>
          <p:cNvPr id="4" name="Footer Placeholder 3">
            <a:extLst>
              <a:ext uri="{FF2B5EF4-FFF2-40B4-BE49-F238E27FC236}">
                <a16:creationId xmlns:a16="http://schemas.microsoft.com/office/drawing/2014/main" id="{B1265914-18A8-47BA-A24F-60426A9047F3}"/>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239" y="990600"/>
            <a:ext cx="8229600" cy="5234387"/>
          </a:xfrm>
        </p:spPr>
        <p:txBody>
          <a:bodyPr>
            <a:noAutofit/>
          </a:bodyPr>
          <a:lstStyle/>
          <a:p>
            <a:pPr marL="0" indent="0">
              <a:buNone/>
            </a:pPr>
            <a:r>
              <a:rPr lang="en-US" sz="2200" dirty="0"/>
              <a:t>3. What are the appropriate data structures for following algorithms?</a:t>
            </a:r>
          </a:p>
          <a:p>
            <a:pPr marL="457200" indent="-457200">
              <a:buFont typeface="+mj-lt"/>
              <a:buAutoNum type="alphaLcPeriod"/>
            </a:pPr>
            <a:r>
              <a:rPr lang="en-US" sz="2200" dirty="0"/>
              <a:t>Breadth First Search                           </a:t>
            </a:r>
          </a:p>
          <a:p>
            <a:pPr marL="457200" indent="-457200">
              <a:buFont typeface="+mj-lt"/>
              <a:buAutoNum type="alphaLcPeriod"/>
            </a:pPr>
            <a:r>
              <a:rPr lang="en-US" sz="2200" dirty="0"/>
              <a:t>Depth First Search                            </a:t>
            </a:r>
          </a:p>
          <a:p>
            <a:pPr marL="457200" indent="-457200">
              <a:buFont typeface="+mj-lt"/>
              <a:buAutoNum type="alphaLcPeriod"/>
            </a:pPr>
            <a:r>
              <a:rPr lang="en-US" sz="2200" dirty="0"/>
              <a:t>Prim's Minimum Spanning Tree                 </a:t>
            </a:r>
          </a:p>
          <a:p>
            <a:pPr marL="457200" indent="-457200">
              <a:buFont typeface="+mj-lt"/>
              <a:buAutoNum type="alphaLcPeriod"/>
            </a:pPr>
            <a:r>
              <a:rPr lang="en-US" sz="2200" dirty="0"/>
              <a:t>Kruskal' Minimum Spanning Tree </a:t>
            </a:r>
          </a:p>
          <a:p>
            <a:pPr marL="0" indent="0">
              <a:buNone/>
            </a:pPr>
            <a:endParaRPr lang="en-US" sz="2200" dirty="0"/>
          </a:p>
          <a:p>
            <a:pPr marL="0" indent="0">
              <a:buNone/>
            </a:pPr>
            <a:r>
              <a:rPr lang="en-US" sz="2200" dirty="0"/>
              <a:t>4. The Breadth First Search algorithm has been implemented using the queue data structure. One possible order of visiting the nodes of the following graph is</a:t>
            </a:r>
          </a:p>
          <a:p>
            <a:pPr marL="0" indent="0">
              <a:buNone/>
            </a:pPr>
            <a:endParaRPr lang="en-US" sz="2200"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597EF8EE-E8F9-40B7-BFC1-95AC1A03AE54}"/>
              </a:ext>
            </a:extLst>
          </p:cNvPr>
          <p:cNvPicPr>
            <a:picLocks noChangeAspect="1"/>
          </p:cNvPicPr>
          <p:nvPr/>
        </p:nvPicPr>
        <p:blipFill>
          <a:blip r:embed="rId3"/>
          <a:stretch>
            <a:fillRect/>
          </a:stretch>
        </p:blipFill>
        <p:spPr>
          <a:xfrm>
            <a:off x="2743200" y="4895082"/>
            <a:ext cx="3200400" cy="1190625"/>
          </a:xfrm>
          <a:prstGeom prst="rect">
            <a:avLst/>
          </a:prstGeom>
        </p:spPr>
      </p:pic>
      <p:sp>
        <p:nvSpPr>
          <p:cNvPr id="9" name="Date Placeholder 8">
            <a:extLst>
              <a:ext uri="{FF2B5EF4-FFF2-40B4-BE49-F238E27FC236}">
                <a16:creationId xmlns:a16="http://schemas.microsoft.com/office/drawing/2014/main" id="{DDD47807-9651-4B5B-9106-4CDD7A27A4D1}"/>
              </a:ext>
            </a:extLst>
          </p:cNvPr>
          <p:cNvSpPr>
            <a:spLocks noGrp="1"/>
          </p:cNvSpPr>
          <p:nvPr>
            <p:ph type="dt" sz="half" idx="10"/>
          </p:nvPr>
        </p:nvSpPr>
        <p:spPr/>
        <p:txBody>
          <a:bodyPr/>
          <a:lstStyle/>
          <a:p>
            <a:fld id="{564B1488-E646-4C45-9886-0FE8C25617D7}" type="datetime1">
              <a:rPr lang="en-US" smtClean="0"/>
              <a:t>11/25/2022</a:t>
            </a:fld>
            <a:endParaRPr lang="en-US"/>
          </a:p>
        </p:txBody>
      </p:sp>
      <p:sp>
        <p:nvSpPr>
          <p:cNvPr id="11" name="Slide Number Placeholder 10">
            <a:extLst>
              <a:ext uri="{FF2B5EF4-FFF2-40B4-BE49-F238E27FC236}">
                <a16:creationId xmlns:a16="http://schemas.microsoft.com/office/drawing/2014/main" id="{A2C808EB-C738-4030-A89A-B8565698A702}"/>
              </a:ext>
            </a:extLst>
          </p:cNvPr>
          <p:cNvSpPr>
            <a:spLocks noGrp="1"/>
          </p:cNvSpPr>
          <p:nvPr>
            <p:ph type="sldNum" sz="quarter" idx="12"/>
          </p:nvPr>
        </p:nvSpPr>
        <p:spPr/>
        <p:txBody>
          <a:bodyPr/>
          <a:lstStyle/>
          <a:p>
            <a:fld id="{B6F15528-21DE-4FAA-801E-634DDDAF4B2B}" type="slidenum">
              <a:rPr lang="en-US" smtClean="0"/>
              <a:pPr/>
              <a:t>114</a:t>
            </a:fld>
            <a:endParaRPr lang="en-US"/>
          </a:p>
        </p:txBody>
      </p:sp>
      <p:sp>
        <p:nvSpPr>
          <p:cNvPr id="4" name="Footer Placeholder 3">
            <a:extLst>
              <a:ext uri="{FF2B5EF4-FFF2-40B4-BE49-F238E27FC236}">
                <a16:creationId xmlns:a16="http://schemas.microsoft.com/office/drawing/2014/main" id="{D264E765-2455-42CA-8984-FF5BDD3BC179}"/>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7474753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270752-091D-49C1-8547-9882221810F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995D7022-6661-415B-8C2A-46E9079E54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TextBox 13">
            <a:extLst>
              <a:ext uri="{FF2B5EF4-FFF2-40B4-BE49-F238E27FC236}">
                <a16:creationId xmlns:a16="http://schemas.microsoft.com/office/drawing/2014/main" id="{F1924B0A-0212-4D82-A415-74A1E7BE47DB}"/>
              </a:ext>
            </a:extLst>
          </p:cNvPr>
          <p:cNvSpPr txBox="1"/>
          <p:nvPr/>
        </p:nvSpPr>
        <p:spPr>
          <a:xfrm>
            <a:off x="609600" y="918924"/>
            <a:ext cx="8176752" cy="5170646"/>
          </a:xfrm>
          <a:prstGeom prst="rect">
            <a:avLst/>
          </a:prstGeom>
          <a:noFill/>
        </p:spPr>
        <p:txBody>
          <a:bodyPr wrap="square" rtlCol="0">
            <a:spAutoFit/>
          </a:bodyPr>
          <a:lstStyle/>
          <a:p>
            <a:r>
              <a:rPr lang="en-IN" sz="2200" dirty="0"/>
              <a:t>5. Consider the following graph,</a:t>
            </a:r>
          </a:p>
          <a:p>
            <a:r>
              <a:rPr lang="en-US" sz="2200" dirty="0"/>
              <a:t>Among the following sequences:</a:t>
            </a:r>
          </a:p>
          <a:p>
            <a:r>
              <a:rPr lang="en-US" sz="2200" dirty="0"/>
              <a:t>(I) a b e g h f </a:t>
            </a:r>
          </a:p>
          <a:p>
            <a:r>
              <a:rPr lang="en-US" sz="2200" dirty="0"/>
              <a:t>(II) a b f e h g</a:t>
            </a:r>
          </a:p>
          <a:p>
            <a:r>
              <a:rPr lang="en-US" sz="2200" dirty="0"/>
              <a:t>(III) a b f h g e </a:t>
            </a:r>
          </a:p>
          <a:p>
            <a:r>
              <a:rPr lang="en-US" sz="2200" dirty="0"/>
              <a:t>(IV) a f g h b e  </a:t>
            </a:r>
          </a:p>
          <a:p>
            <a:r>
              <a:rPr lang="en-US" sz="2200" dirty="0"/>
              <a:t>Which are depth first traversals of the above graph?</a:t>
            </a:r>
          </a:p>
          <a:p>
            <a:endParaRPr lang="en-US" sz="2200" dirty="0"/>
          </a:p>
          <a:p>
            <a:r>
              <a:rPr lang="en-US" sz="2200" dirty="0"/>
              <a:t>6. Given two vertices in a graph s and t, which of the two traversals (BFS and DFS) can be used to find if there is path from s to t?</a:t>
            </a:r>
          </a:p>
          <a:p>
            <a:endParaRPr lang="en-US" sz="2200" dirty="0"/>
          </a:p>
          <a:p>
            <a:pPr marL="457200" indent="-457200">
              <a:buFont typeface="+mj-lt"/>
              <a:buAutoNum type="alphaLcParenR"/>
            </a:pPr>
            <a:r>
              <a:rPr lang="en-US" sz="2200" dirty="0"/>
              <a:t>Only BFS</a:t>
            </a:r>
          </a:p>
          <a:p>
            <a:pPr marL="457200" indent="-457200">
              <a:buFont typeface="+mj-lt"/>
              <a:buAutoNum type="alphaLcParenR"/>
            </a:pPr>
            <a:r>
              <a:rPr lang="en-US" sz="2200" dirty="0"/>
              <a:t>Only DFS</a:t>
            </a:r>
          </a:p>
          <a:p>
            <a:pPr marL="457200" indent="-457200">
              <a:buFont typeface="+mj-lt"/>
              <a:buAutoNum type="alphaLcParenR"/>
            </a:pPr>
            <a:r>
              <a:rPr lang="en-US" sz="2200" dirty="0"/>
              <a:t>Both BFS and DFS</a:t>
            </a:r>
          </a:p>
          <a:p>
            <a:pPr marL="457200" indent="-457200">
              <a:buFont typeface="+mj-lt"/>
              <a:buAutoNum type="alphaLcParenR"/>
            </a:pPr>
            <a:r>
              <a:rPr lang="en-US" sz="2200" dirty="0"/>
              <a:t>Neither BFS nor DFS</a:t>
            </a:r>
            <a:endParaRPr lang="en-IN" sz="2200" dirty="0"/>
          </a:p>
        </p:txBody>
      </p:sp>
      <p:pic>
        <p:nvPicPr>
          <p:cNvPr id="16" name="Picture 15">
            <a:extLst>
              <a:ext uri="{FF2B5EF4-FFF2-40B4-BE49-F238E27FC236}">
                <a16:creationId xmlns:a16="http://schemas.microsoft.com/office/drawing/2014/main" id="{BBCFAC46-AC27-4238-A287-9433C57FE2F5}"/>
              </a:ext>
            </a:extLst>
          </p:cNvPr>
          <p:cNvPicPr>
            <a:picLocks noChangeAspect="1"/>
          </p:cNvPicPr>
          <p:nvPr/>
        </p:nvPicPr>
        <p:blipFill>
          <a:blip r:embed="rId3"/>
          <a:stretch>
            <a:fillRect/>
          </a:stretch>
        </p:blipFill>
        <p:spPr>
          <a:xfrm>
            <a:off x="5282381" y="933672"/>
            <a:ext cx="3762375" cy="1857375"/>
          </a:xfrm>
          <a:prstGeom prst="rect">
            <a:avLst/>
          </a:prstGeom>
        </p:spPr>
      </p:pic>
      <p:sp>
        <p:nvSpPr>
          <p:cNvPr id="2" name="Date Placeholder 1">
            <a:extLst>
              <a:ext uri="{FF2B5EF4-FFF2-40B4-BE49-F238E27FC236}">
                <a16:creationId xmlns:a16="http://schemas.microsoft.com/office/drawing/2014/main" id="{6BF3AF47-3631-409D-A76A-6EB2C8E00C85}"/>
              </a:ext>
            </a:extLst>
          </p:cNvPr>
          <p:cNvSpPr>
            <a:spLocks noGrp="1"/>
          </p:cNvSpPr>
          <p:nvPr>
            <p:ph type="dt" sz="half" idx="10"/>
          </p:nvPr>
        </p:nvSpPr>
        <p:spPr/>
        <p:txBody>
          <a:bodyPr/>
          <a:lstStyle/>
          <a:p>
            <a:fld id="{815D1D83-98E2-4B8A-9AB1-1B2856ACD639}" type="datetime1">
              <a:rPr lang="en-US" smtClean="0"/>
              <a:t>11/25/2022</a:t>
            </a:fld>
            <a:endParaRPr lang="en-US"/>
          </a:p>
        </p:txBody>
      </p:sp>
      <p:sp>
        <p:nvSpPr>
          <p:cNvPr id="9" name="Slide Number Placeholder 8">
            <a:extLst>
              <a:ext uri="{FF2B5EF4-FFF2-40B4-BE49-F238E27FC236}">
                <a16:creationId xmlns:a16="http://schemas.microsoft.com/office/drawing/2014/main" id="{E5CE6B2D-B271-4AC9-8087-809C1E9552A9}"/>
              </a:ext>
            </a:extLst>
          </p:cNvPr>
          <p:cNvSpPr>
            <a:spLocks noGrp="1"/>
          </p:cNvSpPr>
          <p:nvPr>
            <p:ph type="sldNum" sz="quarter" idx="12"/>
          </p:nvPr>
        </p:nvSpPr>
        <p:spPr/>
        <p:txBody>
          <a:bodyPr/>
          <a:lstStyle/>
          <a:p>
            <a:fld id="{B6F15528-21DE-4FAA-801E-634DDDAF4B2B}" type="slidenum">
              <a:rPr lang="en-US" smtClean="0"/>
              <a:pPr/>
              <a:t>115</a:t>
            </a:fld>
            <a:endParaRPr lang="en-US"/>
          </a:p>
        </p:txBody>
      </p:sp>
      <p:sp>
        <p:nvSpPr>
          <p:cNvPr id="4" name="Footer Placeholder 3">
            <a:extLst>
              <a:ext uri="{FF2B5EF4-FFF2-40B4-BE49-F238E27FC236}">
                <a16:creationId xmlns:a16="http://schemas.microsoft.com/office/drawing/2014/main" id="{4AB5AA49-109F-47A3-B7DD-403AF8BEAEA8}"/>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3251274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C6C89B-2A53-4C22-9BA8-181D5CA9BFED}"/>
              </a:ext>
            </a:extLst>
          </p:cNvPr>
          <p:cNvSpPr>
            <a:spLocks noGrp="1"/>
          </p:cNvSpPr>
          <p:nvPr>
            <p:ph idx="1"/>
          </p:nvPr>
        </p:nvSpPr>
        <p:spPr>
          <a:xfrm>
            <a:off x="457200" y="1018970"/>
            <a:ext cx="8229600" cy="5670550"/>
          </a:xfrm>
        </p:spPr>
        <p:txBody>
          <a:bodyPr>
            <a:noAutofit/>
          </a:bodyPr>
          <a:lstStyle/>
          <a:p>
            <a:pPr marL="0" indent="0">
              <a:buNone/>
            </a:pPr>
            <a:r>
              <a:rPr lang="en-IN" sz="2200" dirty="0"/>
              <a:t>7. Which of the following is the most commonly used data structure for implementing Dijkstra's Algorithm?</a:t>
            </a:r>
          </a:p>
          <a:p>
            <a:pPr marL="0" indent="0">
              <a:buNone/>
            </a:pPr>
            <a:r>
              <a:rPr lang="en-IN" sz="2200" dirty="0"/>
              <a:t>a. Max priority queue</a:t>
            </a:r>
          </a:p>
          <a:p>
            <a:pPr marL="0" indent="0">
              <a:buNone/>
            </a:pPr>
            <a:r>
              <a:rPr lang="en-IN" sz="2200" dirty="0"/>
              <a:t>b. Stack</a:t>
            </a:r>
          </a:p>
          <a:p>
            <a:pPr marL="0" indent="0">
              <a:buNone/>
            </a:pPr>
            <a:r>
              <a:rPr lang="en-IN" sz="2200" dirty="0"/>
              <a:t>c. Circular queue</a:t>
            </a:r>
          </a:p>
          <a:p>
            <a:pPr marL="0" indent="0">
              <a:buNone/>
            </a:pPr>
            <a:r>
              <a:rPr lang="en-IN" sz="2200" dirty="0"/>
              <a:t>d. Min priority queue</a:t>
            </a:r>
          </a:p>
          <a:p>
            <a:pPr marL="0" indent="0">
              <a:buNone/>
            </a:pPr>
            <a:endParaRPr lang="en-IN" sz="2200" dirty="0"/>
          </a:p>
          <a:p>
            <a:pPr marL="0" indent="0">
              <a:buNone/>
            </a:pPr>
            <a:r>
              <a:rPr lang="en-IN" sz="2200" dirty="0"/>
              <a:t>8.  What is the time complexity of </a:t>
            </a:r>
            <a:r>
              <a:rPr lang="en-IN" sz="2200" dirty="0" err="1"/>
              <a:t>Dijikstra's</a:t>
            </a:r>
            <a:r>
              <a:rPr lang="en-IN" sz="2200" dirty="0"/>
              <a:t> algorithm?</a:t>
            </a:r>
          </a:p>
          <a:p>
            <a:pPr marL="0" indent="0">
              <a:buNone/>
            </a:pPr>
            <a:r>
              <a:rPr lang="en-IN" sz="2200" dirty="0"/>
              <a:t>a. O(N)</a:t>
            </a:r>
          </a:p>
          <a:p>
            <a:pPr marL="0" indent="0">
              <a:buNone/>
            </a:pPr>
            <a:r>
              <a:rPr lang="en-IN" sz="2200" dirty="0"/>
              <a:t>b. O(N3)</a:t>
            </a:r>
          </a:p>
          <a:p>
            <a:pPr marL="0" indent="0">
              <a:buNone/>
            </a:pPr>
            <a:r>
              <a:rPr lang="en-IN" sz="2200" dirty="0"/>
              <a:t>c. O(N2)</a:t>
            </a:r>
          </a:p>
          <a:p>
            <a:pPr marL="0" indent="0">
              <a:buNone/>
            </a:pPr>
            <a:r>
              <a:rPr lang="en-IN" sz="2200" dirty="0"/>
              <a:t>d. O(</a:t>
            </a:r>
            <a:r>
              <a:rPr lang="en-IN" sz="2200" dirty="0" err="1"/>
              <a:t>logN</a:t>
            </a:r>
            <a:r>
              <a:rPr lang="en-IN" sz="2200" dirty="0"/>
              <a:t>)</a:t>
            </a:r>
          </a:p>
          <a:p>
            <a:pPr marL="0" indent="0">
              <a:buNone/>
            </a:pPr>
            <a:endParaRPr lang="en-IN" sz="2200" dirty="0"/>
          </a:p>
        </p:txBody>
      </p:sp>
      <p:sp>
        <p:nvSpPr>
          <p:cNvPr id="7" name="Title 1">
            <a:extLst>
              <a:ext uri="{FF2B5EF4-FFF2-40B4-BE49-F238E27FC236}">
                <a16:creationId xmlns:a16="http://schemas.microsoft.com/office/drawing/2014/main" id="{95270752-091D-49C1-8547-9882221810F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995D7022-6661-415B-8C2A-46E9079E54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8657CCDF-B8A4-43A9-93B8-C94113FC5C20}"/>
              </a:ext>
            </a:extLst>
          </p:cNvPr>
          <p:cNvSpPr>
            <a:spLocks noGrp="1"/>
          </p:cNvSpPr>
          <p:nvPr>
            <p:ph type="dt" sz="half" idx="10"/>
          </p:nvPr>
        </p:nvSpPr>
        <p:spPr/>
        <p:txBody>
          <a:bodyPr/>
          <a:lstStyle/>
          <a:p>
            <a:fld id="{D0271CC7-5ADA-4796-9399-FFB1FF0C1FC6}" type="datetime1">
              <a:rPr lang="en-US" smtClean="0"/>
              <a:t>11/25/2022</a:t>
            </a:fld>
            <a:endParaRPr lang="en-US"/>
          </a:p>
        </p:txBody>
      </p:sp>
      <p:sp>
        <p:nvSpPr>
          <p:cNvPr id="10" name="Slide Number Placeholder 9">
            <a:extLst>
              <a:ext uri="{FF2B5EF4-FFF2-40B4-BE49-F238E27FC236}">
                <a16:creationId xmlns:a16="http://schemas.microsoft.com/office/drawing/2014/main" id="{B742DB8F-5E06-4094-8BC7-23CE0F86B9A0}"/>
              </a:ext>
            </a:extLst>
          </p:cNvPr>
          <p:cNvSpPr>
            <a:spLocks noGrp="1"/>
          </p:cNvSpPr>
          <p:nvPr>
            <p:ph type="sldNum" sz="quarter" idx="12"/>
          </p:nvPr>
        </p:nvSpPr>
        <p:spPr/>
        <p:txBody>
          <a:bodyPr/>
          <a:lstStyle/>
          <a:p>
            <a:fld id="{B6F15528-21DE-4FAA-801E-634DDDAF4B2B}" type="slidenum">
              <a:rPr lang="en-US" smtClean="0"/>
              <a:pPr/>
              <a:t>116</a:t>
            </a:fld>
            <a:endParaRPr lang="en-US"/>
          </a:p>
        </p:txBody>
      </p:sp>
      <p:sp>
        <p:nvSpPr>
          <p:cNvPr id="4" name="Footer Placeholder 3">
            <a:extLst>
              <a:ext uri="{FF2B5EF4-FFF2-40B4-BE49-F238E27FC236}">
                <a16:creationId xmlns:a16="http://schemas.microsoft.com/office/drawing/2014/main" id="{6ED7A8AA-5E26-4D62-B24B-1581BB7B4931}"/>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423334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C6C89B-2A53-4C22-9BA8-181D5CA9BFED}"/>
              </a:ext>
            </a:extLst>
          </p:cNvPr>
          <p:cNvSpPr>
            <a:spLocks noGrp="1"/>
          </p:cNvSpPr>
          <p:nvPr>
            <p:ph idx="1"/>
          </p:nvPr>
        </p:nvSpPr>
        <p:spPr>
          <a:xfrm>
            <a:off x="457200" y="1089424"/>
            <a:ext cx="8229600" cy="5135563"/>
          </a:xfrm>
        </p:spPr>
        <p:txBody>
          <a:bodyPr>
            <a:normAutofit lnSpcReduction="10000"/>
          </a:bodyPr>
          <a:lstStyle/>
          <a:p>
            <a:pPr marL="0" indent="0">
              <a:buNone/>
            </a:pPr>
            <a:r>
              <a:rPr lang="en-US" sz="2200" dirty="0"/>
              <a:t>9. Which of the following condition is sufficient to detect cycle in a directed graph?</a:t>
            </a:r>
          </a:p>
          <a:p>
            <a:pPr marL="0" indent="0">
              <a:buNone/>
            </a:pPr>
            <a:r>
              <a:rPr lang="en-US" sz="2200" dirty="0"/>
              <a:t>a. There is an edge from currently being visited node to an already visited node.</a:t>
            </a:r>
          </a:p>
          <a:p>
            <a:pPr marL="0" indent="0">
              <a:buNone/>
            </a:pPr>
            <a:r>
              <a:rPr lang="en-US" sz="2200" dirty="0"/>
              <a:t>b. There is an edge from currently being visited node to an ancestor of currently visited node in DFS forest.</a:t>
            </a:r>
          </a:p>
          <a:p>
            <a:pPr marL="0" indent="0">
              <a:buNone/>
            </a:pPr>
            <a:r>
              <a:rPr lang="en-US" sz="2200" dirty="0"/>
              <a:t>c. Every node is seen twice in DFS.</a:t>
            </a:r>
          </a:p>
          <a:p>
            <a:pPr marL="0" indent="0">
              <a:buNone/>
            </a:pPr>
            <a:r>
              <a:rPr lang="en-US" sz="2200" dirty="0"/>
              <a:t>d. None of the above</a:t>
            </a:r>
          </a:p>
          <a:p>
            <a:pPr marL="0" indent="0">
              <a:buNone/>
            </a:pPr>
            <a:endParaRPr lang="en-US" sz="2200" dirty="0"/>
          </a:p>
          <a:p>
            <a:pPr marL="0" indent="0">
              <a:buNone/>
            </a:pPr>
            <a:r>
              <a:rPr lang="en-US" sz="2200" dirty="0"/>
              <a:t>10. Dijkstra's Algorithm is used to solve ..... problems.</a:t>
            </a:r>
          </a:p>
          <a:p>
            <a:pPr marL="0" indent="0">
              <a:buNone/>
            </a:pPr>
            <a:r>
              <a:rPr lang="en-US" sz="2200" dirty="0"/>
              <a:t>a. All pair shortest path</a:t>
            </a:r>
          </a:p>
          <a:p>
            <a:pPr marL="0" indent="0">
              <a:buNone/>
            </a:pPr>
            <a:r>
              <a:rPr lang="en-US" sz="2200" dirty="0"/>
              <a:t>b. Single source shortest path</a:t>
            </a:r>
          </a:p>
          <a:p>
            <a:pPr marL="0" indent="0">
              <a:buNone/>
            </a:pPr>
            <a:r>
              <a:rPr lang="en-US" sz="2200" dirty="0"/>
              <a:t>c. Network flow</a:t>
            </a:r>
          </a:p>
          <a:p>
            <a:pPr marL="0" indent="0">
              <a:buNone/>
            </a:pPr>
            <a:r>
              <a:rPr lang="en-US" sz="2200" dirty="0"/>
              <a:t>d. Sorting</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IN" sz="2200" dirty="0"/>
          </a:p>
        </p:txBody>
      </p:sp>
      <p:sp>
        <p:nvSpPr>
          <p:cNvPr id="7" name="Title 1">
            <a:extLst>
              <a:ext uri="{FF2B5EF4-FFF2-40B4-BE49-F238E27FC236}">
                <a16:creationId xmlns:a16="http://schemas.microsoft.com/office/drawing/2014/main" id="{95270752-091D-49C1-8547-9882221810FD}"/>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MCQ</a:t>
            </a:r>
            <a:r>
              <a:rPr kumimoji="0" lang="en-US" sz="3400" b="0" i="0" u="none" strike="noStrike" kern="1200" cap="none" spc="0" normalizeH="0" noProof="0" dirty="0">
                <a:ln>
                  <a:noFill/>
                </a:ln>
                <a:solidFill>
                  <a:schemeClr val="dk1"/>
                </a:solidFill>
                <a:effectLst/>
                <a:uLnTx/>
                <a:uFillTx/>
                <a:latin typeface="+mn-lt"/>
                <a:ea typeface="+mn-ea"/>
                <a:cs typeface="+mn-cs"/>
              </a:rPr>
              <a:t> 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995D7022-6661-415B-8C2A-46E9079E542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9401F102-C25D-45CE-BF44-D7A7277036C6}"/>
              </a:ext>
            </a:extLst>
          </p:cNvPr>
          <p:cNvSpPr>
            <a:spLocks noGrp="1"/>
          </p:cNvSpPr>
          <p:nvPr>
            <p:ph type="dt" sz="half" idx="10"/>
          </p:nvPr>
        </p:nvSpPr>
        <p:spPr/>
        <p:txBody>
          <a:bodyPr/>
          <a:lstStyle/>
          <a:p>
            <a:fld id="{64C1F20C-5B4B-4D6F-8315-A4EBD497B090}" type="datetime1">
              <a:rPr lang="en-US" smtClean="0"/>
              <a:t>11/25/2022</a:t>
            </a:fld>
            <a:endParaRPr lang="en-US"/>
          </a:p>
        </p:txBody>
      </p:sp>
      <p:sp>
        <p:nvSpPr>
          <p:cNvPr id="10" name="Slide Number Placeholder 9">
            <a:extLst>
              <a:ext uri="{FF2B5EF4-FFF2-40B4-BE49-F238E27FC236}">
                <a16:creationId xmlns:a16="http://schemas.microsoft.com/office/drawing/2014/main" id="{BC5CF5B3-391A-46C7-BC89-9841CD7E23AC}"/>
              </a:ext>
            </a:extLst>
          </p:cNvPr>
          <p:cNvSpPr>
            <a:spLocks noGrp="1"/>
          </p:cNvSpPr>
          <p:nvPr>
            <p:ph type="sldNum" sz="quarter" idx="12"/>
          </p:nvPr>
        </p:nvSpPr>
        <p:spPr/>
        <p:txBody>
          <a:bodyPr/>
          <a:lstStyle/>
          <a:p>
            <a:fld id="{B6F15528-21DE-4FAA-801E-634DDDAF4B2B}" type="slidenum">
              <a:rPr lang="en-US" smtClean="0"/>
              <a:pPr/>
              <a:t>117</a:t>
            </a:fld>
            <a:endParaRPr lang="en-US"/>
          </a:p>
        </p:txBody>
      </p:sp>
      <p:sp>
        <p:nvSpPr>
          <p:cNvPr id="4" name="Footer Placeholder 3">
            <a:extLst>
              <a:ext uri="{FF2B5EF4-FFF2-40B4-BE49-F238E27FC236}">
                <a16:creationId xmlns:a16="http://schemas.microsoft.com/office/drawing/2014/main" id="{302CB4EC-B04C-4883-849F-C720E6690A54}"/>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9277129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148356"/>
            <a:ext cx="9067800" cy="4876800"/>
          </a:xfrm>
        </p:spPr>
        <p:txBody>
          <a:bodyPr>
            <a:normAutofit/>
          </a:bodyPr>
          <a:lstStyle/>
          <a:p>
            <a:pPr marL="457200" indent="-457200">
              <a:buAutoNum type="arabicPeriod"/>
            </a:pPr>
            <a:r>
              <a:rPr lang="en-US" sz="2200" dirty="0"/>
              <a:t>Define graph. How a graph is different from a tree?</a:t>
            </a:r>
          </a:p>
          <a:p>
            <a:pPr marL="457200" indent="-457200">
              <a:buAutoNum type="arabicPeriod"/>
            </a:pPr>
            <a:r>
              <a:rPr lang="en-US" sz="2200" dirty="0"/>
              <a:t>Write </a:t>
            </a:r>
            <a:r>
              <a:rPr lang="en-US" sz="2200" dirty="0" err="1"/>
              <a:t>Dijkastra</a:t>
            </a:r>
            <a:r>
              <a:rPr lang="en-US" sz="2200" dirty="0"/>
              <a:t> algorithm for finding the shortest path from a source vertex.</a:t>
            </a:r>
          </a:p>
          <a:p>
            <a:pPr marL="457200" indent="-457200">
              <a:buAutoNum type="arabicPeriod"/>
            </a:pPr>
            <a:r>
              <a:rPr lang="en-US" sz="2200" dirty="0"/>
              <a:t>Write the algorithm of </a:t>
            </a:r>
            <a:r>
              <a:rPr lang="en-US" sz="2200" dirty="0" err="1"/>
              <a:t>floyd</a:t>
            </a:r>
            <a:r>
              <a:rPr lang="en-US" sz="2200" dirty="0"/>
              <a:t> </a:t>
            </a:r>
            <a:r>
              <a:rPr lang="en-US" sz="2200" dirty="0" err="1"/>
              <a:t>warshall</a:t>
            </a:r>
            <a:r>
              <a:rPr lang="en-US" sz="2200" dirty="0"/>
              <a:t>. Also explain it with example.</a:t>
            </a:r>
          </a:p>
          <a:p>
            <a:pPr marL="457200" indent="-457200">
              <a:buAutoNum type="arabicPeriod"/>
            </a:pPr>
            <a:r>
              <a:rPr lang="en-US" sz="2200" dirty="0"/>
              <a:t>Define connected graph and complete graph with example.</a:t>
            </a:r>
          </a:p>
          <a:p>
            <a:pPr marL="457200" indent="-457200">
              <a:buAutoNum type="arabicPeriod"/>
            </a:pPr>
            <a:r>
              <a:rPr lang="en-US" sz="2200" dirty="0"/>
              <a:t>How the graph can be represented in memory? Explain with suitable example.</a:t>
            </a:r>
          </a:p>
          <a:p>
            <a:pPr marL="457200" indent="-457200">
              <a:buAutoNum type="arabicPeriod"/>
            </a:pPr>
            <a:r>
              <a:rPr lang="en-US" sz="2200" dirty="0"/>
              <a:t>Explain Depth First Search Traversal in Graph with the help of an example.</a:t>
            </a:r>
          </a:p>
          <a:p>
            <a:pPr marL="457200" indent="-457200">
              <a:buAutoNum type="arabicPeriod"/>
            </a:pPr>
            <a:endParaRPr lang="en-US" sz="2200" dirty="0"/>
          </a:p>
          <a:p>
            <a:pPr marL="457200" indent="-457200">
              <a:buAutoNum type="arabicPeriod"/>
            </a:pPr>
            <a:endParaRPr lang="en-US" sz="2200"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Expected Questions for University Exam </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DE1C947C-E781-4285-8593-6469761522D3}"/>
              </a:ext>
            </a:extLst>
          </p:cNvPr>
          <p:cNvSpPr>
            <a:spLocks noGrp="1"/>
          </p:cNvSpPr>
          <p:nvPr>
            <p:ph type="dt" sz="half" idx="10"/>
          </p:nvPr>
        </p:nvSpPr>
        <p:spPr/>
        <p:txBody>
          <a:bodyPr/>
          <a:lstStyle/>
          <a:p>
            <a:fld id="{3CF834CD-097B-4C7C-AC62-604CB83C183A}" type="datetime1">
              <a:rPr lang="en-US" smtClean="0"/>
              <a:t>11/25/2022</a:t>
            </a:fld>
            <a:endParaRPr lang="en-US"/>
          </a:p>
        </p:txBody>
      </p:sp>
      <p:sp>
        <p:nvSpPr>
          <p:cNvPr id="10" name="Slide Number Placeholder 9">
            <a:extLst>
              <a:ext uri="{FF2B5EF4-FFF2-40B4-BE49-F238E27FC236}">
                <a16:creationId xmlns:a16="http://schemas.microsoft.com/office/drawing/2014/main" id="{C8BA1703-225C-4B27-8695-5D144D6135F4}"/>
              </a:ext>
            </a:extLst>
          </p:cNvPr>
          <p:cNvSpPr>
            <a:spLocks noGrp="1"/>
          </p:cNvSpPr>
          <p:nvPr>
            <p:ph type="sldNum" sz="quarter" idx="12"/>
          </p:nvPr>
        </p:nvSpPr>
        <p:spPr/>
        <p:txBody>
          <a:bodyPr/>
          <a:lstStyle/>
          <a:p>
            <a:fld id="{B6F15528-21DE-4FAA-801E-634DDDAF4B2B}" type="slidenum">
              <a:rPr lang="en-US" smtClean="0"/>
              <a:pPr/>
              <a:t>118</a:t>
            </a:fld>
            <a:endParaRPr lang="en-US"/>
          </a:p>
        </p:txBody>
      </p:sp>
      <p:sp>
        <p:nvSpPr>
          <p:cNvPr id="4" name="Footer Placeholder 3">
            <a:extLst>
              <a:ext uri="{FF2B5EF4-FFF2-40B4-BE49-F238E27FC236}">
                <a16:creationId xmlns:a16="http://schemas.microsoft.com/office/drawing/2014/main" id="{A44A689E-1AD4-46C8-A38E-B18553AA59C7}"/>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143000"/>
            <a:ext cx="9067800" cy="4876800"/>
          </a:xfrm>
        </p:spPr>
        <p:txBody>
          <a:bodyPr>
            <a:normAutofit/>
          </a:bodyPr>
          <a:lstStyle/>
          <a:p>
            <a:pPr marL="0" indent="0">
              <a:buNone/>
            </a:pPr>
            <a:r>
              <a:rPr lang="en-US" sz="2200" dirty="0"/>
              <a:t>7. Define Floyd </a:t>
            </a:r>
            <a:r>
              <a:rPr lang="en-US" sz="2200" dirty="0" err="1"/>
              <a:t>Warshall</a:t>
            </a:r>
            <a:r>
              <a:rPr lang="en-US" sz="2200" dirty="0"/>
              <a:t> Algorithm for all pair shortest path and apply the same on following graph:</a:t>
            </a:r>
          </a:p>
          <a:p>
            <a:pPr marL="0" indent="0">
              <a:buNone/>
            </a:pPr>
            <a:endParaRPr lang="en-US" sz="2200"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Expected Questions for University Exam </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A5EF8751-4D53-458B-A4F8-ED8F1C21E9B1}"/>
              </a:ext>
            </a:extLst>
          </p:cNvPr>
          <p:cNvPicPr>
            <a:picLocks noChangeAspect="1"/>
          </p:cNvPicPr>
          <p:nvPr/>
        </p:nvPicPr>
        <p:blipFill>
          <a:blip r:embed="rId3"/>
          <a:stretch>
            <a:fillRect/>
          </a:stretch>
        </p:blipFill>
        <p:spPr>
          <a:xfrm>
            <a:off x="3725214" y="1900535"/>
            <a:ext cx="3065172" cy="2217906"/>
          </a:xfrm>
          <a:prstGeom prst="rect">
            <a:avLst/>
          </a:prstGeom>
        </p:spPr>
      </p:pic>
      <p:sp>
        <p:nvSpPr>
          <p:cNvPr id="9" name="Rectangle 8">
            <a:extLst>
              <a:ext uri="{FF2B5EF4-FFF2-40B4-BE49-F238E27FC236}">
                <a16:creationId xmlns:a16="http://schemas.microsoft.com/office/drawing/2014/main" id="{EC61A186-DFDA-4084-8A71-FDFDEF10F875}"/>
              </a:ext>
            </a:extLst>
          </p:cNvPr>
          <p:cNvSpPr/>
          <p:nvPr/>
        </p:nvSpPr>
        <p:spPr>
          <a:xfrm>
            <a:off x="152400" y="4118441"/>
            <a:ext cx="8763000" cy="769441"/>
          </a:xfrm>
          <a:prstGeom prst="rect">
            <a:avLst/>
          </a:prstGeom>
        </p:spPr>
        <p:txBody>
          <a:bodyPr wrap="square">
            <a:spAutoFit/>
          </a:bodyPr>
          <a:lstStyle/>
          <a:p>
            <a:r>
              <a:rPr lang="en-US" sz="2200" dirty="0"/>
              <a:t>8. Considering ‘S’ as source vertex, Apply the Dijkstra’s shortest path algorithm on the following graph:</a:t>
            </a:r>
            <a:endParaRPr lang="en-IN" sz="2200" dirty="0"/>
          </a:p>
        </p:txBody>
      </p:sp>
      <p:pic>
        <p:nvPicPr>
          <p:cNvPr id="10" name="Picture 9">
            <a:extLst>
              <a:ext uri="{FF2B5EF4-FFF2-40B4-BE49-F238E27FC236}">
                <a16:creationId xmlns:a16="http://schemas.microsoft.com/office/drawing/2014/main" id="{F455F57E-8654-46D8-B856-58A3F308A8A3}"/>
              </a:ext>
            </a:extLst>
          </p:cNvPr>
          <p:cNvPicPr>
            <a:picLocks noChangeAspect="1"/>
          </p:cNvPicPr>
          <p:nvPr/>
        </p:nvPicPr>
        <p:blipFill>
          <a:blip r:embed="rId4"/>
          <a:stretch>
            <a:fillRect/>
          </a:stretch>
        </p:blipFill>
        <p:spPr>
          <a:xfrm>
            <a:off x="4800600" y="4578352"/>
            <a:ext cx="3425780" cy="1750979"/>
          </a:xfrm>
          <a:prstGeom prst="rect">
            <a:avLst/>
          </a:prstGeom>
        </p:spPr>
      </p:pic>
      <p:sp>
        <p:nvSpPr>
          <p:cNvPr id="11" name="Date Placeholder 10">
            <a:extLst>
              <a:ext uri="{FF2B5EF4-FFF2-40B4-BE49-F238E27FC236}">
                <a16:creationId xmlns:a16="http://schemas.microsoft.com/office/drawing/2014/main" id="{BC98C7ED-2F13-441C-A5C4-4F48EB8FE23A}"/>
              </a:ext>
            </a:extLst>
          </p:cNvPr>
          <p:cNvSpPr>
            <a:spLocks noGrp="1"/>
          </p:cNvSpPr>
          <p:nvPr>
            <p:ph type="dt" sz="half" idx="10"/>
          </p:nvPr>
        </p:nvSpPr>
        <p:spPr/>
        <p:txBody>
          <a:bodyPr/>
          <a:lstStyle/>
          <a:p>
            <a:fld id="{799FF0A3-0F9D-46CD-8285-89D0739BD932}" type="datetime1">
              <a:rPr lang="en-US" smtClean="0"/>
              <a:t>11/25/2022</a:t>
            </a:fld>
            <a:endParaRPr lang="en-US"/>
          </a:p>
        </p:txBody>
      </p:sp>
      <p:sp>
        <p:nvSpPr>
          <p:cNvPr id="13" name="Slide Number Placeholder 12">
            <a:extLst>
              <a:ext uri="{FF2B5EF4-FFF2-40B4-BE49-F238E27FC236}">
                <a16:creationId xmlns:a16="http://schemas.microsoft.com/office/drawing/2014/main" id="{B42C975D-C0A4-484E-936E-6FE7EEAF11DF}"/>
              </a:ext>
            </a:extLst>
          </p:cNvPr>
          <p:cNvSpPr>
            <a:spLocks noGrp="1"/>
          </p:cNvSpPr>
          <p:nvPr>
            <p:ph type="sldNum" sz="quarter" idx="12"/>
          </p:nvPr>
        </p:nvSpPr>
        <p:spPr/>
        <p:txBody>
          <a:bodyPr/>
          <a:lstStyle/>
          <a:p>
            <a:fld id="{B6F15528-21DE-4FAA-801E-634DDDAF4B2B}" type="slidenum">
              <a:rPr lang="en-US" smtClean="0"/>
              <a:pPr/>
              <a:t>119</a:t>
            </a:fld>
            <a:endParaRPr lang="en-US"/>
          </a:p>
        </p:txBody>
      </p:sp>
      <p:sp>
        <p:nvSpPr>
          <p:cNvPr id="4" name="Footer Placeholder 3">
            <a:extLst>
              <a:ext uri="{FF2B5EF4-FFF2-40B4-BE49-F238E27FC236}">
                <a16:creationId xmlns:a16="http://schemas.microsoft.com/office/drawing/2014/main" id="{2970F5E2-E02A-435D-8386-0A13787C27A5}"/>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63323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6" y="1095490"/>
            <a:ext cx="7599728" cy="4667019"/>
          </a:xfrm>
          <a:prstGeom prst="rect">
            <a:avLst/>
          </a:prstGeom>
        </p:spPr>
        <p:txBody>
          <a:bodyPr vert="horz" wrap="square" lIns="0" tIns="80363" rIns="0" bIns="0" rtlCol="0">
            <a:spAutoFit/>
          </a:bodyPr>
          <a:lstStyle/>
          <a:p>
            <a:pPr marL="10860" algn="ctr">
              <a:spcBef>
                <a:spcPts val="633"/>
              </a:spcBef>
            </a:pPr>
            <a:r>
              <a:rPr sz="2800" b="1" spc="-4" dirty="0">
                <a:latin typeface="Times New Roman"/>
                <a:cs typeface="Times New Roman"/>
              </a:rPr>
              <a:t>Graph</a:t>
            </a:r>
            <a:r>
              <a:rPr sz="2800" b="1" spc="-38" dirty="0">
                <a:latin typeface="Times New Roman"/>
                <a:cs typeface="Times New Roman"/>
              </a:rPr>
              <a:t> </a:t>
            </a:r>
            <a:r>
              <a:rPr sz="2800" b="1" spc="-21" dirty="0">
                <a:latin typeface="Times New Roman"/>
                <a:cs typeface="Times New Roman"/>
              </a:rPr>
              <a:t>Terminology</a:t>
            </a:r>
            <a:endParaRPr sz="2800" dirty="0">
              <a:latin typeface="Times New Roman"/>
              <a:cs typeface="Times New Roman"/>
            </a:endParaRPr>
          </a:p>
          <a:p>
            <a:pPr marL="10860" algn="just">
              <a:spcBef>
                <a:spcPts val="547"/>
              </a:spcBef>
            </a:pPr>
            <a:r>
              <a:rPr sz="2200" dirty="0">
                <a:solidFill>
                  <a:srgbClr val="333333"/>
                </a:solidFill>
                <a:latin typeface="Times New Roman"/>
                <a:cs typeface="Times New Roman"/>
              </a:rPr>
              <a:t>We </a:t>
            </a:r>
            <a:r>
              <a:rPr sz="2200" spc="-4" dirty="0">
                <a:solidFill>
                  <a:srgbClr val="333333"/>
                </a:solidFill>
                <a:latin typeface="Times New Roman"/>
                <a:cs typeface="Times New Roman"/>
              </a:rPr>
              <a:t>use the following terms in graph data</a:t>
            </a:r>
            <a:r>
              <a:rPr sz="2200" spc="21" dirty="0">
                <a:solidFill>
                  <a:srgbClr val="333333"/>
                </a:solidFill>
                <a:latin typeface="Times New Roman"/>
                <a:cs typeface="Times New Roman"/>
              </a:rPr>
              <a:t> </a:t>
            </a:r>
            <a:r>
              <a:rPr sz="2200" spc="-4" dirty="0">
                <a:solidFill>
                  <a:srgbClr val="333333"/>
                </a:solidFill>
                <a:latin typeface="Times New Roman"/>
                <a:cs typeface="Times New Roman"/>
              </a:rPr>
              <a:t>structure...</a:t>
            </a:r>
            <a:endParaRPr sz="2200" dirty="0">
              <a:latin typeface="Times New Roman"/>
              <a:cs typeface="Times New Roman"/>
            </a:endParaRPr>
          </a:p>
          <a:p>
            <a:pPr marL="10860" algn="just">
              <a:spcBef>
                <a:spcPts val="1189"/>
              </a:spcBef>
            </a:pPr>
            <a:r>
              <a:rPr sz="2400" b="1" spc="-34" dirty="0">
                <a:solidFill>
                  <a:srgbClr val="DF0C4F"/>
                </a:solidFill>
                <a:latin typeface="Times New Roman"/>
                <a:cs typeface="Times New Roman"/>
              </a:rPr>
              <a:t>Vertex</a:t>
            </a:r>
            <a:endParaRPr sz="2400" dirty="0">
              <a:latin typeface="Times New Roman"/>
              <a:cs typeface="Times New Roman"/>
            </a:endParaRPr>
          </a:p>
          <a:p>
            <a:pPr marL="10860" marR="4887" algn="just">
              <a:lnSpc>
                <a:spcPts val="2163"/>
              </a:lnSpc>
              <a:spcBef>
                <a:spcPts val="697"/>
              </a:spcBef>
            </a:pPr>
            <a:r>
              <a:rPr sz="2200" spc="-4" dirty="0">
                <a:solidFill>
                  <a:srgbClr val="333333"/>
                </a:solidFill>
                <a:latin typeface="Times New Roman"/>
                <a:cs typeface="Times New Roman"/>
              </a:rPr>
              <a:t>Individual data element </a:t>
            </a:r>
            <a:r>
              <a:rPr sz="2200" dirty="0">
                <a:solidFill>
                  <a:srgbClr val="333333"/>
                </a:solidFill>
                <a:latin typeface="Times New Roman"/>
                <a:cs typeface="Times New Roman"/>
              </a:rPr>
              <a:t>of a </a:t>
            </a:r>
            <a:r>
              <a:rPr sz="2200" spc="-4" dirty="0">
                <a:solidFill>
                  <a:srgbClr val="333333"/>
                </a:solidFill>
                <a:latin typeface="Times New Roman"/>
                <a:cs typeface="Times New Roman"/>
              </a:rPr>
              <a:t>graph is called as Vertex. </a:t>
            </a:r>
            <a:r>
              <a:rPr sz="2200" b="1" spc="-4" dirty="0">
                <a:solidFill>
                  <a:srgbClr val="333333"/>
                </a:solidFill>
                <a:latin typeface="Times New Roman"/>
                <a:cs typeface="Times New Roman"/>
              </a:rPr>
              <a:t>Vertex </a:t>
            </a:r>
            <a:r>
              <a:rPr sz="2200" spc="-4" dirty="0">
                <a:solidFill>
                  <a:srgbClr val="333333"/>
                </a:solidFill>
                <a:latin typeface="Times New Roman"/>
                <a:cs typeface="Times New Roman"/>
              </a:rPr>
              <a:t>is also </a:t>
            </a:r>
            <a:r>
              <a:rPr sz="2200" dirty="0">
                <a:solidFill>
                  <a:srgbClr val="333333"/>
                </a:solidFill>
                <a:latin typeface="Times New Roman"/>
                <a:cs typeface="Times New Roman"/>
              </a:rPr>
              <a:t>known  as </a:t>
            </a:r>
            <a:r>
              <a:rPr sz="2200" b="1" spc="-4" dirty="0">
                <a:solidFill>
                  <a:srgbClr val="333333"/>
                </a:solidFill>
                <a:latin typeface="Times New Roman"/>
                <a:cs typeface="Times New Roman"/>
              </a:rPr>
              <a:t>node</a:t>
            </a:r>
            <a:r>
              <a:rPr sz="2200" spc="-4" dirty="0">
                <a:solidFill>
                  <a:srgbClr val="333333"/>
                </a:solidFill>
                <a:latin typeface="Times New Roman"/>
                <a:cs typeface="Times New Roman"/>
              </a:rPr>
              <a:t>. In above example graph, A, </a:t>
            </a:r>
            <a:r>
              <a:rPr sz="2200" dirty="0">
                <a:solidFill>
                  <a:srgbClr val="333333"/>
                </a:solidFill>
                <a:latin typeface="Times New Roman"/>
                <a:cs typeface="Times New Roman"/>
              </a:rPr>
              <a:t>B, </a:t>
            </a:r>
            <a:r>
              <a:rPr sz="2200" spc="-4" dirty="0">
                <a:solidFill>
                  <a:srgbClr val="333333"/>
                </a:solidFill>
                <a:latin typeface="Times New Roman"/>
                <a:cs typeface="Times New Roman"/>
              </a:rPr>
              <a:t>C, </a:t>
            </a:r>
            <a:r>
              <a:rPr sz="2200" dirty="0">
                <a:solidFill>
                  <a:srgbClr val="333333"/>
                </a:solidFill>
                <a:latin typeface="Times New Roman"/>
                <a:cs typeface="Times New Roman"/>
              </a:rPr>
              <a:t>D &amp; E </a:t>
            </a:r>
            <a:r>
              <a:rPr sz="2200" spc="-4" dirty="0">
                <a:solidFill>
                  <a:srgbClr val="333333"/>
                </a:solidFill>
                <a:latin typeface="Times New Roman"/>
                <a:cs typeface="Times New Roman"/>
              </a:rPr>
              <a:t>are </a:t>
            </a:r>
            <a:r>
              <a:rPr sz="2200" dirty="0">
                <a:solidFill>
                  <a:srgbClr val="333333"/>
                </a:solidFill>
                <a:latin typeface="Times New Roman"/>
                <a:cs typeface="Times New Roman"/>
              </a:rPr>
              <a:t>known as</a:t>
            </a:r>
            <a:r>
              <a:rPr sz="2200" spc="21" dirty="0">
                <a:solidFill>
                  <a:srgbClr val="333333"/>
                </a:solidFill>
                <a:latin typeface="Times New Roman"/>
                <a:cs typeface="Times New Roman"/>
              </a:rPr>
              <a:t> </a:t>
            </a:r>
            <a:r>
              <a:rPr sz="2200" spc="-4" dirty="0">
                <a:solidFill>
                  <a:srgbClr val="333333"/>
                </a:solidFill>
                <a:latin typeface="Times New Roman"/>
                <a:cs typeface="Times New Roman"/>
              </a:rPr>
              <a:t>vertices.</a:t>
            </a:r>
            <a:endParaRPr sz="2200" dirty="0">
              <a:latin typeface="Times New Roman"/>
              <a:cs typeface="Times New Roman"/>
            </a:endParaRPr>
          </a:p>
          <a:p>
            <a:pPr marL="10860" algn="just">
              <a:spcBef>
                <a:spcPts val="1133"/>
              </a:spcBef>
            </a:pPr>
            <a:r>
              <a:rPr sz="2400" b="1" spc="-4" dirty="0">
                <a:solidFill>
                  <a:srgbClr val="DF0C4F"/>
                </a:solidFill>
                <a:latin typeface="Times New Roman"/>
                <a:cs typeface="Times New Roman"/>
              </a:rPr>
              <a:t>Edge</a:t>
            </a:r>
            <a:endParaRPr sz="24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An </a:t>
            </a:r>
            <a:r>
              <a:rPr sz="2200" dirty="0">
                <a:solidFill>
                  <a:srgbClr val="333333"/>
                </a:solidFill>
                <a:latin typeface="Times New Roman"/>
                <a:cs typeface="Times New Roman"/>
              </a:rPr>
              <a:t>edge </a:t>
            </a:r>
            <a:r>
              <a:rPr sz="2200" spc="-9" dirty="0">
                <a:solidFill>
                  <a:srgbClr val="333333"/>
                </a:solidFill>
                <a:latin typeface="Times New Roman"/>
                <a:cs typeface="Times New Roman"/>
              </a:rPr>
              <a:t>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connecting link between two vertices. </a:t>
            </a:r>
            <a:r>
              <a:rPr sz="2200" b="1" spc="-4" dirty="0">
                <a:solidFill>
                  <a:srgbClr val="333333"/>
                </a:solidFill>
                <a:latin typeface="Times New Roman"/>
                <a:cs typeface="Times New Roman"/>
              </a:rPr>
              <a:t>Edge </a:t>
            </a:r>
            <a:r>
              <a:rPr sz="2200" spc="-4" dirty="0">
                <a:solidFill>
                  <a:srgbClr val="333333"/>
                </a:solidFill>
                <a:latin typeface="Times New Roman"/>
                <a:cs typeface="Times New Roman"/>
              </a:rPr>
              <a:t>is also </a:t>
            </a:r>
            <a:r>
              <a:rPr sz="2200" dirty="0">
                <a:solidFill>
                  <a:srgbClr val="333333"/>
                </a:solidFill>
                <a:latin typeface="Times New Roman"/>
                <a:cs typeface="Times New Roman"/>
              </a:rPr>
              <a:t>known as </a:t>
            </a:r>
            <a:r>
              <a:rPr sz="2200" b="1" dirty="0">
                <a:solidFill>
                  <a:srgbClr val="333333"/>
                </a:solidFill>
                <a:latin typeface="Times New Roman"/>
                <a:cs typeface="Times New Roman"/>
              </a:rPr>
              <a:t>Arc</a:t>
            </a:r>
            <a:r>
              <a:rPr sz="2200" dirty="0">
                <a:solidFill>
                  <a:srgbClr val="333333"/>
                </a:solidFill>
                <a:latin typeface="Times New Roman"/>
                <a:cs typeface="Times New Roman"/>
              </a:rPr>
              <a:t>.  </a:t>
            </a:r>
            <a:r>
              <a:rPr sz="2200" spc="-4" dirty="0">
                <a:solidFill>
                  <a:srgbClr val="333333"/>
                </a:solidFill>
                <a:latin typeface="Times New Roman"/>
                <a:cs typeface="Times New Roman"/>
              </a:rPr>
              <a:t>An </a:t>
            </a:r>
            <a:r>
              <a:rPr sz="2200" dirty="0">
                <a:solidFill>
                  <a:srgbClr val="333333"/>
                </a:solidFill>
                <a:latin typeface="Times New Roman"/>
                <a:cs typeface="Times New Roman"/>
              </a:rPr>
              <a:t>edge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represented </a:t>
            </a:r>
            <a:r>
              <a:rPr sz="2200" dirty="0">
                <a:solidFill>
                  <a:srgbClr val="333333"/>
                </a:solidFill>
                <a:latin typeface="Times New Roman"/>
                <a:cs typeface="Times New Roman"/>
              </a:rPr>
              <a:t>as </a:t>
            </a:r>
            <a:r>
              <a:rPr sz="2200" spc="-4" dirty="0">
                <a:solidFill>
                  <a:srgbClr val="333333"/>
                </a:solidFill>
                <a:latin typeface="Times New Roman"/>
                <a:cs typeface="Times New Roman"/>
              </a:rPr>
              <a:t>(startingVertex, endingVertex). For example, in  </a:t>
            </a:r>
            <a:r>
              <a:rPr sz="2200" dirty="0">
                <a:solidFill>
                  <a:srgbClr val="333333"/>
                </a:solidFill>
                <a:latin typeface="Times New Roman"/>
                <a:cs typeface="Times New Roman"/>
              </a:rPr>
              <a:t>above </a:t>
            </a:r>
            <a:r>
              <a:rPr sz="2200" spc="-4" dirty="0">
                <a:solidFill>
                  <a:srgbClr val="333333"/>
                </a:solidFill>
                <a:latin typeface="Times New Roman"/>
                <a:cs typeface="Times New Roman"/>
              </a:rPr>
              <a:t>graph </a:t>
            </a:r>
            <a:r>
              <a:rPr sz="2200" spc="-9" dirty="0">
                <a:solidFill>
                  <a:srgbClr val="333333"/>
                </a:solidFill>
                <a:latin typeface="Times New Roman"/>
                <a:cs typeface="Times New Roman"/>
              </a:rPr>
              <a:t>the </a:t>
            </a:r>
            <a:r>
              <a:rPr sz="2200" spc="-4" dirty="0">
                <a:solidFill>
                  <a:srgbClr val="333333"/>
                </a:solidFill>
                <a:latin typeface="Times New Roman"/>
                <a:cs typeface="Times New Roman"/>
              </a:rPr>
              <a:t>link between vertices </a:t>
            </a:r>
            <a:r>
              <a:rPr sz="2200" dirty="0">
                <a:solidFill>
                  <a:srgbClr val="333333"/>
                </a:solidFill>
                <a:latin typeface="Times New Roman"/>
                <a:cs typeface="Times New Roman"/>
              </a:rPr>
              <a:t>A and B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represented </a:t>
            </a:r>
            <a:r>
              <a:rPr sz="2200" dirty="0">
                <a:solidFill>
                  <a:srgbClr val="333333"/>
                </a:solidFill>
                <a:latin typeface="Times New Roman"/>
                <a:cs typeface="Times New Roman"/>
              </a:rPr>
              <a:t>as </a:t>
            </a:r>
            <a:r>
              <a:rPr sz="2200" spc="-4" dirty="0">
                <a:solidFill>
                  <a:srgbClr val="333333"/>
                </a:solidFill>
                <a:latin typeface="Times New Roman"/>
                <a:cs typeface="Times New Roman"/>
              </a:rPr>
              <a:t>(A,B). In  </a:t>
            </a:r>
            <a:r>
              <a:rPr sz="2200" dirty="0">
                <a:solidFill>
                  <a:srgbClr val="333333"/>
                </a:solidFill>
                <a:latin typeface="Times New Roman"/>
                <a:cs typeface="Times New Roman"/>
              </a:rPr>
              <a:t>above </a:t>
            </a:r>
            <a:r>
              <a:rPr sz="2200" spc="-4" dirty="0">
                <a:solidFill>
                  <a:srgbClr val="333333"/>
                </a:solidFill>
                <a:latin typeface="Times New Roman"/>
                <a:cs typeface="Times New Roman"/>
              </a:rPr>
              <a:t>example graph, there are </a:t>
            </a:r>
            <a:r>
              <a:rPr sz="2200" dirty="0">
                <a:solidFill>
                  <a:srgbClr val="333333"/>
                </a:solidFill>
                <a:latin typeface="Times New Roman"/>
                <a:cs typeface="Times New Roman"/>
              </a:rPr>
              <a:t>7 </a:t>
            </a:r>
            <a:r>
              <a:rPr sz="2200" spc="-4" dirty="0">
                <a:solidFill>
                  <a:srgbClr val="333333"/>
                </a:solidFill>
                <a:latin typeface="Times New Roman"/>
                <a:cs typeface="Times New Roman"/>
              </a:rPr>
              <a:t>edges (i.e., (A,B), (A,C), (A,D), (B,D),  (B,E), (C,D),</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(D,E)).</a:t>
            </a:r>
            <a:endParaRPr sz="2200" dirty="0">
              <a:latin typeface="Times New Roman"/>
              <a:cs typeface="Times New Roman"/>
            </a:endParaRPr>
          </a:p>
        </p:txBody>
      </p:sp>
      <p:sp>
        <p:nvSpPr>
          <p:cNvPr id="3" name="Title 1">
            <a:extLst>
              <a:ext uri="{FF2B5EF4-FFF2-40B4-BE49-F238E27FC236}">
                <a16:creationId xmlns:a16="http://schemas.microsoft.com/office/drawing/2014/main" id="{4F449A27-50A4-4763-A812-809F74171E9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9C7A676D-D6BE-41E8-B629-EE3FB745C47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11595192-4383-4816-9C1D-201E11BA36E0}"/>
              </a:ext>
            </a:extLst>
          </p:cNvPr>
          <p:cNvSpPr>
            <a:spLocks noGrp="1"/>
          </p:cNvSpPr>
          <p:nvPr>
            <p:ph type="dt" sz="half" idx="10"/>
          </p:nvPr>
        </p:nvSpPr>
        <p:spPr/>
        <p:txBody>
          <a:bodyPr/>
          <a:lstStyle/>
          <a:p>
            <a:fld id="{0BEE7D25-2D99-4038-AD08-BA5144AD4656}" type="datetime1">
              <a:rPr lang="en-US" smtClean="0"/>
              <a:t>11/25/2022</a:t>
            </a:fld>
            <a:endParaRPr lang="en-US"/>
          </a:p>
        </p:txBody>
      </p:sp>
      <p:sp>
        <p:nvSpPr>
          <p:cNvPr id="10" name="Slide Number Placeholder 9">
            <a:extLst>
              <a:ext uri="{FF2B5EF4-FFF2-40B4-BE49-F238E27FC236}">
                <a16:creationId xmlns:a16="http://schemas.microsoft.com/office/drawing/2014/main" id="{4A5F7DD5-85EF-4C94-9FC7-D8F27FC938E6}"/>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5" name="Footer Placeholder 4">
            <a:extLst>
              <a:ext uri="{FF2B5EF4-FFF2-40B4-BE49-F238E27FC236}">
                <a16:creationId xmlns:a16="http://schemas.microsoft.com/office/drawing/2014/main" id="{15E0B6D9-333B-438E-99C3-F93379085F39}"/>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a:hlinkClick r:id="rId2"/>
              </a:rPr>
              <a:t>https://drive.google.com/open?id=15fAkaWQ5ccZRZPzwlP4PBh1LxcPp4VAd</a:t>
            </a:r>
            <a:endParaRPr lang="en-US"/>
          </a:p>
          <a:p>
            <a:pPr marL="0" indent="0">
              <a:buNone/>
            </a:pP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Old</a:t>
            </a:r>
            <a:r>
              <a:rPr kumimoji="0" lang="en-US" sz="3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300C6CBA-7D2B-4E3C-AB3F-62887A21579C}"/>
              </a:ext>
            </a:extLst>
          </p:cNvPr>
          <p:cNvSpPr>
            <a:spLocks noGrp="1"/>
          </p:cNvSpPr>
          <p:nvPr>
            <p:ph type="dt" sz="half" idx="10"/>
          </p:nvPr>
        </p:nvSpPr>
        <p:spPr/>
        <p:txBody>
          <a:bodyPr/>
          <a:lstStyle/>
          <a:p>
            <a:fld id="{81664826-E84E-4583-BDD4-C945B1B7A53D}" type="datetime1">
              <a:rPr lang="en-US" smtClean="0"/>
              <a:t>11/25/2022</a:t>
            </a:fld>
            <a:endParaRPr lang="en-US"/>
          </a:p>
        </p:txBody>
      </p:sp>
      <p:sp>
        <p:nvSpPr>
          <p:cNvPr id="10" name="Slide Number Placeholder 9">
            <a:extLst>
              <a:ext uri="{FF2B5EF4-FFF2-40B4-BE49-F238E27FC236}">
                <a16:creationId xmlns:a16="http://schemas.microsoft.com/office/drawing/2014/main" id="{519ABD2C-490A-4EBA-AE99-631937E1AC4C}"/>
              </a:ext>
            </a:extLst>
          </p:cNvPr>
          <p:cNvSpPr>
            <a:spLocks noGrp="1"/>
          </p:cNvSpPr>
          <p:nvPr>
            <p:ph type="sldNum" sz="quarter" idx="12"/>
          </p:nvPr>
        </p:nvSpPr>
        <p:spPr/>
        <p:txBody>
          <a:bodyPr/>
          <a:lstStyle/>
          <a:p>
            <a:fld id="{B6F15528-21DE-4FAA-801E-634DDDAF4B2B}" type="slidenum">
              <a:rPr lang="en-US" smtClean="0"/>
              <a:pPr/>
              <a:t>120</a:t>
            </a:fld>
            <a:endParaRPr lang="en-US"/>
          </a:p>
        </p:txBody>
      </p:sp>
      <p:sp>
        <p:nvSpPr>
          <p:cNvPr id="4" name="Footer Placeholder 3">
            <a:extLst>
              <a:ext uri="{FF2B5EF4-FFF2-40B4-BE49-F238E27FC236}">
                <a16:creationId xmlns:a16="http://schemas.microsoft.com/office/drawing/2014/main" id="{E073F09A-ECFF-46AF-A395-56F1303367E8}"/>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5663179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D2788E-80F7-4294-9D5B-15219B233DE8}"/>
              </a:ext>
            </a:extLst>
          </p:cNvPr>
          <p:cNvSpPr>
            <a:spLocks noGrp="1"/>
          </p:cNvSpPr>
          <p:nvPr>
            <p:ph type="dt" sz="half" idx="10"/>
          </p:nvPr>
        </p:nvSpPr>
        <p:spPr/>
        <p:txBody>
          <a:bodyPr/>
          <a:lstStyle/>
          <a:p>
            <a:fld id="{A28FB724-FA65-43C4-B74C-542AE55D0B9A}" type="datetime1">
              <a:rPr lang="en-US" smtClean="0"/>
              <a:t>11/25/2022</a:t>
            </a:fld>
            <a:endParaRPr lang="en-US"/>
          </a:p>
        </p:txBody>
      </p:sp>
      <p:sp>
        <p:nvSpPr>
          <p:cNvPr id="6" name="Slide Number Placeholder 5">
            <a:extLst>
              <a:ext uri="{FF2B5EF4-FFF2-40B4-BE49-F238E27FC236}">
                <a16:creationId xmlns:a16="http://schemas.microsoft.com/office/drawing/2014/main" id="{71A438A2-F715-409A-B89F-0A167A52E7BA}"/>
              </a:ext>
            </a:extLst>
          </p:cNvPr>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a:extLst>
              <a:ext uri="{FF2B5EF4-FFF2-40B4-BE49-F238E27FC236}">
                <a16:creationId xmlns:a16="http://schemas.microsoft.com/office/drawing/2014/main" id="{515CEA90-8A10-4294-8F8F-AAFA2BBB997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a:extLst>
              <a:ext uri="{FF2B5EF4-FFF2-40B4-BE49-F238E27FC236}">
                <a16:creationId xmlns:a16="http://schemas.microsoft.com/office/drawing/2014/main" id="{89DC5558-6ED4-4D86-AD52-D31CB4FF0C8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id="{E09AA272-BD98-4280-96AB-3E0F254B1663}"/>
              </a:ext>
            </a:extLst>
          </p:cNvPr>
          <p:cNvSpPr/>
          <p:nvPr/>
        </p:nvSpPr>
        <p:spPr>
          <a:xfrm>
            <a:off x="304800" y="1268471"/>
            <a:ext cx="8382000" cy="2800767"/>
          </a:xfrm>
          <a:prstGeom prst="rect">
            <a:avLst/>
          </a:prstGeom>
        </p:spPr>
        <p:txBody>
          <a:bodyPr wrap="square">
            <a:spAutoFit/>
          </a:bodyPr>
          <a:lstStyle/>
          <a:p>
            <a:r>
              <a:rPr lang="en-US" sz="2200" dirty="0"/>
              <a:t>Graph theory is an exceptionally rich area for programmers and designers. </a:t>
            </a:r>
          </a:p>
          <a:p>
            <a:endParaRPr lang="en-US" sz="2200" dirty="0"/>
          </a:p>
          <a:p>
            <a:r>
              <a:rPr lang="en-US" sz="2200" dirty="0"/>
              <a:t>Graphs can be used to solve some very complex problems, such as least cost routing, mapping, program analysis, and so on.</a:t>
            </a:r>
          </a:p>
          <a:p>
            <a:endParaRPr lang="en-US" sz="2200" dirty="0"/>
          </a:p>
          <a:p>
            <a:r>
              <a:rPr lang="en-US" sz="2200" dirty="0"/>
              <a:t>Network devices, such as routers and switches, use graphs to calculate optimal routing for traffic.</a:t>
            </a:r>
            <a:endParaRPr lang="en-IN" sz="2200" dirty="0"/>
          </a:p>
        </p:txBody>
      </p:sp>
      <p:sp>
        <p:nvSpPr>
          <p:cNvPr id="2" name="Footer Placeholder 1">
            <a:extLst>
              <a:ext uri="{FF2B5EF4-FFF2-40B4-BE49-F238E27FC236}">
                <a16:creationId xmlns:a16="http://schemas.microsoft.com/office/drawing/2014/main" id="{4FEDA45D-7C7E-48E8-A5B8-6F95478C8102}"/>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2157196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References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97447759-A993-4A56-BDB0-A958743C78D0}"/>
              </a:ext>
            </a:extLst>
          </p:cNvPr>
          <p:cNvSpPr/>
          <p:nvPr/>
        </p:nvSpPr>
        <p:spPr>
          <a:xfrm>
            <a:off x="467032" y="1143000"/>
            <a:ext cx="8305800" cy="4154984"/>
          </a:xfrm>
          <a:prstGeom prst="rect">
            <a:avLst/>
          </a:prstGeom>
        </p:spPr>
        <p:txBody>
          <a:bodyPr wrap="square">
            <a:spAutoFit/>
          </a:bodyPr>
          <a:lstStyle/>
          <a:p>
            <a:r>
              <a:rPr lang="en-IN" sz="2200" dirty="0"/>
              <a:t>[1] Aaron M. Tenenbaum, </a:t>
            </a:r>
            <a:r>
              <a:rPr lang="en-IN" sz="2200" dirty="0" err="1"/>
              <a:t>Yedidyah</a:t>
            </a:r>
            <a:r>
              <a:rPr lang="en-IN" sz="2200" dirty="0"/>
              <a:t> </a:t>
            </a:r>
            <a:r>
              <a:rPr lang="en-IN" sz="2200" dirty="0" err="1"/>
              <a:t>Langsam</a:t>
            </a:r>
            <a:r>
              <a:rPr lang="en-IN" sz="2200" dirty="0"/>
              <a:t> and Moshe J. </a:t>
            </a:r>
            <a:r>
              <a:rPr lang="en-IN" sz="2200" dirty="0" err="1"/>
              <a:t>Augenstein</a:t>
            </a:r>
            <a:r>
              <a:rPr lang="en-IN" sz="2200" dirty="0"/>
              <a:t>, “Data Structures Using C and C++”, PHI </a:t>
            </a:r>
            <a:r>
              <a:rPr lang="en-US" sz="2200" dirty="0"/>
              <a:t>Learning Private Limited, Delhi India</a:t>
            </a:r>
          </a:p>
          <a:p>
            <a:r>
              <a:rPr lang="en-IN" sz="2200" dirty="0"/>
              <a:t>[2] Horowitz and </a:t>
            </a:r>
            <a:r>
              <a:rPr lang="en-IN" sz="2200" dirty="0" err="1"/>
              <a:t>Sahani</a:t>
            </a:r>
            <a:r>
              <a:rPr lang="en-IN" sz="2200" dirty="0"/>
              <a:t>, “Fundamentals of Data Structures”, </a:t>
            </a:r>
            <a:r>
              <a:rPr lang="en-IN" sz="2200" dirty="0" err="1"/>
              <a:t>Galgotia</a:t>
            </a:r>
            <a:r>
              <a:rPr lang="en-IN" sz="2200" dirty="0"/>
              <a:t> Publications Pvt Ltd Delhi India.</a:t>
            </a:r>
          </a:p>
          <a:p>
            <a:r>
              <a:rPr lang="en-IN" sz="2200" dirty="0"/>
              <a:t>[3] </a:t>
            </a:r>
            <a:r>
              <a:rPr lang="en-IN" sz="2200" dirty="0" err="1"/>
              <a:t>Lipschutz</a:t>
            </a:r>
            <a:r>
              <a:rPr lang="en-IN" sz="2200" dirty="0"/>
              <a:t>, “Data Structures” </a:t>
            </a:r>
            <a:r>
              <a:rPr lang="en-IN" sz="2200" dirty="0" err="1"/>
              <a:t>Schaum’s</a:t>
            </a:r>
            <a:r>
              <a:rPr lang="en-IN" sz="2200" dirty="0"/>
              <a:t> Outline Series, Tata </a:t>
            </a:r>
            <a:r>
              <a:rPr lang="en-IN" sz="2200" dirty="0" err="1"/>
              <a:t>McGraw-hill</a:t>
            </a:r>
            <a:r>
              <a:rPr lang="en-IN" sz="2200" dirty="0"/>
              <a:t> Education (India) </a:t>
            </a:r>
            <a:r>
              <a:rPr lang="en-IN" sz="2200" dirty="0" err="1"/>
              <a:t>Pvt.</a:t>
            </a:r>
            <a:r>
              <a:rPr lang="en-IN" sz="2200" dirty="0"/>
              <a:t> Ltd.</a:t>
            </a:r>
          </a:p>
          <a:p>
            <a:r>
              <a:rPr lang="en-US" sz="2200" dirty="0"/>
              <a:t>[4] </a:t>
            </a:r>
            <a:r>
              <a:rPr lang="en-US" sz="2200" dirty="0" err="1"/>
              <a:t>Thareja</a:t>
            </a:r>
            <a:r>
              <a:rPr lang="en-US" sz="2200" dirty="0"/>
              <a:t>, “Data Structure Using C” Oxford Higher Education.</a:t>
            </a:r>
          </a:p>
          <a:p>
            <a:r>
              <a:rPr lang="en-US" sz="2200" dirty="0"/>
              <a:t>[5] AK Sharma, “Data Structure Using C”, Pearson Education India.</a:t>
            </a:r>
            <a:endParaRPr lang="en-IN" sz="2200" dirty="0"/>
          </a:p>
          <a:p>
            <a:endParaRPr lang="en-IN" sz="2200" dirty="0"/>
          </a:p>
          <a:p>
            <a:endParaRPr lang="en-IN" sz="2200" dirty="0"/>
          </a:p>
          <a:p>
            <a:endParaRPr lang="en-IN" sz="2200" dirty="0"/>
          </a:p>
        </p:txBody>
      </p:sp>
      <p:sp>
        <p:nvSpPr>
          <p:cNvPr id="3" name="Date Placeholder 2">
            <a:extLst>
              <a:ext uri="{FF2B5EF4-FFF2-40B4-BE49-F238E27FC236}">
                <a16:creationId xmlns:a16="http://schemas.microsoft.com/office/drawing/2014/main" id="{D2609EAB-A700-4CAF-BC83-3B384B53A497}"/>
              </a:ext>
            </a:extLst>
          </p:cNvPr>
          <p:cNvSpPr>
            <a:spLocks noGrp="1"/>
          </p:cNvSpPr>
          <p:nvPr>
            <p:ph type="dt" sz="half" idx="10"/>
          </p:nvPr>
        </p:nvSpPr>
        <p:spPr/>
        <p:txBody>
          <a:bodyPr/>
          <a:lstStyle/>
          <a:p>
            <a:fld id="{C22067C6-7E43-4004-BFA2-B0E280141879}" type="datetime1">
              <a:rPr lang="en-US" smtClean="0"/>
              <a:t>11/25/2022</a:t>
            </a:fld>
            <a:endParaRPr lang="en-US"/>
          </a:p>
        </p:txBody>
      </p:sp>
      <p:sp>
        <p:nvSpPr>
          <p:cNvPr id="10" name="Slide Number Placeholder 9">
            <a:extLst>
              <a:ext uri="{FF2B5EF4-FFF2-40B4-BE49-F238E27FC236}">
                <a16:creationId xmlns:a16="http://schemas.microsoft.com/office/drawing/2014/main" id="{D3D690BF-88D5-4EC3-876A-FC27FB23CD1C}"/>
              </a:ext>
            </a:extLst>
          </p:cNvPr>
          <p:cNvSpPr>
            <a:spLocks noGrp="1"/>
          </p:cNvSpPr>
          <p:nvPr>
            <p:ph type="sldNum" sz="quarter" idx="12"/>
          </p:nvPr>
        </p:nvSpPr>
        <p:spPr/>
        <p:txBody>
          <a:bodyPr/>
          <a:lstStyle/>
          <a:p>
            <a:fld id="{B6F15528-21DE-4FAA-801E-634DDDAF4B2B}" type="slidenum">
              <a:rPr lang="en-US" smtClean="0"/>
              <a:pPr/>
              <a:t>122</a:t>
            </a:fld>
            <a:endParaRPr lang="en-US"/>
          </a:p>
        </p:txBody>
      </p:sp>
      <p:sp>
        <p:nvSpPr>
          <p:cNvPr id="4" name="Footer Placeholder 3">
            <a:extLst>
              <a:ext uri="{FF2B5EF4-FFF2-40B4-BE49-F238E27FC236}">
                <a16:creationId xmlns:a16="http://schemas.microsoft.com/office/drawing/2014/main" id="{20E8814C-8F44-44F7-B740-7DEB1B5C864D}"/>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5552202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D10C5-3616-441B-A7FE-5047332B0664}"/>
              </a:ext>
            </a:extLst>
          </p:cNvPr>
          <p:cNvSpPr>
            <a:spLocks noGrp="1"/>
          </p:cNvSpPr>
          <p:nvPr>
            <p:ph idx="1"/>
          </p:nvPr>
        </p:nvSpPr>
        <p:spPr>
          <a:xfrm>
            <a:off x="2133600" y="386458"/>
            <a:ext cx="8229600" cy="4525963"/>
          </a:xfrm>
        </p:spPr>
        <p:txBody>
          <a:bodyPr>
            <a:normAutofit/>
          </a:bodyPr>
          <a:lstStyle/>
          <a:p>
            <a:pPr marL="0" indent="0">
              <a:buNone/>
            </a:pPr>
            <a:endParaRPr lang="en-US" sz="9600" dirty="0">
              <a:solidFill>
                <a:schemeClr val="accent1"/>
              </a:solidFill>
            </a:endParaRPr>
          </a:p>
          <a:p>
            <a:pPr marL="0" indent="0">
              <a:buNone/>
            </a:pPr>
            <a:r>
              <a:rPr lang="en-US" sz="9600" dirty="0">
                <a:solidFill>
                  <a:schemeClr val="accent1"/>
                </a:solidFill>
              </a:rPr>
              <a:t>Thank you</a:t>
            </a:r>
          </a:p>
        </p:txBody>
      </p:sp>
      <p:sp>
        <p:nvSpPr>
          <p:cNvPr id="4" name="Date Placeholder 3">
            <a:extLst>
              <a:ext uri="{FF2B5EF4-FFF2-40B4-BE49-F238E27FC236}">
                <a16:creationId xmlns:a16="http://schemas.microsoft.com/office/drawing/2014/main" id="{DB7BAB44-50C2-46C7-A4B6-BE69B674E510}"/>
              </a:ext>
            </a:extLst>
          </p:cNvPr>
          <p:cNvSpPr>
            <a:spLocks noGrp="1"/>
          </p:cNvSpPr>
          <p:nvPr>
            <p:ph type="dt" sz="half" idx="10"/>
          </p:nvPr>
        </p:nvSpPr>
        <p:spPr/>
        <p:txBody>
          <a:bodyPr/>
          <a:lstStyle/>
          <a:p>
            <a:fld id="{99E9652C-F646-4E62-9786-9044AB46C4D6}" type="datetime1">
              <a:rPr lang="en-US" smtClean="0"/>
              <a:t>11/25/2022</a:t>
            </a:fld>
            <a:endParaRPr lang="en-US"/>
          </a:p>
        </p:txBody>
      </p:sp>
      <p:sp>
        <p:nvSpPr>
          <p:cNvPr id="6" name="Slide Number Placeholder 5">
            <a:extLst>
              <a:ext uri="{FF2B5EF4-FFF2-40B4-BE49-F238E27FC236}">
                <a16:creationId xmlns:a16="http://schemas.microsoft.com/office/drawing/2014/main" id="{D2F63950-996C-475C-B037-0E38D69D1E05}"/>
              </a:ext>
            </a:extLst>
          </p:cNvPr>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a:extLst>
              <a:ext uri="{FF2B5EF4-FFF2-40B4-BE49-F238E27FC236}">
                <a16:creationId xmlns:a16="http://schemas.microsoft.com/office/drawing/2014/main" id="{5988D6A1-6474-4265-8E45-7DAEA108C38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F5EA2690-D6C7-4D9A-8FC1-5106F9791A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Footer Placeholder 1">
            <a:extLst>
              <a:ext uri="{FF2B5EF4-FFF2-40B4-BE49-F238E27FC236}">
                <a16:creationId xmlns:a16="http://schemas.microsoft.com/office/drawing/2014/main" id="{D8B34016-5E0C-4D38-8E0A-4E2B9F0844CA}"/>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40827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6974" y="1046348"/>
            <a:ext cx="7591040" cy="3217904"/>
          </a:xfrm>
          <a:prstGeom prst="rect">
            <a:avLst/>
          </a:prstGeom>
        </p:spPr>
        <p:txBody>
          <a:bodyPr vert="horz" wrap="square" lIns="0" tIns="80363" rIns="0" bIns="0" rtlCol="0">
            <a:spAutoFit/>
          </a:bodyPr>
          <a:lstStyle/>
          <a:p>
            <a:pPr marL="10860" algn="just">
              <a:spcBef>
                <a:spcPts val="633"/>
              </a:spcBef>
            </a:pPr>
            <a:r>
              <a:rPr sz="2400" b="1" spc="-4" dirty="0">
                <a:solidFill>
                  <a:srgbClr val="333333"/>
                </a:solidFill>
                <a:latin typeface="Times New Roman"/>
                <a:cs typeface="Times New Roman"/>
              </a:rPr>
              <a:t>Edges are three</a:t>
            </a:r>
            <a:r>
              <a:rPr sz="2400" b="1" spc="4" dirty="0">
                <a:solidFill>
                  <a:srgbClr val="333333"/>
                </a:solidFill>
                <a:latin typeface="Times New Roman"/>
                <a:cs typeface="Times New Roman"/>
              </a:rPr>
              <a:t> </a:t>
            </a:r>
            <a:r>
              <a:rPr sz="2400" b="1" spc="-4" dirty="0">
                <a:solidFill>
                  <a:srgbClr val="333333"/>
                </a:solidFill>
                <a:latin typeface="Times New Roman"/>
                <a:cs typeface="Times New Roman"/>
              </a:rPr>
              <a:t>types.</a:t>
            </a:r>
            <a:endParaRPr lang="en-US" sz="2400" b="1" spc="-4" dirty="0">
              <a:solidFill>
                <a:srgbClr val="333333"/>
              </a:solidFill>
              <a:latin typeface="Times New Roman"/>
              <a:cs typeface="Times New Roman"/>
            </a:endParaRPr>
          </a:p>
          <a:p>
            <a:pPr marL="10860" algn="just">
              <a:spcBef>
                <a:spcPts val="633"/>
              </a:spcBef>
            </a:pPr>
            <a:endParaRPr sz="2400" b="1" dirty="0">
              <a:latin typeface="Times New Roman"/>
              <a:cs typeface="Times New Roman"/>
            </a:endParaRPr>
          </a:p>
          <a:p>
            <a:pPr marL="401811" marR="8145" indent="-195476" algn="just">
              <a:lnSpc>
                <a:spcPts val="2163"/>
              </a:lnSpc>
              <a:spcBef>
                <a:spcPts val="697"/>
              </a:spcBef>
              <a:buClr>
                <a:srgbClr val="333333"/>
              </a:buClr>
              <a:buFont typeface="Times New Roman"/>
              <a:buAutoNum type="arabicPeriod"/>
              <a:tabLst>
                <a:tab pos="401811" algn="l"/>
              </a:tabLst>
            </a:pPr>
            <a:r>
              <a:rPr sz="2200" b="1" spc="-4" dirty="0">
                <a:solidFill>
                  <a:srgbClr val="007F00"/>
                </a:solidFill>
                <a:latin typeface="Times New Roman"/>
                <a:cs typeface="Times New Roman"/>
              </a:rPr>
              <a:t>Undirected Edge </a:t>
            </a:r>
            <a:r>
              <a:rPr sz="2200" b="1" dirty="0">
                <a:solidFill>
                  <a:srgbClr val="007F00"/>
                </a:solidFill>
                <a:latin typeface="Times New Roman"/>
                <a:cs typeface="Times New Roman"/>
              </a:rPr>
              <a:t>- </a:t>
            </a:r>
            <a:r>
              <a:rPr sz="2200" spc="-4" dirty="0">
                <a:solidFill>
                  <a:srgbClr val="333333"/>
                </a:solidFill>
                <a:latin typeface="Times New Roman"/>
                <a:cs typeface="Times New Roman"/>
              </a:rPr>
              <a:t>An undirected egde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bidirectional </a:t>
            </a:r>
            <a:r>
              <a:rPr sz="2200" dirty="0">
                <a:solidFill>
                  <a:srgbClr val="333333"/>
                </a:solidFill>
                <a:latin typeface="Times New Roman"/>
                <a:cs typeface="Times New Roman"/>
              </a:rPr>
              <a:t>edge. </a:t>
            </a:r>
            <a:r>
              <a:rPr sz="2200" spc="-4" dirty="0">
                <a:solidFill>
                  <a:srgbClr val="333333"/>
                </a:solidFill>
                <a:latin typeface="Times New Roman"/>
                <a:cs typeface="Times New Roman"/>
              </a:rPr>
              <a:t>If there is  undirected edge between vertices </a:t>
            </a:r>
            <a:r>
              <a:rPr sz="2200" dirty="0">
                <a:solidFill>
                  <a:srgbClr val="333333"/>
                </a:solidFill>
                <a:latin typeface="Times New Roman"/>
                <a:cs typeface="Times New Roman"/>
              </a:rPr>
              <a:t>A and B </a:t>
            </a:r>
            <a:r>
              <a:rPr sz="2200" spc="-4" dirty="0">
                <a:solidFill>
                  <a:srgbClr val="333333"/>
                </a:solidFill>
                <a:latin typeface="Times New Roman"/>
                <a:cs typeface="Times New Roman"/>
              </a:rPr>
              <a:t>then edge (A </a:t>
            </a:r>
            <a:r>
              <a:rPr sz="2200" dirty="0">
                <a:solidFill>
                  <a:srgbClr val="333333"/>
                </a:solidFill>
                <a:latin typeface="Times New Roman"/>
                <a:cs typeface="Times New Roman"/>
              </a:rPr>
              <a:t>, B) </a:t>
            </a:r>
            <a:r>
              <a:rPr sz="2200" spc="-9" dirty="0">
                <a:solidFill>
                  <a:srgbClr val="333333"/>
                </a:solidFill>
                <a:latin typeface="Times New Roman"/>
                <a:cs typeface="Times New Roman"/>
              </a:rPr>
              <a:t>is </a:t>
            </a:r>
            <a:r>
              <a:rPr sz="2200" dirty="0">
                <a:solidFill>
                  <a:srgbClr val="333333"/>
                </a:solidFill>
                <a:latin typeface="Times New Roman"/>
                <a:cs typeface="Times New Roman"/>
              </a:rPr>
              <a:t>equal </a:t>
            </a:r>
            <a:r>
              <a:rPr sz="2200" spc="-4" dirty="0">
                <a:solidFill>
                  <a:srgbClr val="333333"/>
                </a:solidFill>
                <a:latin typeface="Times New Roman"/>
                <a:cs typeface="Times New Roman"/>
              </a:rPr>
              <a:t>to  </a:t>
            </a:r>
            <a:r>
              <a:rPr sz="2200" dirty="0">
                <a:solidFill>
                  <a:srgbClr val="333333"/>
                </a:solidFill>
                <a:latin typeface="Times New Roman"/>
                <a:cs typeface="Times New Roman"/>
              </a:rPr>
              <a:t>edge </a:t>
            </a:r>
            <a:r>
              <a:rPr sz="2200" spc="-4" dirty="0">
                <a:solidFill>
                  <a:srgbClr val="333333"/>
                </a:solidFill>
                <a:latin typeface="Times New Roman"/>
                <a:cs typeface="Times New Roman"/>
              </a:rPr>
              <a:t>(B </a:t>
            </a:r>
            <a:r>
              <a:rPr sz="2200" dirty="0">
                <a:solidFill>
                  <a:srgbClr val="333333"/>
                </a:solidFill>
                <a:latin typeface="Times New Roman"/>
                <a:cs typeface="Times New Roman"/>
              </a:rPr>
              <a:t>, </a:t>
            </a:r>
            <a:r>
              <a:rPr sz="2200" spc="-4" dirty="0">
                <a:solidFill>
                  <a:srgbClr val="333333"/>
                </a:solidFill>
                <a:latin typeface="Times New Roman"/>
                <a:cs typeface="Times New Roman"/>
              </a:rPr>
              <a:t>A).</a:t>
            </a:r>
            <a:endParaRPr sz="2200" dirty="0">
              <a:latin typeface="Times New Roman"/>
              <a:cs typeface="Times New Roman"/>
            </a:endParaRPr>
          </a:p>
          <a:p>
            <a:pPr marL="401811" marR="4344" indent="-195476" algn="just">
              <a:lnSpc>
                <a:spcPts val="2163"/>
              </a:lnSpc>
              <a:buClr>
                <a:srgbClr val="333333"/>
              </a:buClr>
              <a:buFont typeface="Times New Roman"/>
              <a:buAutoNum type="arabicPeriod"/>
              <a:tabLst>
                <a:tab pos="401811" algn="l"/>
              </a:tabLst>
            </a:pPr>
            <a:r>
              <a:rPr sz="2200" b="1" spc="-4" dirty="0">
                <a:solidFill>
                  <a:srgbClr val="007F00"/>
                </a:solidFill>
                <a:latin typeface="Times New Roman"/>
                <a:cs typeface="Times New Roman"/>
              </a:rPr>
              <a:t>Directed Edge </a:t>
            </a:r>
            <a:r>
              <a:rPr sz="2200" b="1" dirty="0">
                <a:solidFill>
                  <a:srgbClr val="007F00"/>
                </a:solidFill>
                <a:latin typeface="Times New Roman"/>
                <a:cs typeface="Times New Roman"/>
              </a:rPr>
              <a:t>- </a:t>
            </a:r>
            <a:r>
              <a:rPr sz="2200" dirty="0">
                <a:solidFill>
                  <a:srgbClr val="333333"/>
                </a:solidFill>
                <a:latin typeface="Times New Roman"/>
                <a:cs typeface="Times New Roman"/>
              </a:rPr>
              <a:t>A </a:t>
            </a:r>
            <a:r>
              <a:rPr sz="2200" spc="-4" dirty="0">
                <a:solidFill>
                  <a:srgbClr val="333333"/>
                </a:solidFill>
                <a:latin typeface="Times New Roman"/>
                <a:cs typeface="Times New Roman"/>
              </a:rPr>
              <a:t>directed egde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unidirectional </a:t>
            </a:r>
            <a:r>
              <a:rPr sz="2200" dirty="0">
                <a:solidFill>
                  <a:srgbClr val="333333"/>
                </a:solidFill>
                <a:latin typeface="Times New Roman"/>
                <a:cs typeface="Times New Roman"/>
              </a:rPr>
              <a:t>edge. </a:t>
            </a:r>
            <a:r>
              <a:rPr sz="2200" spc="-4" dirty="0">
                <a:solidFill>
                  <a:srgbClr val="333333"/>
                </a:solidFill>
                <a:latin typeface="Times New Roman"/>
                <a:cs typeface="Times New Roman"/>
              </a:rPr>
              <a:t>If there is  directed </a:t>
            </a:r>
            <a:r>
              <a:rPr sz="2200" dirty="0">
                <a:solidFill>
                  <a:srgbClr val="333333"/>
                </a:solidFill>
                <a:latin typeface="Times New Roman"/>
                <a:cs typeface="Times New Roman"/>
              </a:rPr>
              <a:t>edge </a:t>
            </a:r>
            <a:r>
              <a:rPr sz="2200" spc="-4" dirty="0">
                <a:solidFill>
                  <a:srgbClr val="333333"/>
                </a:solidFill>
                <a:latin typeface="Times New Roman"/>
                <a:cs typeface="Times New Roman"/>
              </a:rPr>
              <a:t>between vertices </a:t>
            </a:r>
            <a:r>
              <a:rPr sz="2200" dirty="0">
                <a:solidFill>
                  <a:srgbClr val="333333"/>
                </a:solidFill>
                <a:latin typeface="Times New Roman"/>
                <a:cs typeface="Times New Roman"/>
              </a:rPr>
              <a:t>A and B </a:t>
            </a:r>
            <a:r>
              <a:rPr sz="2200" spc="-4" dirty="0">
                <a:solidFill>
                  <a:srgbClr val="333333"/>
                </a:solidFill>
                <a:latin typeface="Times New Roman"/>
                <a:cs typeface="Times New Roman"/>
              </a:rPr>
              <a:t>then edge (A </a:t>
            </a:r>
            <a:r>
              <a:rPr sz="2200" dirty="0">
                <a:solidFill>
                  <a:srgbClr val="333333"/>
                </a:solidFill>
                <a:latin typeface="Times New Roman"/>
                <a:cs typeface="Times New Roman"/>
              </a:rPr>
              <a:t>, B) </a:t>
            </a:r>
            <a:r>
              <a:rPr sz="2200" spc="-9" dirty="0">
                <a:solidFill>
                  <a:srgbClr val="333333"/>
                </a:solidFill>
                <a:latin typeface="Times New Roman"/>
                <a:cs typeface="Times New Roman"/>
              </a:rPr>
              <a:t>is </a:t>
            </a:r>
            <a:r>
              <a:rPr sz="2200" dirty="0">
                <a:solidFill>
                  <a:srgbClr val="333333"/>
                </a:solidFill>
                <a:latin typeface="Times New Roman"/>
                <a:cs typeface="Times New Roman"/>
              </a:rPr>
              <a:t>not equal </a:t>
            </a:r>
            <a:r>
              <a:rPr sz="2200" spc="-4" dirty="0">
                <a:solidFill>
                  <a:srgbClr val="333333"/>
                </a:solidFill>
                <a:latin typeface="Times New Roman"/>
                <a:cs typeface="Times New Roman"/>
              </a:rPr>
              <a:t>to  </a:t>
            </a:r>
            <a:r>
              <a:rPr sz="2200" dirty="0">
                <a:solidFill>
                  <a:srgbClr val="333333"/>
                </a:solidFill>
                <a:latin typeface="Times New Roman"/>
                <a:cs typeface="Times New Roman"/>
              </a:rPr>
              <a:t>edge </a:t>
            </a:r>
            <a:r>
              <a:rPr sz="2200" spc="-4" dirty="0">
                <a:solidFill>
                  <a:srgbClr val="333333"/>
                </a:solidFill>
                <a:latin typeface="Times New Roman"/>
                <a:cs typeface="Times New Roman"/>
              </a:rPr>
              <a:t>(B </a:t>
            </a:r>
            <a:r>
              <a:rPr sz="2200" dirty="0">
                <a:solidFill>
                  <a:srgbClr val="333333"/>
                </a:solidFill>
                <a:latin typeface="Times New Roman"/>
                <a:cs typeface="Times New Roman"/>
              </a:rPr>
              <a:t>, </a:t>
            </a:r>
            <a:r>
              <a:rPr sz="2200" spc="-4" dirty="0">
                <a:solidFill>
                  <a:srgbClr val="333333"/>
                </a:solidFill>
                <a:latin typeface="Times New Roman"/>
                <a:cs typeface="Times New Roman"/>
              </a:rPr>
              <a:t>A).</a:t>
            </a:r>
            <a:endParaRPr sz="2200" dirty="0">
              <a:latin typeface="Times New Roman"/>
              <a:cs typeface="Times New Roman"/>
            </a:endParaRPr>
          </a:p>
          <a:p>
            <a:pPr marL="401811" indent="-195476" algn="just">
              <a:lnSpc>
                <a:spcPts val="2108"/>
              </a:lnSpc>
              <a:buClr>
                <a:srgbClr val="333333"/>
              </a:buClr>
              <a:buFont typeface="Times New Roman"/>
              <a:buAutoNum type="arabicPeriod"/>
              <a:tabLst>
                <a:tab pos="401811" algn="l"/>
              </a:tabLst>
            </a:pPr>
            <a:r>
              <a:rPr sz="2200" b="1" spc="-4" dirty="0">
                <a:solidFill>
                  <a:srgbClr val="007F00"/>
                </a:solidFill>
                <a:latin typeface="Times New Roman"/>
                <a:cs typeface="Times New Roman"/>
              </a:rPr>
              <a:t>Weighted Edge </a:t>
            </a:r>
            <a:r>
              <a:rPr sz="2200" b="1" dirty="0">
                <a:solidFill>
                  <a:srgbClr val="007F00"/>
                </a:solidFill>
                <a:latin typeface="Times New Roman"/>
                <a:cs typeface="Times New Roman"/>
              </a:rPr>
              <a:t>- </a:t>
            </a:r>
            <a:r>
              <a:rPr sz="2200" dirty="0">
                <a:solidFill>
                  <a:srgbClr val="333333"/>
                </a:solidFill>
                <a:latin typeface="Times New Roman"/>
                <a:cs typeface="Times New Roman"/>
              </a:rPr>
              <a:t>A </a:t>
            </a:r>
            <a:r>
              <a:rPr sz="2200" spc="-4" dirty="0">
                <a:solidFill>
                  <a:srgbClr val="333333"/>
                </a:solidFill>
                <a:latin typeface="Times New Roman"/>
                <a:cs typeface="Times New Roman"/>
              </a:rPr>
              <a:t>weighted egde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edge with value (cost) </a:t>
            </a:r>
            <a:r>
              <a:rPr sz="2200" dirty="0">
                <a:solidFill>
                  <a:srgbClr val="333333"/>
                </a:solidFill>
                <a:latin typeface="Times New Roman"/>
                <a:cs typeface="Times New Roman"/>
              </a:rPr>
              <a:t>on</a:t>
            </a:r>
            <a:r>
              <a:rPr sz="2200" spc="30" dirty="0">
                <a:solidFill>
                  <a:srgbClr val="333333"/>
                </a:solidFill>
                <a:latin typeface="Times New Roman"/>
                <a:cs typeface="Times New Roman"/>
              </a:rPr>
              <a:t> </a:t>
            </a:r>
            <a:r>
              <a:rPr sz="2200" spc="-4" dirty="0">
                <a:solidFill>
                  <a:srgbClr val="333333"/>
                </a:solidFill>
                <a:latin typeface="Times New Roman"/>
                <a:cs typeface="Times New Roman"/>
              </a:rPr>
              <a:t>it.</a:t>
            </a:r>
            <a:endParaRPr sz="2200" dirty="0">
              <a:latin typeface="Times New Roman"/>
              <a:cs typeface="Times New Roman"/>
            </a:endParaRPr>
          </a:p>
        </p:txBody>
      </p:sp>
      <p:sp>
        <p:nvSpPr>
          <p:cNvPr id="3" name="Title 1">
            <a:extLst>
              <a:ext uri="{FF2B5EF4-FFF2-40B4-BE49-F238E27FC236}">
                <a16:creationId xmlns:a16="http://schemas.microsoft.com/office/drawing/2014/main" id="{8B79E381-516C-49F1-B649-432A9011937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E39D2DB9-7EEC-44AC-8814-C54F7D36023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6A601900-A234-467A-969C-3EB446EF0F36}"/>
              </a:ext>
            </a:extLst>
          </p:cNvPr>
          <p:cNvSpPr>
            <a:spLocks noGrp="1"/>
          </p:cNvSpPr>
          <p:nvPr>
            <p:ph type="dt" sz="half" idx="10"/>
          </p:nvPr>
        </p:nvSpPr>
        <p:spPr/>
        <p:txBody>
          <a:bodyPr/>
          <a:lstStyle/>
          <a:p>
            <a:fld id="{C28DC46D-5F21-47AA-9A2B-2031F17C507C}" type="datetime1">
              <a:rPr lang="en-US" smtClean="0"/>
              <a:t>11/25/2022</a:t>
            </a:fld>
            <a:endParaRPr lang="en-US"/>
          </a:p>
        </p:txBody>
      </p:sp>
      <p:sp>
        <p:nvSpPr>
          <p:cNvPr id="10" name="Slide Number Placeholder 9">
            <a:extLst>
              <a:ext uri="{FF2B5EF4-FFF2-40B4-BE49-F238E27FC236}">
                <a16:creationId xmlns:a16="http://schemas.microsoft.com/office/drawing/2014/main" id="{40F5E11A-6C18-49DD-8103-5C64AE3BA3BF}"/>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5" name="Footer Placeholder 4">
            <a:extLst>
              <a:ext uri="{FF2B5EF4-FFF2-40B4-BE49-F238E27FC236}">
                <a16:creationId xmlns:a16="http://schemas.microsoft.com/office/drawing/2014/main" id="{1CC7760A-E2E6-46EF-A906-DD36A890AE85}"/>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705" y="1291081"/>
            <a:ext cx="7937108" cy="1717493"/>
          </a:xfrm>
          <a:prstGeom prst="rect">
            <a:avLst/>
          </a:prstGeom>
        </p:spPr>
        <p:txBody>
          <a:bodyPr vert="horz" wrap="square" lIns="0" tIns="80363" rIns="0" bIns="0" rtlCol="0">
            <a:spAutoFit/>
          </a:bodyPr>
          <a:lstStyle/>
          <a:p>
            <a:pPr marL="10860">
              <a:spcBef>
                <a:spcPts val="633"/>
              </a:spcBef>
            </a:pPr>
            <a:r>
              <a:rPr lang="en-US" sz="2200" b="1" spc="-9" dirty="0">
                <a:solidFill>
                  <a:srgbClr val="DF0C4F"/>
                </a:solidFill>
                <a:latin typeface="Times New Roman"/>
                <a:cs typeface="Times New Roman"/>
              </a:rPr>
              <a:t>Undirected </a:t>
            </a:r>
            <a:r>
              <a:rPr lang="en-US" sz="2200" b="1" spc="-4" dirty="0">
                <a:solidFill>
                  <a:srgbClr val="DF0C4F"/>
                </a:solidFill>
                <a:latin typeface="Times New Roman"/>
                <a:cs typeface="Times New Roman"/>
              </a:rPr>
              <a:t>Graph</a:t>
            </a:r>
            <a:endParaRPr lang="en-US" sz="2200" dirty="0">
              <a:latin typeface="Times New Roman"/>
              <a:cs typeface="Times New Roman"/>
            </a:endParaRPr>
          </a:p>
          <a:p>
            <a:pPr marL="10860">
              <a:spcBef>
                <a:spcPts val="547"/>
              </a:spcBef>
            </a:pPr>
            <a:r>
              <a:rPr lang="en-US" sz="2200" dirty="0">
                <a:solidFill>
                  <a:srgbClr val="333333"/>
                </a:solidFill>
                <a:latin typeface="Times New Roman"/>
                <a:cs typeface="Times New Roman"/>
              </a:rPr>
              <a:t>A </a:t>
            </a:r>
            <a:r>
              <a:rPr lang="en-US" sz="2200" spc="-4" dirty="0">
                <a:solidFill>
                  <a:srgbClr val="333333"/>
                </a:solidFill>
                <a:latin typeface="Times New Roman"/>
                <a:cs typeface="Times New Roman"/>
              </a:rPr>
              <a:t>graph with </a:t>
            </a:r>
            <a:r>
              <a:rPr lang="en-US" sz="2200" dirty="0">
                <a:solidFill>
                  <a:srgbClr val="333333"/>
                </a:solidFill>
                <a:latin typeface="Times New Roman"/>
                <a:cs typeface="Times New Roman"/>
              </a:rPr>
              <a:t>only </a:t>
            </a:r>
            <a:r>
              <a:rPr lang="en-US" sz="2200" spc="-4" dirty="0">
                <a:solidFill>
                  <a:srgbClr val="333333"/>
                </a:solidFill>
                <a:latin typeface="Times New Roman"/>
                <a:cs typeface="Times New Roman"/>
              </a:rPr>
              <a:t>undirected edges </a:t>
            </a:r>
            <a:r>
              <a:rPr lang="en-US" sz="2200" spc="-9" dirty="0">
                <a:solidFill>
                  <a:srgbClr val="333333"/>
                </a:solidFill>
                <a:latin typeface="Times New Roman"/>
                <a:cs typeface="Times New Roman"/>
              </a:rPr>
              <a:t>is </a:t>
            </a:r>
            <a:r>
              <a:rPr lang="en-US" sz="2200" spc="-4" dirty="0">
                <a:solidFill>
                  <a:srgbClr val="333333"/>
                </a:solidFill>
                <a:latin typeface="Times New Roman"/>
                <a:cs typeface="Times New Roman"/>
              </a:rPr>
              <a:t>said to </a:t>
            </a:r>
            <a:r>
              <a:rPr lang="en-US" sz="2200" spc="-9" dirty="0">
                <a:solidFill>
                  <a:srgbClr val="333333"/>
                </a:solidFill>
                <a:latin typeface="Times New Roman"/>
                <a:cs typeface="Times New Roman"/>
              </a:rPr>
              <a:t>be </a:t>
            </a:r>
            <a:r>
              <a:rPr lang="en-US" sz="2200" spc="-4" dirty="0">
                <a:solidFill>
                  <a:srgbClr val="333333"/>
                </a:solidFill>
                <a:latin typeface="Times New Roman"/>
                <a:cs typeface="Times New Roman"/>
              </a:rPr>
              <a:t>undirected</a:t>
            </a:r>
            <a:r>
              <a:rPr lang="en-US" sz="2200" spc="86" dirty="0">
                <a:solidFill>
                  <a:srgbClr val="333333"/>
                </a:solidFill>
                <a:latin typeface="Times New Roman"/>
                <a:cs typeface="Times New Roman"/>
              </a:rPr>
              <a:t> </a:t>
            </a:r>
            <a:r>
              <a:rPr lang="en-US" sz="2200" spc="-4" dirty="0">
                <a:solidFill>
                  <a:srgbClr val="333333"/>
                </a:solidFill>
                <a:latin typeface="Times New Roman"/>
                <a:cs typeface="Times New Roman"/>
              </a:rPr>
              <a:t>graph.</a:t>
            </a:r>
            <a:endParaRPr lang="en-US" sz="2200" dirty="0">
              <a:latin typeface="Times New Roman"/>
              <a:cs typeface="Times New Roman"/>
            </a:endParaRPr>
          </a:p>
          <a:p>
            <a:pPr marL="10860">
              <a:spcBef>
                <a:spcPts val="1189"/>
              </a:spcBef>
            </a:pPr>
            <a:r>
              <a:rPr lang="en-US" sz="2200" b="1" spc="-9" dirty="0">
                <a:solidFill>
                  <a:srgbClr val="DF0C4F"/>
                </a:solidFill>
                <a:latin typeface="Times New Roman"/>
                <a:cs typeface="Times New Roman"/>
              </a:rPr>
              <a:t>Directed</a:t>
            </a:r>
            <a:r>
              <a:rPr lang="en-US" sz="2200" b="1" spc="-4" dirty="0">
                <a:solidFill>
                  <a:srgbClr val="DF0C4F"/>
                </a:solidFill>
                <a:latin typeface="Times New Roman"/>
                <a:cs typeface="Times New Roman"/>
              </a:rPr>
              <a:t> Graph</a:t>
            </a:r>
            <a:endParaRPr lang="en-US" sz="2200" dirty="0">
              <a:latin typeface="Times New Roman"/>
              <a:cs typeface="Times New Roman"/>
            </a:endParaRPr>
          </a:p>
          <a:p>
            <a:pPr marL="10860">
              <a:spcBef>
                <a:spcPts val="547"/>
              </a:spcBef>
            </a:pPr>
            <a:r>
              <a:rPr lang="en-US" sz="2200" dirty="0">
                <a:solidFill>
                  <a:srgbClr val="333333"/>
                </a:solidFill>
                <a:latin typeface="Times New Roman"/>
                <a:cs typeface="Times New Roman"/>
              </a:rPr>
              <a:t>A </a:t>
            </a:r>
            <a:r>
              <a:rPr lang="en-US" sz="2200" spc="-4" dirty="0">
                <a:solidFill>
                  <a:srgbClr val="333333"/>
                </a:solidFill>
                <a:latin typeface="Times New Roman"/>
                <a:cs typeface="Times New Roman"/>
              </a:rPr>
              <a:t>graph with </a:t>
            </a:r>
            <a:r>
              <a:rPr lang="en-US" sz="2200" dirty="0">
                <a:solidFill>
                  <a:srgbClr val="333333"/>
                </a:solidFill>
                <a:latin typeface="Times New Roman"/>
                <a:cs typeface="Times New Roman"/>
              </a:rPr>
              <a:t>only </a:t>
            </a:r>
            <a:r>
              <a:rPr lang="en-US" sz="2200" spc="-4" dirty="0">
                <a:solidFill>
                  <a:srgbClr val="333333"/>
                </a:solidFill>
                <a:latin typeface="Times New Roman"/>
                <a:cs typeface="Times New Roman"/>
              </a:rPr>
              <a:t>directed edges </a:t>
            </a:r>
            <a:r>
              <a:rPr lang="en-US" sz="2200" spc="-9" dirty="0">
                <a:solidFill>
                  <a:srgbClr val="333333"/>
                </a:solidFill>
                <a:latin typeface="Times New Roman"/>
                <a:cs typeface="Times New Roman"/>
              </a:rPr>
              <a:t>is </a:t>
            </a:r>
            <a:r>
              <a:rPr lang="en-US" sz="2200" spc="-4" dirty="0">
                <a:solidFill>
                  <a:srgbClr val="333333"/>
                </a:solidFill>
                <a:latin typeface="Times New Roman"/>
                <a:cs typeface="Times New Roman"/>
              </a:rPr>
              <a:t>said to </a:t>
            </a:r>
            <a:r>
              <a:rPr lang="en-US" sz="2200" spc="-9" dirty="0">
                <a:solidFill>
                  <a:srgbClr val="333333"/>
                </a:solidFill>
                <a:latin typeface="Times New Roman"/>
                <a:cs typeface="Times New Roman"/>
              </a:rPr>
              <a:t>be </a:t>
            </a:r>
            <a:r>
              <a:rPr lang="en-US" sz="2200" spc="-4" dirty="0">
                <a:solidFill>
                  <a:srgbClr val="333333"/>
                </a:solidFill>
                <a:latin typeface="Times New Roman"/>
                <a:cs typeface="Times New Roman"/>
              </a:rPr>
              <a:t>directed</a:t>
            </a:r>
            <a:r>
              <a:rPr lang="en-US" sz="2200" spc="51" dirty="0">
                <a:solidFill>
                  <a:srgbClr val="333333"/>
                </a:solidFill>
                <a:latin typeface="Times New Roman"/>
                <a:cs typeface="Times New Roman"/>
              </a:rPr>
              <a:t> </a:t>
            </a:r>
            <a:r>
              <a:rPr lang="en-US" sz="2200" spc="-4" dirty="0">
                <a:solidFill>
                  <a:srgbClr val="333333"/>
                </a:solidFill>
                <a:latin typeface="Times New Roman"/>
                <a:cs typeface="Times New Roman"/>
              </a:rPr>
              <a:t>graph.</a:t>
            </a:r>
            <a:endParaRPr lang="en-US" sz="2200" dirty="0">
              <a:latin typeface="Times New Roman"/>
              <a:cs typeface="Times New Roman"/>
            </a:endParaRPr>
          </a:p>
        </p:txBody>
      </p:sp>
      <p:sp>
        <p:nvSpPr>
          <p:cNvPr id="3" name="Rectangle 2">
            <a:extLst>
              <a:ext uri="{FF2B5EF4-FFF2-40B4-BE49-F238E27FC236}">
                <a16:creationId xmlns:a16="http://schemas.microsoft.com/office/drawing/2014/main" id="{D17D8B68-BA4C-49D6-AC80-EFA8C6D2162F}"/>
              </a:ext>
            </a:extLst>
          </p:cNvPr>
          <p:cNvSpPr/>
          <p:nvPr/>
        </p:nvSpPr>
        <p:spPr>
          <a:xfrm>
            <a:off x="533400" y="3248336"/>
            <a:ext cx="8077200" cy="2318583"/>
          </a:xfrm>
          <a:prstGeom prst="rect">
            <a:avLst/>
          </a:prstGeom>
        </p:spPr>
        <p:txBody>
          <a:bodyPr wrap="square">
            <a:spAutoFit/>
          </a:bodyPr>
          <a:lstStyle/>
          <a:p>
            <a:pPr marL="10860">
              <a:spcBef>
                <a:spcPts val="633"/>
              </a:spcBef>
            </a:pPr>
            <a:r>
              <a:rPr lang="en-US" sz="2200" b="1" spc="-4" dirty="0">
                <a:solidFill>
                  <a:srgbClr val="DF0C4F"/>
                </a:solidFill>
                <a:latin typeface="Times New Roman"/>
                <a:cs typeface="Times New Roman"/>
              </a:rPr>
              <a:t>Mixed</a:t>
            </a:r>
            <a:r>
              <a:rPr lang="en-US" sz="2200" b="1" spc="-9" dirty="0">
                <a:solidFill>
                  <a:srgbClr val="DF0C4F"/>
                </a:solidFill>
                <a:latin typeface="Times New Roman"/>
                <a:cs typeface="Times New Roman"/>
              </a:rPr>
              <a:t> </a:t>
            </a:r>
            <a:r>
              <a:rPr lang="en-US" sz="2200" b="1" spc="-4" dirty="0">
                <a:solidFill>
                  <a:srgbClr val="DF0C4F"/>
                </a:solidFill>
                <a:latin typeface="Times New Roman"/>
                <a:cs typeface="Times New Roman"/>
              </a:rPr>
              <a:t>Graph</a:t>
            </a:r>
            <a:endParaRPr lang="en-US" sz="2200" dirty="0">
              <a:latin typeface="Times New Roman"/>
              <a:cs typeface="Times New Roman"/>
            </a:endParaRPr>
          </a:p>
          <a:p>
            <a:pPr marL="10860">
              <a:spcBef>
                <a:spcPts val="547"/>
              </a:spcBef>
            </a:pPr>
            <a:r>
              <a:rPr lang="en-US" sz="2200" dirty="0">
                <a:solidFill>
                  <a:srgbClr val="333333"/>
                </a:solidFill>
                <a:latin typeface="Times New Roman"/>
                <a:cs typeface="Times New Roman"/>
              </a:rPr>
              <a:t>A </a:t>
            </a:r>
            <a:r>
              <a:rPr lang="en-US" sz="2200" spc="-4" dirty="0">
                <a:solidFill>
                  <a:srgbClr val="333333"/>
                </a:solidFill>
                <a:latin typeface="Times New Roman"/>
                <a:cs typeface="Times New Roman"/>
              </a:rPr>
              <a:t>graph with </a:t>
            </a:r>
            <a:r>
              <a:rPr lang="en-US" sz="2200" dirty="0">
                <a:solidFill>
                  <a:srgbClr val="333333"/>
                </a:solidFill>
                <a:latin typeface="Times New Roman"/>
                <a:cs typeface="Times New Roman"/>
              </a:rPr>
              <a:t>both </a:t>
            </a:r>
            <a:r>
              <a:rPr lang="en-US" sz="2200" spc="-4" dirty="0">
                <a:solidFill>
                  <a:srgbClr val="333333"/>
                </a:solidFill>
                <a:latin typeface="Times New Roman"/>
                <a:cs typeface="Times New Roman"/>
              </a:rPr>
              <a:t>undirected and directed edges </a:t>
            </a:r>
            <a:r>
              <a:rPr lang="en-US" sz="2200" spc="-9" dirty="0">
                <a:solidFill>
                  <a:srgbClr val="333333"/>
                </a:solidFill>
                <a:latin typeface="Times New Roman"/>
                <a:cs typeface="Times New Roman"/>
              </a:rPr>
              <a:t>is </a:t>
            </a:r>
            <a:r>
              <a:rPr lang="en-US" sz="2200" spc="-4" dirty="0">
                <a:solidFill>
                  <a:srgbClr val="333333"/>
                </a:solidFill>
                <a:latin typeface="Times New Roman"/>
                <a:cs typeface="Times New Roman"/>
              </a:rPr>
              <a:t>said to </a:t>
            </a:r>
            <a:r>
              <a:rPr lang="en-US" sz="2200" spc="-9" dirty="0">
                <a:solidFill>
                  <a:srgbClr val="333333"/>
                </a:solidFill>
                <a:latin typeface="Times New Roman"/>
                <a:cs typeface="Times New Roman"/>
              </a:rPr>
              <a:t>be </a:t>
            </a:r>
            <a:r>
              <a:rPr lang="en-US" sz="2200" spc="-4" dirty="0">
                <a:solidFill>
                  <a:srgbClr val="333333"/>
                </a:solidFill>
                <a:latin typeface="Times New Roman"/>
                <a:cs typeface="Times New Roman"/>
              </a:rPr>
              <a:t>mixed</a:t>
            </a:r>
            <a:r>
              <a:rPr lang="en-US" sz="2200" spc="77" dirty="0">
                <a:solidFill>
                  <a:srgbClr val="333333"/>
                </a:solidFill>
                <a:latin typeface="Times New Roman"/>
                <a:cs typeface="Times New Roman"/>
              </a:rPr>
              <a:t> </a:t>
            </a:r>
            <a:r>
              <a:rPr lang="en-US" sz="2200" spc="-4" dirty="0">
                <a:solidFill>
                  <a:srgbClr val="333333"/>
                </a:solidFill>
                <a:latin typeface="Times New Roman"/>
                <a:cs typeface="Times New Roman"/>
              </a:rPr>
              <a:t>graph.</a:t>
            </a:r>
            <a:endParaRPr lang="en-US" sz="2200" dirty="0">
              <a:latin typeface="Times New Roman"/>
              <a:cs typeface="Times New Roman"/>
            </a:endParaRPr>
          </a:p>
          <a:p>
            <a:pPr marL="10860">
              <a:spcBef>
                <a:spcPts val="1189"/>
              </a:spcBef>
            </a:pPr>
            <a:r>
              <a:rPr lang="en-US" sz="2200" b="1" spc="-4" dirty="0">
                <a:solidFill>
                  <a:srgbClr val="DF0C4F"/>
                </a:solidFill>
                <a:latin typeface="Times New Roman"/>
                <a:cs typeface="Times New Roman"/>
              </a:rPr>
              <a:t>End vertices </a:t>
            </a:r>
            <a:r>
              <a:rPr lang="en-US" sz="2200" b="1" dirty="0">
                <a:solidFill>
                  <a:srgbClr val="DF0C4F"/>
                </a:solidFill>
                <a:latin typeface="Times New Roman"/>
                <a:cs typeface="Times New Roman"/>
              </a:rPr>
              <a:t>or</a:t>
            </a:r>
            <a:r>
              <a:rPr lang="en-US" sz="2200" b="1" spc="-30" dirty="0">
                <a:solidFill>
                  <a:srgbClr val="DF0C4F"/>
                </a:solidFill>
                <a:latin typeface="Times New Roman"/>
                <a:cs typeface="Times New Roman"/>
              </a:rPr>
              <a:t> </a:t>
            </a:r>
            <a:r>
              <a:rPr lang="en-US" sz="2200" b="1" spc="-4" dirty="0">
                <a:solidFill>
                  <a:srgbClr val="DF0C4F"/>
                </a:solidFill>
                <a:latin typeface="Times New Roman"/>
                <a:cs typeface="Times New Roman"/>
              </a:rPr>
              <a:t>Endpoints</a:t>
            </a:r>
            <a:endParaRPr lang="en-US" sz="2200" dirty="0">
              <a:latin typeface="Times New Roman"/>
              <a:cs typeface="Times New Roman"/>
            </a:endParaRPr>
          </a:p>
          <a:p>
            <a:pPr marL="10860" marR="4344">
              <a:lnSpc>
                <a:spcPts val="2163"/>
              </a:lnSpc>
              <a:spcBef>
                <a:spcPts val="697"/>
              </a:spcBef>
            </a:pPr>
            <a:r>
              <a:rPr lang="en-US" sz="2200" spc="-4" dirty="0">
                <a:solidFill>
                  <a:srgbClr val="333333"/>
                </a:solidFill>
                <a:latin typeface="Times New Roman"/>
                <a:cs typeface="Times New Roman"/>
              </a:rPr>
              <a:t>The two vertices joined </a:t>
            </a:r>
            <a:r>
              <a:rPr lang="en-US" sz="2200" dirty="0">
                <a:solidFill>
                  <a:srgbClr val="333333"/>
                </a:solidFill>
                <a:latin typeface="Times New Roman"/>
                <a:cs typeface="Times New Roman"/>
              </a:rPr>
              <a:t>by </a:t>
            </a:r>
            <a:r>
              <a:rPr lang="en-US" sz="2200" spc="-4" dirty="0">
                <a:solidFill>
                  <a:srgbClr val="333333"/>
                </a:solidFill>
                <a:latin typeface="Times New Roman"/>
                <a:cs typeface="Times New Roman"/>
              </a:rPr>
              <a:t>edge are called </a:t>
            </a:r>
            <a:r>
              <a:rPr lang="en-US" sz="2200" dirty="0">
                <a:solidFill>
                  <a:srgbClr val="333333"/>
                </a:solidFill>
                <a:latin typeface="Times New Roman"/>
                <a:cs typeface="Times New Roman"/>
              </a:rPr>
              <a:t>end </a:t>
            </a:r>
            <a:r>
              <a:rPr lang="en-US" sz="2200" spc="-4" dirty="0">
                <a:solidFill>
                  <a:srgbClr val="333333"/>
                </a:solidFill>
                <a:latin typeface="Times New Roman"/>
                <a:cs typeface="Times New Roman"/>
              </a:rPr>
              <a:t>vertices (or endpoints) </a:t>
            </a:r>
            <a:r>
              <a:rPr lang="en-US" sz="2200" dirty="0">
                <a:solidFill>
                  <a:srgbClr val="333333"/>
                </a:solidFill>
                <a:latin typeface="Times New Roman"/>
                <a:cs typeface="Times New Roman"/>
              </a:rPr>
              <a:t>of </a:t>
            </a:r>
            <a:r>
              <a:rPr lang="en-US" sz="2200" spc="-4" dirty="0">
                <a:solidFill>
                  <a:srgbClr val="333333"/>
                </a:solidFill>
                <a:latin typeface="Times New Roman"/>
                <a:cs typeface="Times New Roman"/>
              </a:rPr>
              <a:t>that  </a:t>
            </a:r>
            <a:r>
              <a:rPr lang="en-US" sz="2200" dirty="0">
                <a:solidFill>
                  <a:srgbClr val="333333"/>
                </a:solidFill>
                <a:latin typeface="Times New Roman"/>
                <a:cs typeface="Times New Roman"/>
              </a:rPr>
              <a:t>edge.</a:t>
            </a:r>
            <a:endParaRPr lang="en-US" sz="2200" dirty="0">
              <a:latin typeface="Times New Roman"/>
              <a:cs typeface="Times New Roman"/>
            </a:endParaRPr>
          </a:p>
        </p:txBody>
      </p:sp>
      <p:sp>
        <p:nvSpPr>
          <p:cNvPr id="4" name="Title 1">
            <a:extLst>
              <a:ext uri="{FF2B5EF4-FFF2-40B4-BE49-F238E27FC236}">
                <a16:creationId xmlns:a16="http://schemas.microsoft.com/office/drawing/2014/main" id="{55189C41-2C65-4DE1-BD76-C942E3DFDDD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CE488E52-A8CC-43B5-81AC-89C54549B5E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Date Placeholder 8">
            <a:extLst>
              <a:ext uri="{FF2B5EF4-FFF2-40B4-BE49-F238E27FC236}">
                <a16:creationId xmlns:a16="http://schemas.microsoft.com/office/drawing/2014/main" id="{2EBCDACF-E77E-4C86-B317-0078C58CD59A}"/>
              </a:ext>
            </a:extLst>
          </p:cNvPr>
          <p:cNvSpPr>
            <a:spLocks noGrp="1"/>
          </p:cNvSpPr>
          <p:nvPr>
            <p:ph type="dt" sz="half" idx="10"/>
          </p:nvPr>
        </p:nvSpPr>
        <p:spPr/>
        <p:txBody>
          <a:bodyPr/>
          <a:lstStyle/>
          <a:p>
            <a:fld id="{DA6D47A9-1A8D-41B5-8DE0-F75F6D23FD6F}" type="datetime1">
              <a:rPr lang="en-US" smtClean="0"/>
              <a:t>11/25/2022</a:t>
            </a:fld>
            <a:endParaRPr lang="en-US"/>
          </a:p>
        </p:txBody>
      </p:sp>
      <p:sp>
        <p:nvSpPr>
          <p:cNvPr id="11" name="Slide Number Placeholder 10">
            <a:extLst>
              <a:ext uri="{FF2B5EF4-FFF2-40B4-BE49-F238E27FC236}">
                <a16:creationId xmlns:a16="http://schemas.microsoft.com/office/drawing/2014/main" id="{CF0E5EDF-B7E7-4B43-8191-7DA20DBA6FFF}"/>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Footer Placeholder 5">
            <a:extLst>
              <a:ext uri="{FF2B5EF4-FFF2-40B4-BE49-F238E27FC236}">
                <a16:creationId xmlns:a16="http://schemas.microsoft.com/office/drawing/2014/main" id="{1E6EC2C4-B476-48CD-95B2-B6C32DDB9350}"/>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6" y="1319482"/>
            <a:ext cx="7589411" cy="3384616"/>
          </a:xfrm>
          <a:prstGeom prst="rect">
            <a:avLst/>
          </a:prstGeom>
        </p:spPr>
        <p:txBody>
          <a:bodyPr vert="horz" wrap="square" lIns="0" tIns="80363" rIns="0" bIns="0" rtlCol="0">
            <a:spAutoFit/>
          </a:bodyPr>
          <a:lstStyle/>
          <a:p>
            <a:pPr marL="10860">
              <a:spcBef>
                <a:spcPts val="633"/>
              </a:spcBef>
            </a:pPr>
            <a:r>
              <a:rPr sz="2200" b="1" spc="-4" dirty="0">
                <a:solidFill>
                  <a:srgbClr val="DF0C4F"/>
                </a:solidFill>
                <a:latin typeface="Times New Roman"/>
                <a:cs typeface="Times New Roman"/>
              </a:rPr>
              <a:t>Origin</a:t>
            </a:r>
            <a:endParaRPr sz="2200" dirty="0">
              <a:latin typeface="Times New Roman"/>
              <a:cs typeface="Times New Roman"/>
            </a:endParaRPr>
          </a:p>
          <a:p>
            <a:pPr marL="10860">
              <a:spcBef>
                <a:spcPts val="547"/>
              </a:spcBef>
            </a:pPr>
            <a:r>
              <a:rPr sz="2200" spc="-4" dirty="0">
                <a:solidFill>
                  <a:srgbClr val="333333"/>
                </a:solidFill>
                <a:latin typeface="Times New Roman"/>
                <a:cs typeface="Times New Roman"/>
              </a:rPr>
              <a:t>If </a:t>
            </a:r>
            <a:r>
              <a:rPr sz="2200" dirty="0">
                <a:solidFill>
                  <a:srgbClr val="333333"/>
                </a:solidFill>
                <a:latin typeface="Times New Roman"/>
                <a:cs typeface="Times New Roman"/>
              </a:rPr>
              <a:t>a edge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directed, its first </a:t>
            </a:r>
            <a:r>
              <a:rPr sz="2200" dirty="0">
                <a:solidFill>
                  <a:srgbClr val="333333"/>
                </a:solidFill>
                <a:latin typeface="Times New Roman"/>
                <a:cs typeface="Times New Roman"/>
              </a:rPr>
              <a:t>endpoint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said to </a:t>
            </a:r>
            <a:r>
              <a:rPr sz="2200" spc="-9" dirty="0">
                <a:solidFill>
                  <a:srgbClr val="333333"/>
                </a:solidFill>
                <a:latin typeface="Times New Roman"/>
                <a:cs typeface="Times New Roman"/>
              </a:rPr>
              <a:t>be </a:t>
            </a:r>
            <a:r>
              <a:rPr sz="2200" spc="-4" dirty="0">
                <a:solidFill>
                  <a:srgbClr val="333333"/>
                </a:solidFill>
                <a:latin typeface="Times New Roman"/>
                <a:cs typeface="Times New Roman"/>
              </a:rPr>
              <a:t>the origin </a:t>
            </a:r>
            <a:r>
              <a:rPr sz="2200" dirty="0">
                <a:solidFill>
                  <a:srgbClr val="333333"/>
                </a:solidFill>
                <a:latin typeface="Times New Roman"/>
                <a:cs typeface="Times New Roman"/>
              </a:rPr>
              <a:t>of</a:t>
            </a:r>
            <a:r>
              <a:rPr sz="2200" spc="38" dirty="0">
                <a:solidFill>
                  <a:srgbClr val="333333"/>
                </a:solidFill>
                <a:latin typeface="Times New Roman"/>
                <a:cs typeface="Times New Roman"/>
              </a:rPr>
              <a:t> </a:t>
            </a:r>
            <a:r>
              <a:rPr sz="2200" spc="-4" dirty="0">
                <a:solidFill>
                  <a:srgbClr val="333333"/>
                </a:solidFill>
                <a:latin typeface="Times New Roman"/>
                <a:cs typeface="Times New Roman"/>
              </a:rPr>
              <a:t>it.</a:t>
            </a:r>
            <a:endParaRPr sz="2200" dirty="0">
              <a:latin typeface="Times New Roman"/>
              <a:cs typeface="Times New Roman"/>
            </a:endParaRPr>
          </a:p>
          <a:p>
            <a:pPr marL="10860">
              <a:spcBef>
                <a:spcPts val="1189"/>
              </a:spcBef>
            </a:pPr>
            <a:r>
              <a:rPr sz="2200" b="1" spc="-4" dirty="0">
                <a:solidFill>
                  <a:srgbClr val="DF0C4F"/>
                </a:solidFill>
                <a:latin typeface="Times New Roman"/>
                <a:cs typeface="Times New Roman"/>
              </a:rPr>
              <a:t>Destination</a:t>
            </a:r>
            <a:endParaRPr sz="2200" dirty="0">
              <a:latin typeface="Times New Roman"/>
              <a:cs typeface="Times New Roman"/>
            </a:endParaRPr>
          </a:p>
          <a:p>
            <a:pPr marL="10860" marR="12488">
              <a:lnSpc>
                <a:spcPts val="2163"/>
              </a:lnSpc>
              <a:spcBef>
                <a:spcPts val="697"/>
              </a:spcBef>
            </a:pPr>
            <a:r>
              <a:rPr sz="2200" spc="-4" dirty="0">
                <a:solidFill>
                  <a:srgbClr val="333333"/>
                </a:solidFill>
                <a:latin typeface="Times New Roman"/>
                <a:cs typeface="Times New Roman"/>
              </a:rPr>
              <a:t>If </a:t>
            </a:r>
            <a:r>
              <a:rPr sz="2200" dirty="0">
                <a:solidFill>
                  <a:srgbClr val="333333"/>
                </a:solidFill>
                <a:latin typeface="Times New Roman"/>
                <a:cs typeface="Times New Roman"/>
              </a:rPr>
              <a:t>a edge </a:t>
            </a:r>
            <a:r>
              <a:rPr sz="2200" spc="-4" dirty="0">
                <a:solidFill>
                  <a:srgbClr val="333333"/>
                </a:solidFill>
                <a:latin typeface="Times New Roman"/>
                <a:cs typeface="Times New Roman"/>
              </a:rPr>
              <a:t>is directed, its first </a:t>
            </a:r>
            <a:r>
              <a:rPr sz="2200" dirty="0">
                <a:solidFill>
                  <a:srgbClr val="333333"/>
                </a:solidFill>
                <a:latin typeface="Times New Roman"/>
                <a:cs typeface="Times New Roman"/>
              </a:rPr>
              <a:t>endpoint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the origin </a:t>
            </a:r>
            <a:r>
              <a:rPr sz="2200" dirty="0">
                <a:solidFill>
                  <a:srgbClr val="333333"/>
                </a:solidFill>
                <a:latin typeface="Times New Roman"/>
                <a:cs typeface="Times New Roman"/>
              </a:rPr>
              <a:t>of </a:t>
            </a:r>
            <a:r>
              <a:rPr sz="2200" spc="-4" dirty="0">
                <a:solidFill>
                  <a:srgbClr val="333333"/>
                </a:solidFill>
                <a:latin typeface="Times New Roman"/>
                <a:cs typeface="Times New Roman"/>
              </a:rPr>
              <a:t>it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the </a:t>
            </a:r>
            <a:r>
              <a:rPr sz="2200" dirty="0">
                <a:solidFill>
                  <a:srgbClr val="333333"/>
                </a:solidFill>
                <a:latin typeface="Times New Roman"/>
                <a:cs typeface="Times New Roman"/>
              </a:rPr>
              <a:t>other  endpoint </a:t>
            </a:r>
            <a:r>
              <a:rPr sz="2200" spc="-4" dirty="0">
                <a:solidFill>
                  <a:srgbClr val="333333"/>
                </a:solidFill>
                <a:latin typeface="Times New Roman"/>
                <a:cs typeface="Times New Roman"/>
              </a:rPr>
              <a:t>is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the destination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that</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edge.</a:t>
            </a:r>
            <a:endParaRPr sz="2200" dirty="0">
              <a:latin typeface="Times New Roman"/>
              <a:cs typeface="Times New Roman"/>
            </a:endParaRPr>
          </a:p>
          <a:p>
            <a:pPr marL="10860">
              <a:spcBef>
                <a:spcPts val="1133"/>
              </a:spcBef>
            </a:pPr>
            <a:r>
              <a:rPr sz="2200" b="1" spc="-4" dirty="0">
                <a:solidFill>
                  <a:srgbClr val="DF0C4F"/>
                </a:solidFill>
                <a:latin typeface="Times New Roman"/>
                <a:cs typeface="Times New Roman"/>
              </a:rPr>
              <a:t>Adjacent</a:t>
            </a:r>
            <a:endParaRPr sz="22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If there is </a:t>
            </a:r>
            <a:r>
              <a:rPr sz="2200" dirty="0">
                <a:solidFill>
                  <a:srgbClr val="333333"/>
                </a:solidFill>
                <a:latin typeface="Times New Roman"/>
                <a:cs typeface="Times New Roman"/>
              </a:rPr>
              <a:t>an </a:t>
            </a:r>
            <a:r>
              <a:rPr sz="2200" spc="-4" dirty="0">
                <a:solidFill>
                  <a:srgbClr val="333333"/>
                </a:solidFill>
                <a:latin typeface="Times New Roman"/>
                <a:cs typeface="Times New Roman"/>
              </a:rPr>
              <a:t>edge between vertices </a:t>
            </a:r>
            <a:r>
              <a:rPr sz="2200" dirty="0">
                <a:solidFill>
                  <a:srgbClr val="333333"/>
                </a:solidFill>
                <a:latin typeface="Times New Roman"/>
                <a:cs typeface="Times New Roman"/>
              </a:rPr>
              <a:t>A and B </a:t>
            </a:r>
            <a:r>
              <a:rPr sz="2200" spc="-4" dirty="0">
                <a:solidFill>
                  <a:srgbClr val="333333"/>
                </a:solidFill>
                <a:latin typeface="Times New Roman"/>
                <a:cs typeface="Times New Roman"/>
              </a:rPr>
              <a:t>then </a:t>
            </a:r>
            <a:r>
              <a:rPr sz="2200" dirty="0">
                <a:solidFill>
                  <a:srgbClr val="333333"/>
                </a:solidFill>
                <a:latin typeface="Times New Roman"/>
                <a:cs typeface="Times New Roman"/>
              </a:rPr>
              <a:t>both A and B </a:t>
            </a:r>
            <a:r>
              <a:rPr sz="2200" spc="-4" dirty="0">
                <a:solidFill>
                  <a:srgbClr val="333333"/>
                </a:solidFill>
                <a:latin typeface="Times New Roman"/>
                <a:cs typeface="Times New Roman"/>
              </a:rPr>
              <a:t>are said to </a:t>
            </a:r>
            <a:r>
              <a:rPr sz="2200" spc="-9" dirty="0">
                <a:solidFill>
                  <a:srgbClr val="333333"/>
                </a:solidFill>
                <a:latin typeface="Times New Roman"/>
                <a:cs typeface="Times New Roman"/>
              </a:rPr>
              <a:t>be  </a:t>
            </a:r>
            <a:r>
              <a:rPr sz="2200" spc="-4" dirty="0">
                <a:solidFill>
                  <a:srgbClr val="333333"/>
                </a:solidFill>
                <a:latin typeface="Times New Roman"/>
                <a:cs typeface="Times New Roman"/>
              </a:rPr>
              <a:t>adjacent. In </a:t>
            </a:r>
            <a:r>
              <a:rPr sz="2200" dirty="0">
                <a:solidFill>
                  <a:srgbClr val="333333"/>
                </a:solidFill>
                <a:latin typeface="Times New Roman"/>
                <a:cs typeface="Times New Roman"/>
              </a:rPr>
              <a:t>other </a:t>
            </a:r>
            <a:r>
              <a:rPr sz="2200" spc="-4" dirty="0">
                <a:solidFill>
                  <a:srgbClr val="333333"/>
                </a:solidFill>
                <a:latin typeface="Times New Roman"/>
                <a:cs typeface="Times New Roman"/>
              </a:rPr>
              <a:t>words, vertices </a:t>
            </a:r>
            <a:r>
              <a:rPr sz="2200" dirty="0">
                <a:solidFill>
                  <a:srgbClr val="333333"/>
                </a:solidFill>
                <a:latin typeface="Times New Roman"/>
                <a:cs typeface="Times New Roman"/>
              </a:rPr>
              <a:t>A and B </a:t>
            </a:r>
            <a:r>
              <a:rPr sz="2200" spc="-4" dirty="0">
                <a:solidFill>
                  <a:srgbClr val="333333"/>
                </a:solidFill>
                <a:latin typeface="Times New Roman"/>
                <a:cs typeface="Times New Roman"/>
              </a:rPr>
              <a:t>are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adjacent if there is an  </a:t>
            </a:r>
            <a:r>
              <a:rPr sz="2200" dirty="0">
                <a:solidFill>
                  <a:srgbClr val="333333"/>
                </a:solidFill>
                <a:latin typeface="Times New Roman"/>
                <a:cs typeface="Times New Roman"/>
              </a:rPr>
              <a:t>edge </a:t>
            </a:r>
            <a:r>
              <a:rPr sz="2200" spc="-4" dirty="0">
                <a:solidFill>
                  <a:srgbClr val="333333"/>
                </a:solidFill>
                <a:latin typeface="Times New Roman"/>
                <a:cs typeface="Times New Roman"/>
              </a:rPr>
              <a:t>between </a:t>
            </a:r>
            <a:r>
              <a:rPr sz="2200" spc="-9" dirty="0">
                <a:solidFill>
                  <a:srgbClr val="333333"/>
                </a:solidFill>
                <a:latin typeface="Times New Roman"/>
                <a:cs typeface="Times New Roman"/>
              </a:rPr>
              <a:t>them.</a:t>
            </a:r>
            <a:endParaRPr sz="2200" dirty="0">
              <a:latin typeface="Times New Roman"/>
              <a:cs typeface="Times New Roman"/>
            </a:endParaRPr>
          </a:p>
        </p:txBody>
      </p:sp>
      <p:sp>
        <p:nvSpPr>
          <p:cNvPr id="3" name="Title 1">
            <a:extLst>
              <a:ext uri="{FF2B5EF4-FFF2-40B4-BE49-F238E27FC236}">
                <a16:creationId xmlns:a16="http://schemas.microsoft.com/office/drawing/2014/main" id="{DD823084-1B42-4F81-B2C2-5C088D00AC9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483DEFC5-592F-4D8E-912E-CA360E80AF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E2D3D18F-8E57-4F47-8B89-AAF402A83039}"/>
              </a:ext>
            </a:extLst>
          </p:cNvPr>
          <p:cNvSpPr>
            <a:spLocks noGrp="1"/>
          </p:cNvSpPr>
          <p:nvPr>
            <p:ph type="dt" sz="half" idx="10"/>
          </p:nvPr>
        </p:nvSpPr>
        <p:spPr/>
        <p:txBody>
          <a:bodyPr/>
          <a:lstStyle/>
          <a:p>
            <a:fld id="{56601291-DE5D-42F0-AB16-228007AEB457}" type="datetime1">
              <a:rPr lang="en-US" smtClean="0"/>
              <a:t>11/25/2022</a:t>
            </a:fld>
            <a:endParaRPr lang="en-US"/>
          </a:p>
        </p:txBody>
      </p:sp>
      <p:sp>
        <p:nvSpPr>
          <p:cNvPr id="10" name="Slide Number Placeholder 9">
            <a:extLst>
              <a:ext uri="{FF2B5EF4-FFF2-40B4-BE49-F238E27FC236}">
                <a16:creationId xmlns:a16="http://schemas.microsoft.com/office/drawing/2014/main" id="{67DD61A9-6150-4E7A-A043-25E77DA3EB3A}"/>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Footer Placeholder 4">
            <a:extLst>
              <a:ext uri="{FF2B5EF4-FFF2-40B4-BE49-F238E27FC236}">
                <a16:creationId xmlns:a16="http://schemas.microsoft.com/office/drawing/2014/main" id="{093B8C7B-C2A0-4FC5-AB3D-BB4CCFB5BC8D}"/>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217319"/>
            <a:ext cx="7581810" cy="4423362"/>
          </a:xfrm>
          <a:prstGeom prst="rect">
            <a:avLst/>
          </a:prstGeom>
        </p:spPr>
        <p:txBody>
          <a:bodyPr vert="horz" wrap="square" lIns="0" tIns="80363" rIns="0" bIns="0" rtlCol="0">
            <a:spAutoFit/>
          </a:bodyPr>
          <a:lstStyle/>
          <a:p>
            <a:pPr marL="10860">
              <a:spcBef>
                <a:spcPts val="633"/>
              </a:spcBef>
            </a:pPr>
            <a:r>
              <a:rPr sz="2200" b="1" spc="-4" dirty="0">
                <a:solidFill>
                  <a:srgbClr val="DF0C4F"/>
                </a:solidFill>
                <a:latin typeface="Times New Roman"/>
                <a:cs typeface="Times New Roman"/>
              </a:rPr>
              <a:t>Incident</a:t>
            </a:r>
            <a:endParaRPr sz="2200" dirty="0">
              <a:latin typeface="Times New Roman"/>
              <a:cs typeface="Times New Roman"/>
            </a:endParaRPr>
          </a:p>
          <a:p>
            <a:pPr marL="10860" marR="4344">
              <a:lnSpc>
                <a:spcPts val="2163"/>
              </a:lnSpc>
              <a:spcBef>
                <a:spcPts val="697"/>
              </a:spcBef>
            </a:pPr>
            <a:r>
              <a:rPr sz="2200" spc="-4" dirty="0">
                <a:solidFill>
                  <a:srgbClr val="333333"/>
                </a:solidFill>
                <a:latin typeface="Times New Roman"/>
                <a:cs typeface="Times New Roman"/>
              </a:rPr>
              <a:t>Edge is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incident </a:t>
            </a:r>
            <a:r>
              <a:rPr sz="2200" dirty="0">
                <a:solidFill>
                  <a:srgbClr val="333333"/>
                </a:solidFill>
                <a:latin typeface="Times New Roman"/>
                <a:cs typeface="Times New Roman"/>
              </a:rPr>
              <a:t>on a </a:t>
            </a:r>
            <a:r>
              <a:rPr sz="2200" spc="-4" dirty="0">
                <a:solidFill>
                  <a:srgbClr val="333333"/>
                </a:solidFill>
                <a:latin typeface="Times New Roman"/>
                <a:cs typeface="Times New Roman"/>
              </a:rPr>
              <a:t>vertex if the vertex </a:t>
            </a:r>
            <a:r>
              <a:rPr sz="2200" spc="-9" dirty="0">
                <a:solidFill>
                  <a:srgbClr val="333333"/>
                </a:solidFill>
                <a:latin typeface="Times New Roman"/>
                <a:cs typeface="Times New Roman"/>
              </a:rPr>
              <a:t>is </a:t>
            </a:r>
            <a:r>
              <a:rPr sz="2200" dirty="0">
                <a:solidFill>
                  <a:srgbClr val="333333"/>
                </a:solidFill>
                <a:latin typeface="Times New Roman"/>
                <a:cs typeface="Times New Roman"/>
              </a:rPr>
              <a:t>one of </a:t>
            </a:r>
            <a:r>
              <a:rPr sz="2200" spc="-4" dirty="0">
                <a:solidFill>
                  <a:srgbClr val="333333"/>
                </a:solidFill>
                <a:latin typeface="Times New Roman"/>
                <a:cs typeface="Times New Roman"/>
              </a:rPr>
              <a:t>the </a:t>
            </a:r>
            <a:r>
              <a:rPr sz="2200" dirty="0">
                <a:solidFill>
                  <a:srgbClr val="333333"/>
                </a:solidFill>
                <a:latin typeface="Times New Roman"/>
                <a:cs typeface="Times New Roman"/>
              </a:rPr>
              <a:t>endpoints of  </a:t>
            </a:r>
            <a:r>
              <a:rPr sz="2200" spc="-4" dirty="0">
                <a:solidFill>
                  <a:srgbClr val="333333"/>
                </a:solidFill>
                <a:latin typeface="Times New Roman"/>
                <a:cs typeface="Times New Roman"/>
              </a:rPr>
              <a:t>that</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edge.</a:t>
            </a:r>
            <a:endParaRPr sz="2200" dirty="0">
              <a:latin typeface="Times New Roman"/>
              <a:cs typeface="Times New Roman"/>
            </a:endParaRPr>
          </a:p>
          <a:p>
            <a:pPr marL="10860">
              <a:spcBef>
                <a:spcPts val="1133"/>
              </a:spcBef>
            </a:pPr>
            <a:r>
              <a:rPr sz="2200" b="1" spc="-4" dirty="0">
                <a:solidFill>
                  <a:srgbClr val="DF0C4F"/>
                </a:solidFill>
                <a:latin typeface="Times New Roman"/>
                <a:cs typeface="Times New Roman"/>
              </a:rPr>
              <a:t>Outgoing Edge</a:t>
            </a:r>
            <a:endParaRPr sz="2200" dirty="0">
              <a:latin typeface="Times New Roman"/>
              <a:cs typeface="Times New Roman"/>
            </a:endParaRPr>
          </a:p>
          <a:p>
            <a:pPr marL="10860">
              <a:spcBef>
                <a:spcPts val="547"/>
              </a:spcBef>
            </a:pPr>
            <a:r>
              <a:rPr sz="2200" dirty="0">
                <a:solidFill>
                  <a:srgbClr val="333333"/>
                </a:solidFill>
                <a:latin typeface="Times New Roman"/>
                <a:cs typeface="Times New Roman"/>
              </a:rPr>
              <a:t>A </a:t>
            </a:r>
            <a:r>
              <a:rPr sz="2200" spc="-4" dirty="0">
                <a:solidFill>
                  <a:srgbClr val="333333"/>
                </a:solidFill>
                <a:latin typeface="Times New Roman"/>
                <a:cs typeface="Times New Roman"/>
              </a:rPr>
              <a:t>directed edge is said to </a:t>
            </a:r>
            <a:r>
              <a:rPr sz="2200" dirty="0">
                <a:solidFill>
                  <a:srgbClr val="333333"/>
                </a:solidFill>
                <a:latin typeface="Times New Roman"/>
                <a:cs typeface="Times New Roman"/>
              </a:rPr>
              <a:t>be outgoing </a:t>
            </a:r>
            <a:r>
              <a:rPr sz="2200" spc="-4" dirty="0">
                <a:solidFill>
                  <a:srgbClr val="333333"/>
                </a:solidFill>
                <a:latin typeface="Times New Roman"/>
                <a:cs typeface="Times New Roman"/>
              </a:rPr>
              <a:t>edge </a:t>
            </a:r>
            <a:r>
              <a:rPr sz="2200" dirty="0">
                <a:solidFill>
                  <a:srgbClr val="333333"/>
                </a:solidFill>
                <a:latin typeface="Times New Roman"/>
                <a:cs typeface="Times New Roman"/>
              </a:rPr>
              <a:t>on </a:t>
            </a:r>
            <a:r>
              <a:rPr sz="2200" spc="-4" dirty="0">
                <a:solidFill>
                  <a:srgbClr val="333333"/>
                </a:solidFill>
                <a:latin typeface="Times New Roman"/>
                <a:cs typeface="Times New Roman"/>
              </a:rPr>
              <a:t>its origin</a:t>
            </a:r>
            <a:r>
              <a:rPr sz="2200" spc="13"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a:p>
            <a:pPr marL="10860">
              <a:spcBef>
                <a:spcPts val="1189"/>
              </a:spcBef>
            </a:pPr>
            <a:r>
              <a:rPr sz="2200" b="1" spc="-4" dirty="0">
                <a:solidFill>
                  <a:srgbClr val="DF0C4F"/>
                </a:solidFill>
                <a:latin typeface="Times New Roman"/>
                <a:cs typeface="Times New Roman"/>
              </a:rPr>
              <a:t>Incoming</a:t>
            </a:r>
            <a:r>
              <a:rPr sz="2200" b="1" dirty="0">
                <a:solidFill>
                  <a:srgbClr val="DF0C4F"/>
                </a:solidFill>
                <a:latin typeface="Times New Roman"/>
                <a:cs typeface="Times New Roman"/>
              </a:rPr>
              <a:t> </a:t>
            </a:r>
            <a:r>
              <a:rPr sz="2200" b="1" spc="-4" dirty="0">
                <a:solidFill>
                  <a:srgbClr val="DF0C4F"/>
                </a:solidFill>
                <a:latin typeface="Times New Roman"/>
                <a:cs typeface="Times New Roman"/>
              </a:rPr>
              <a:t>Edge</a:t>
            </a:r>
            <a:endParaRPr sz="2200" dirty="0">
              <a:latin typeface="Times New Roman"/>
              <a:cs typeface="Times New Roman"/>
            </a:endParaRPr>
          </a:p>
          <a:p>
            <a:pPr marL="10860">
              <a:spcBef>
                <a:spcPts val="547"/>
              </a:spcBef>
            </a:pPr>
            <a:r>
              <a:rPr sz="2200" dirty="0">
                <a:solidFill>
                  <a:srgbClr val="333333"/>
                </a:solidFill>
                <a:latin typeface="Times New Roman"/>
                <a:cs typeface="Times New Roman"/>
              </a:rPr>
              <a:t>A </a:t>
            </a:r>
            <a:r>
              <a:rPr sz="2200" spc="-4" dirty="0">
                <a:solidFill>
                  <a:srgbClr val="333333"/>
                </a:solidFill>
                <a:latin typeface="Times New Roman"/>
                <a:cs typeface="Times New Roman"/>
              </a:rPr>
              <a:t>directed edge is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incoming edge </a:t>
            </a:r>
            <a:r>
              <a:rPr sz="2200" dirty="0">
                <a:solidFill>
                  <a:srgbClr val="333333"/>
                </a:solidFill>
                <a:latin typeface="Times New Roman"/>
                <a:cs typeface="Times New Roman"/>
              </a:rPr>
              <a:t>on </a:t>
            </a:r>
            <a:r>
              <a:rPr sz="2200" spc="-4" dirty="0">
                <a:solidFill>
                  <a:srgbClr val="333333"/>
                </a:solidFill>
                <a:latin typeface="Times New Roman"/>
                <a:cs typeface="Times New Roman"/>
              </a:rPr>
              <a:t>its destination</a:t>
            </a:r>
            <a:r>
              <a:rPr sz="2200" spc="30"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a:p>
            <a:pPr marL="10860">
              <a:spcBef>
                <a:spcPts val="1189"/>
              </a:spcBef>
            </a:pPr>
            <a:r>
              <a:rPr sz="2200" b="1" spc="-9" dirty="0">
                <a:solidFill>
                  <a:srgbClr val="DF0C4F"/>
                </a:solidFill>
                <a:latin typeface="Times New Roman"/>
                <a:cs typeface="Times New Roman"/>
              </a:rPr>
              <a:t>Degree</a:t>
            </a:r>
            <a:endParaRPr sz="2200" dirty="0">
              <a:latin typeface="Times New Roman"/>
              <a:cs typeface="Times New Roman"/>
            </a:endParaRPr>
          </a:p>
          <a:p>
            <a:pPr marL="10860">
              <a:spcBef>
                <a:spcPts val="547"/>
              </a:spcBef>
            </a:pPr>
            <a:r>
              <a:rPr sz="2200" spc="-4" dirty="0">
                <a:solidFill>
                  <a:srgbClr val="333333"/>
                </a:solidFill>
                <a:latin typeface="Times New Roman"/>
                <a:cs typeface="Times New Roman"/>
              </a:rPr>
              <a:t>Total number </a:t>
            </a:r>
            <a:r>
              <a:rPr sz="2200" dirty="0">
                <a:solidFill>
                  <a:srgbClr val="333333"/>
                </a:solidFill>
                <a:latin typeface="Times New Roman"/>
                <a:cs typeface="Times New Roman"/>
              </a:rPr>
              <a:t>of </a:t>
            </a:r>
            <a:r>
              <a:rPr sz="2200" spc="-4" dirty="0">
                <a:solidFill>
                  <a:srgbClr val="333333"/>
                </a:solidFill>
                <a:latin typeface="Times New Roman"/>
                <a:cs typeface="Times New Roman"/>
              </a:rPr>
              <a:t>edges connected to </a:t>
            </a:r>
            <a:r>
              <a:rPr sz="2200" dirty="0">
                <a:solidFill>
                  <a:srgbClr val="333333"/>
                </a:solidFill>
                <a:latin typeface="Times New Roman"/>
                <a:cs typeface="Times New Roman"/>
              </a:rPr>
              <a:t>a </a:t>
            </a:r>
            <a:r>
              <a:rPr sz="2200" spc="-4" dirty="0">
                <a:solidFill>
                  <a:srgbClr val="333333"/>
                </a:solidFill>
                <a:latin typeface="Times New Roman"/>
                <a:cs typeface="Times New Roman"/>
              </a:rPr>
              <a:t>vertex is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degree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that</a:t>
            </a:r>
            <a:r>
              <a:rPr sz="2200" spc="64"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p:txBody>
      </p:sp>
      <p:sp>
        <p:nvSpPr>
          <p:cNvPr id="3" name="Title 1">
            <a:extLst>
              <a:ext uri="{FF2B5EF4-FFF2-40B4-BE49-F238E27FC236}">
                <a16:creationId xmlns:a16="http://schemas.microsoft.com/office/drawing/2014/main" id="{87F7EF92-DCE6-4E60-B1B7-A98FF55FA88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A8A1D309-431B-405D-8C2B-D754F2B9DA7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F6FA54AC-9666-4DA1-B17C-8B3C5E15578B}"/>
              </a:ext>
            </a:extLst>
          </p:cNvPr>
          <p:cNvSpPr>
            <a:spLocks noGrp="1"/>
          </p:cNvSpPr>
          <p:nvPr>
            <p:ph type="dt" sz="half" idx="10"/>
          </p:nvPr>
        </p:nvSpPr>
        <p:spPr/>
        <p:txBody>
          <a:bodyPr/>
          <a:lstStyle/>
          <a:p>
            <a:fld id="{5DF53E4B-9BF6-47C2-B08D-AA2DFF6DE196}" type="datetime1">
              <a:rPr lang="en-US" smtClean="0"/>
              <a:t>11/25/2022</a:t>
            </a:fld>
            <a:endParaRPr lang="en-US"/>
          </a:p>
        </p:txBody>
      </p:sp>
      <p:sp>
        <p:nvSpPr>
          <p:cNvPr id="10" name="Slide Number Placeholder 9">
            <a:extLst>
              <a:ext uri="{FF2B5EF4-FFF2-40B4-BE49-F238E27FC236}">
                <a16:creationId xmlns:a16="http://schemas.microsoft.com/office/drawing/2014/main" id="{5B44CFD8-5C1E-4A7C-AC39-543DB2E293EB}"/>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5" name="Footer Placeholder 4">
            <a:extLst>
              <a:ext uri="{FF2B5EF4-FFF2-40B4-BE49-F238E27FC236}">
                <a16:creationId xmlns:a16="http://schemas.microsoft.com/office/drawing/2014/main" id="{5CF200AA-71DA-42B2-BCAB-A9D8A6EE0F46}"/>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1442" y="1447800"/>
            <a:ext cx="7587782" cy="3623143"/>
          </a:xfrm>
          <a:prstGeom prst="rect">
            <a:avLst/>
          </a:prstGeom>
        </p:spPr>
        <p:txBody>
          <a:bodyPr vert="horz" wrap="square" lIns="0" tIns="80363" rIns="0" bIns="0" rtlCol="0">
            <a:spAutoFit/>
          </a:bodyPr>
          <a:lstStyle/>
          <a:p>
            <a:pPr marL="10860">
              <a:spcBef>
                <a:spcPts val="633"/>
              </a:spcBef>
            </a:pPr>
            <a:r>
              <a:rPr sz="2200" b="1" spc="-9" dirty="0">
                <a:solidFill>
                  <a:srgbClr val="DF0C4F"/>
                </a:solidFill>
                <a:latin typeface="Times New Roman"/>
                <a:cs typeface="Times New Roman"/>
              </a:rPr>
              <a:t>Indegree</a:t>
            </a:r>
            <a:endParaRPr sz="2200" dirty="0">
              <a:latin typeface="Times New Roman"/>
              <a:cs typeface="Times New Roman"/>
            </a:endParaRPr>
          </a:p>
          <a:p>
            <a:pPr marL="10860" marR="6516">
              <a:lnSpc>
                <a:spcPts val="2163"/>
              </a:lnSpc>
              <a:spcBef>
                <a:spcPts val="697"/>
              </a:spcBef>
            </a:pPr>
            <a:r>
              <a:rPr sz="2200" spc="-4" dirty="0">
                <a:solidFill>
                  <a:srgbClr val="333333"/>
                </a:solidFill>
                <a:latin typeface="Times New Roman"/>
                <a:cs typeface="Times New Roman"/>
              </a:rPr>
              <a:t>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incoming edges connected to </a:t>
            </a:r>
            <a:r>
              <a:rPr sz="2200" dirty="0">
                <a:solidFill>
                  <a:srgbClr val="333333"/>
                </a:solidFill>
                <a:latin typeface="Times New Roman"/>
                <a:cs typeface="Times New Roman"/>
              </a:rPr>
              <a:t>a </a:t>
            </a:r>
            <a:r>
              <a:rPr sz="2200" spc="-4" dirty="0">
                <a:solidFill>
                  <a:srgbClr val="333333"/>
                </a:solidFill>
                <a:latin typeface="Times New Roman"/>
                <a:cs typeface="Times New Roman"/>
              </a:rPr>
              <a:t>vertex is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indegree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that</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a:p>
            <a:pPr marL="10860">
              <a:spcBef>
                <a:spcPts val="1133"/>
              </a:spcBef>
            </a:pPr>
            <a:r>
              <a:rPr sz="2200" b="1" spc="-9" dirty="0">
                <a:solidFill>
                  <a:srgbClr val="DF0C4F"/>
                </a:solidFill>
                <a:latin typeface="Times New Roman"/>
                <a:cs typeface="Times New Roman"/>
              </a:rPr>
              <a:t>Outdegree</a:t>
            </a:r>
            <a:endParaRPr sz="2200" dirty="0">
              <a:latin typeface="Times New Roman"/>
              <a:cs typeface="Times New Roman"/>
            </a:endParaRPr>
          </a:p>
          <a:p>
            <a:pPr marL="10860" marR="4344">
              <a:lnSpc>
                <a:spcPts val="2163"/>
              </a:lnSpc>
              <a:spcBef>
                <a:spcPts val="697"/>
              </a:spcBef>
            </a:pPr>
            <a:r>
              <a:rPr sz="2200" spc="-4" dirty="0">
                <a:solidFill>
                  <a:srgbClr val="333333"/>
                </a:solidFill>
                <a:latin typeface="Times New Roman"/>
                <a:cs typeface="Times New Roman"/>
              </a:rPr>
              <a:t>Total </a:t>
            </a:r>
            <a:r>
              <a:rPr sz="2200" dirty="0">
                <a:solidFill>
                  <a:srgbClr val="333333"/>
                </a:solidFill>
                <a:latin typeface="Times New Roman"/>
                <a:cs typeface="Times New Roman"/>
              </a:rPr>
              <a:t>number of outgoing </a:t>
            </a:r>
            <a:r>
              <a:rPr sz="2200" spc="-4" dirty="0">
                <a:solidFill>
                  <a:srgbClr val="333333"/>
                </a:solidFill>
                <a:latin typeface="Times New Roman"/>
                <a:cs typeface="Times New Roman"/>
              </a:rPr>
              <a:t>edges connected to </a:t>
            </a:r>
            <a:r>
              <a:rPr sz="2200" dirty="0">
                <a:solidFill>
                  <a:srgbClr val="333333"/>
                </a:solidFill>
                <a:latin typeface="Times New Roman"/>
                <a:cs typeface="Times New Roman"/>
              </a:rPr>
              <a:t>a </a:t>
            </a:r>
            <a:r>
              <a:rPr sz="2200" spc="-4" dirty="0">
                <a:solidFill>
                  <a:srgbClr val="333333"/>
                </a:solidFill>
                <a:latin typeface="Times New Roman"/>
                <a:cs typeface="Times New Roman"/>
              </a:rPr>
              <a:t>vertex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outdegree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that</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a:p>
            <a:pPr marL="10860" algn="just">
              <a:spcBef>
                <a:spcPts val="1133"/>
              </a:spcBef>
            </a:pPr>
            <a:r>
              <a:rPr sz="2200" b="1" spc="-4" dirty="0">
                <a:solidFill>
                  <a:srgbClr val="DF0C4F"/>
                </a:solidFill>
                <a:latin typeface="Times New Roman"/>
                <a:cs typeface="Times New Roman"/>
              </a:rPr>
              <a:t>Parallel edges </a:t>
            </a:r>
            <a:r>
              <a:rPr sz="2200" b="1" spc="-9" dirty="0">
                <a:solidFill>
                  <a:srgbClr val="DF0C4F"/>
                </a:solidFill>
                <a:latin typeface="Times New Roman"/>
                <a:cs typeface="Times New Roman"/>
              </a:rPr>
              <a:t>or </a:t>
            </a:r>
            <a:r>
              <a:rPr sz="2200" b="1" spc="-4" dirty="0">
                <a:solidFill>
                  <a:srgbClr val="DF0C4F"/>
                </a:solidFill>
                <a:latin typeface="Times New Roman"/>
                <a:cs typeface="Times New Roman"/>
              </a:rPr>
              <a:t>Multiple</a:t>
            </a:r>
            <a:r>
              <a:rPr sz="2200" b="1" spc="-26" dirty="0">
                <a:solidFill>
                  <a:srgbClr val="DF0C4F"/>
                </a:solidFill>
                <a:latin typeface="Times New Roman"/>
                <a:cs typeface="Times New Roman"/>
              </a:rPr>
              <a:t> </a:t>
            </a:r>
            <a:r>
              <a:rPr sz="2200" b="1" spc="-4" dirty="0">
                <a:solidFill>
                  <a:srgbClr val="DF0C4F"/>
                </a:solidFill>
                <a:latin typeface="Times New Roman"/>
                <a:cs typeface="Times New Roman"/>
              </a:rPr>
              <a:t>edges</a:t>
            </a:r>
            <a:endParaRPr sz="22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If there are two undirected edges with same </a:t>
            </a:r>
            <a:r>
              <a:rPr sz="2200" dirty="0">
                <a:solidFill>
                  <a:srgbClr val="333333"/>
                </a:solidFill>
                <a:latin typeface="Times New Roman"/>
                <a:cs typeface="Times New Roman"/>
              </a:rPr>
              <a:t>end </a:t>
            </a:r>
            <a:r>
              <a:rPr sz="2200" spc="-4" dirty="0">
                <a:solidFill>
                  <a:srgbClr val="333333"/>
                </a:solidFill>
                <a:latin typeface="Times New Roman"/>
                <a:cs typeface="Times New Roman"/>
              </a:rPr>
              <a:t>vertices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two directed  edges with same origin and destination, such edges are called parallel edges </a:t>
            </a:r>
            <a:r>
              <a:rPr sz="2200" dirty="0">
                <a:solidFill>
                  <a:srgbClr val="333333"/>
                </a:solidFill>
                <a:latin typeface="Times New Roman"/>
                <a:cs typeface="Times New Roman"/>
              </a:rPr>
              <a:t>or  </a:t>
            </a:r>
            <a:r>
              <a:rPr sz="2200" spc="-4" dirty="0">
                <a:solidFill>
                  <a:srgbClr val="333333"/>
                </a:solidFill>
                <a:latin typeface="Times New Roman"/>
                <a:cs typeface="Times New Roman"/>
              </a:rPr>
              <a:t>multiple edges.</a:t>
            </a:r>
            <a:endParaRPr sz="2200" dirty="0">
              <a:latin typeface="Times New Roman"/>
              <a:cs typeface="Times New Roman"/>
            </a:endParaRPr>
          </a:p>
        </p:txBody>
      </p:sp>
      <p:sp>
        <p:nvSpPr>
          <p:cNvPr id="3" name="Title 1">
            <a:extLst>
              <a:ext uri="{FF2B5EF4-FFF2-40B4-BE49-F238E27FC236}">
                <a16:creationId xmlns:a16="http://schemas.microsoft.com/office/drawing/2014/main" id="{5F307363-6D00-47A6-9C70-D4D691BB083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5BD3A80C-6656-40CF-83B5-AB243A49C5E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BDBC545B-80D3-41CF-AF12-755A8873A30B}"/>
              </a:ext>
            </a:extLst>
          </p:cNvPr>
          <p:cNvSpPr>
            <a:spLocks noGrp="1"/>
          </p:cNvSpPr>
          <p:nvPr>
            <p:ph type="dt" sz="half" idx="10"/>
          </p:nvPr>
        </p:nvSpPr>
        <p:spPr/>
        <p:txBody>
          <a:bodyPr/>
          <a:lstStyle/>
          <a:p>
            <a:fld id="{850F642B-64C4-46B4-BF9F-4F94BD65CBD3}" type="datetime1">
              <a:rPr lang="en-US" smtClean="0"/>
              <a:t>11/25/2022</a:t>
            </a:fld>
            <a:endParaRPr lang="en-US"/>
          </a:p>
        </p:txBody>
      </p:sp>
      <p:sp>
        <p:nvSpPr>
          <p:cNvPr id="10" name="Slide Number Placeholder 9">
            <a:extLst>
              <a:ext uri="{FF2B5EF4-FFF2-40B4-BE49-F238E27FC236}">
                <a16:creationId xmlns:a16="http://schemas.microsoft.com/office/drawing/2014/main" id="{649EF6E4-9BC8-4B04-B5FF-2A9A805F2473}"/>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5" name="Footer Placeholder 4">
            <a:extLst>
              <a:ext uri="{FF2B5EF4-FFF2-40B4-BE49-F238E27FC236}">
                <a16:creationId xmlns:a16="http://schemas.microsoft.com/office/drawing/2014/main" id="{2A9FC8B2-51FE-4743-BE64-7B4DD70215AE}"/>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1319483"/>
            <a:ext cx="7591040" cy="3723170"/>
          </a:xfrm>
          <a:prstGeom prst="rect">
            <a:avLst/>
          </a:prstGeom>
        </p:spPr>
        <p:txBody>
          <a:bodyPr vert="horz" wrap="square" lIns="0" tIns="80363" rIns="0" bIns="0" rtlCol="0">
            <a:spAutoFit/>
          </a:bodyPr>
          <a:lstStyle/>
          <a:p>
            <a:pPr marL="10860">
              <a:spcBef>
                <a:spcPts val="633"/>
              </a:spcBef>
            </a:pPr>
            <a:r>
              <a:rPr sz="2200" b="1" spc="-4" dirty="0">
                <a:solidFill>
                  <a:srgbClr val="DF0C4F"/>
                </a:solidFill>
                <a:latin typeface="Times New Roman"/>
                <a:cs typeface="Times New Roman"/>
              </a:rPr>
              <a:t>Self-loop</a:t>
            </a:r>
            <a:endParaRPr sz="2200" dirty="0">
              <a:latin typeface="Times New Roman"/>
              <a:cs typeface="Times New Roman"/>
            </a:endParaRPr>
          </a:p>
          <a:p>
            <a:pPr marL="10860" marR="4344">
              <a:lnSpc>
                <a:spcPts val="2163"/>
              </a:lnSpc>
              <a:spcBef>
                <a:spcPts val="697"/>
              </a:spcBef>
            </a:pPr>
            <a:r>
              <a:rPr sz="2200" spc="-4" dirty="0">
                <a:solidFill>
                  <a:srgbClr val="333333"/>
                </a:solidFill>
                <a:latin typeface="Times New Roman"/>
                <a:cs typeface="Times New Roman"/>
              </a:rPr>
              <a:t>Edge (undirected </a:t>
            </a:r>
            <a:r>
              <a:rPr sz="2200" dirty="0">
                <a:solidFill>
                  <a:srgbClr val="333333"/>
                </a:solidFill>
                <a:latin typeface="Times New Roman"/>
                <a:cs typeface="Times New Roman"/>
              </a:rPr>
              <a:t>or </a:t>
            </a:r>
            <a:r>
              <a:rPr sz="2200" spc="-4" dirty="0">
                <a:solidFill>
                  <a:srgbClr val="333333"/>
                </a:solidFill>
                <a:latin typeface="Times New Roman"/>
                <a:cs typeface="Times New Roman"/>
              </a:rPr>
              <a:t>directed)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self-loop if </a:t>
            </a:r>
            <a:r>
              <a:rPr sz="2200" spc="-9" dirty="0">
                <a:solidFill>
                  <a:srgbClr val="333333"/>
                </a:solidFill>
                <a:latin typeface="Times New Roman"/>
                <a:cs typeface="Times New Roman"/>
              </a:rPr>
              <a:t>its </a:t>
            </a:r>
            <a:r>
              <a:rPr sz="2200" spc="-4" dirty="0">
                <a:solidFill>
                  <a:srgbClr val="333333"/>
                </a:solidFill>
                <a:latin typeface="Times New Roman"/>
                <a:cs typeface="Times New Roman"/>
              </a:rPr>
              <a:t>two </a:t>
            </a:r>
            <a:r>
              <a:rPr sz="2200" dirty="0">
                <a:solidFill>
                  <a:srgbClr val="333333"/>
                </a:solidFill>
                <a:latin typeface="Times New Roman"/>
                <a:cs typeface="Times New Roman"/>
              </a:rPr>
              <a:t>endpoints </a:t>
            </a:r>
            <a:r>
              <a:rPr sz="2200" spc="-4" dirty="0">
                <a:solidFill>
                  <a:srgbClr val="333333"/>
                </a:solidFill>
                <a:latin typeface="Times New Roman"/>
                <a:cs typeface="Times New Roman"/>
              </a:rPr>
              <a:t>coincide with  each other.</a:t>
            </a:r>
            <a:endParaRPr sz="2200" dirty="0">
              <a:latin typeface="Times New Roman"/>
              <a:cs typeface="Times New Roman"/>
            </a:endParaRPr>
          </a:p>
          <a:p>
            <a:pPr marL="10860">
              <a:spcBef>
                <a:spcPts val="1133"/>
              </a:spcBef>
            </a:pPr>
            <a:r>
              <a:rPr sz="2200" b="1" spc="-4" dirty="0">
                <a:solidFill>
                  <a:srgbClr val="DF0C4F"/>
                </a:solidFill>
                <a:latin typeface="Times New Roman"/>
                <a:cs typeface="Times New Roman"/>
              </a:rPr>
              <a:t>Simple Graph</a:t>
            </a:r>
            <a:endParaRPr sz="2200" dirty="0">
              <a:latin typeface="Times New Roman"/>
              <a:cs typeface="Times New Roman"/>
            </a:endParaRPr>
          </a:p>
          <a:p>
            <a:pPr marL="10860">
              <a:spcBef>
                <a:spcPts val="547"/>
              </a:spcBef>
            </a:pPr>
            <a:r>
              <a:rPr sz="2200" dirty="0">
                <a:solidFill>
                  <a:srgbClr val="333333"/>
                </a:solidFill>
                <a:latin typeface="Times New Roman"/>
                <a:cs typeface="Times New Roman"/>
              </a:rPr>
              <a:t>A </a:t>
            </a:r>
            <a:r>
              <a:rPr sz="2200" spc="-4" dirty="0">
                <a:solidFill>
                  <a:srgbClr val="333333"/>
                </a:solidFill>
                <a:latin typeface="Times New Roman"/>
                <a:cs typeface="Times New Roman"/>
              </a:rPr>
              <a:t>graph is said to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simple if there are </a:t>
            </a:r>
            <a:r>
              <a:rPr sz="2200" dirty="0">
                <a:solidFill>
                  <a:srgbClr val="333333"/>
                </a:solidFill>
                <a:latin typeface="Times New Roman"/>
                <a:cs typeface="Times New Roman"/>
              </a:rPr>
              <a:t>no </a:t>
            </a:r>
            <a:r>
              <a:rPr sz="2200" spc="-4" dirty="0">
                <a:solidFill>
                  <a:srgbClr val="333333"/>
                </a:solidFill>
                <a:latin typeface="Times New Roman"/>
                <a:cs typeface="Times New Roman"/>
              </a:rPr>
              <a:t>parallel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self-loop</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edges.</a:t>
            </a:r>
            <a:endParaRPr sz="2200" dirty="0">
              <a:latin typeface="Times New Roman"/>
              <a:cs typeface="Times New Roman"/>
            </a:endParaRPr>
          </a:p>
          <a:p>
            <a:pPr marL="10860">
              <a:spcBef>
                <a:spcPts val="1189"/>
              </a:spcBef>
            </a:pPr>
            <a:r>
              <a:rPr sz="2200" b="1" spc="-4" dirty="0">
                <a:solidFill>
                  <a:srgbClr val="DF0C4F"/>
                </a:solidFill>
                <a:latin typeface="Times New Roman"/>
                <a:cs typeface="Times New Roman"/>
              </a:rPr>
              <a:t>Path</a:t>
            </a:r>
            <a:endParaRPr sz="2200" dirty="0">
              <a:latin typeface="Times New Roman"/>
              <a:cs typeface="Times New Roman"/>
            </a:endParaRPr>
          </a:p>
          <a:p>
            <a:pPr marL="10860" marR="7602" algn="just">
              <a:lnSpc>
                <a:spcPts val="2163"/>
              </a:lnSpc>
              <a:spcBef>
                <a:spcPts val="697"/>
              </a:spcBef>
            </a:pPr>
            <a:r>
              <a:rPr sz="2200" dirty="0">
                <a:solidFill>
                  <a:srgbClr val="333333"/>
                </a:solidFill>
                <a:latin typeface="Times New Roman"/>
                <a:cs typeface="Times New Roman"/>
              </a:rPr>
              <a:t>A </a:t>
            </a:r>
            <a:r>
              <a:rPr sz="2200" spc="-4" dirty="0">
                <a:solidFill>
                  <a:srgbClr val="333333"/>
                </a:solidFill>
                <a:latin typeface="Times New Roman"/>
                <a:cs typeface="Times New Roman"/>
              </a:rPr>
              <a:t>path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sequence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alternate vertices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edges that starts at </a:t>
            </a:r>
            <a:r>
              <a:rPr sz="2200" dirty="0">
                <a:solidFill>
                  <a:srgbClr val="333333"/>
                </a:solidFill>
                <a:latin typeface="Times New Roman"/>
                <a:cs typeface="Times New Roman"/>
              </a:rPr>
              <a:t>a </a:t>
            </a:r>
            <a:r>
              <a:rPr sz="2200" spc="-4" dirty="0">
                <a:solidFill>
                  <a:srgbClr val="333333"/>
                </a:solidFill>
                <a:latin typeface="Times New Roman"/>
                <a:cs typeface="Times New Roman"/>
              </a:rPr>
              <a:t>vertex </a:t>
            </a:r>
            <a:r>
              <a:rPr sz="2200" dirty="0">
                <a:solidFill>
                  <a:srgbClr val="333333"/>
                </a:solidFill>
                <a:latin typeface="Times New Roman"/>
                <a:cs typeface="Times New Roman"/>
              </a:rPr>
              <a:t>and  ends </a:t>
            </a:r>
            <a:r>
              <a:rPr sz="2200" spc="-4" dirty="0">
                <a:solidFill>
                  <a:srgbClr val="333333"/>
                </a:solidFill>
                <a:latin typeface="Times New Roman"/>
                <a:cs typeface="Times New Roman"/>
              </a:rPr>
              <a:t>at </a:t>
            </a:r>
            <a:r>
              <a:rPr sz="2200" dirty="0">
                <a:solidFill>
                  <a:srgbClr val="333333"/>
                </a:solidFill>
                <a:latin typeface="Times New Roman"/>
                <a:cs typeface="Times New Roman"/>
              </a:rPr>
              <a:t>other </a:t>
            </a:r>
            <a:r>
              <a:rPr sz="2200" spc="-4" dirty="0">
                <a:solidFill>
                  <a:srgbClr val="333333"/>
                </a:solidFill>
                <a:latin typeface="Times New Roman"/>
                <a:cs typeface="Times New Roman"/>
              </a:rPr>
              <a:t>vertex such that each edge is incident to </a:t>
            </a:r>
            <a:r>
              <a:rPr sz="2200" spc="-9" dirty="0">
                <a:solidFill>
                  <a:srgbClr val="333333"/>
                </a:solidFill>
                <a:latin typeface="Times New Roman"/>
                <a:cs typeface="Times New Roman"/>
              </a:rPr>
              <a:t>its </a:t>
            </a:r>
            <a:r>
              <a:rPr sz="2200" spc="-4" dirty="0">
                <a:solidFill>
                  <a:srgbClr val="333333"/>
                </a:solidFill>
                <a:latin typeface="Times New Roman"/>
                <a:cs typeface="Times New Roman"/>
              </a:rPr>
              <a:t>predecessor and  successor</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p:txBody>
      </p:sp>
      <p:sp>
        <p:nvSpPr>
          <p:cNvPr id="3" name="Title 1">
            <a:extLst>
              <a:ext uri="{FF2B5EF4-FFF2-40B4-BE49-F238E27FC236}">
                <a16:creationId xmlns:a16="http://schemas.microsoft.com/office/drawing/2014/main" id="{B26082F5-C257-49C2-A1B4-6D6D39FBD2B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A059B875-82D8-4A86-8D08-21BC4FFEE51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1E78A53A-5EEA-4850-9C66-CD5A9DECAA1B}"/>
              </a:ext>
            </a:extLst>
          </p:cNvPr>
          <p:cNvSpPr>
            <a:spLocks noGrp="1"/>
          </p:cNvSpPr>
          <p:nvPr>
            <p:ph type="dt" sz="half" idx="10"/>
          </p:nvPr>
        </p:nvSpPr>
        <p:spPr/>
        <p:txBody>
          <a:bodyPr/>
          <a:lstStyle/>
          <a:p>
            <a:fld id="{104AC8B1-6237-47E2-AE8A-618D4DE63B75}" type="datetime1">
              <a:rPr lang="en-US" smtClean="0"/>
              <a:t>11/25/2022</a:t>
            </a:fld>
            <a:endParaRPr lang="en-US"/>
          </a:p>
        </p:txBody>
      </p:sp>
      <p:sp>
        <p:nvSpPr>
          <p:cNvPr id="10" name="Slide Number Placeholder 9">
            <a:extLst>
              <a:ext uri="{FF2B5EF4-FFF2-40B4-BE49-F238E27FC236}">
                <a16:creationId xmlns:a16="http://schemas.microsoft.com/office/drawing/2014/main" id="{F9609065-944C-472E-A560-C1A31B154350}"/>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5" name="Footer Placeholder 4">
            <a:extLst>
              <a:ext uri="{FF2B5EF4-FFF2-40B4-BE49-F238E27FC236}">
                <a16:creationId xmlns:a16="http://schemas.microsoft.com/office/drawing/2014/main" id="{99283550-7770-4ABA-AAB8-BD7BABA629C7}"/>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1143000"/>
            <a:ext cx="8143264" cy="2812665"/>
          </a:xfrm>
          <a:prstGeom prst="rect">
            <a:avLst/>
          </a:prstGeom>
        </p:spPr>
        <p:txBody>
          <a:bodyPr vert="horz" wrap="square" lIns="0" tIns="80363" rIns="0" bIns="0" rtlCol="0">
            <a:spAutoFit/>
          </a:bodyPr>
          <a:lstStyle/>
          <a:p>
            <a:pPr marL="2611775">
              <a:spcBef>
                <a:spcPts val="633"/>
              </a:spcBef>
            </a:pPr>
            <a:r>
              <a:rPr sz="2800" b="1" spc="-4" dirty="0">
                <a:solidFill>
                  <a:srgbClr val="333333"/>
                </a:solidFill>
                <a:latin typeface="Times New Roman"/>
                <a:cs typeface="Times New Roman"/>
              </a:rPr>
              <a:t>Graph</a:t>
            </a:r>
            <a:r>
              <a:rPr sz="2800" b="1" spc="-9" dirty="0">
                <a:solidFill>
                  <a:srgbClr val="333333"/>
                </a:solidFill>
                <a:latin typeface="Times New Roman"/>
                <a:cs typeface="Times New Roman"/>
              </a:rPr>
              <a:t> Representations</a:t>
            </a:r>
            <a:endParaRPr lang="en-US" sz="2800" b="1" spc="-9" dirty="0">
              <a:solidFill>
                <a:srgbClr val="333333"/>
              </a:solidFill>
              <a:latin typeface="Times New Roman"/>
              <a:cs typeface="Times New Roman"/>
            </a:endParaRPr>
          </a:p>
          <a:p>
            <a:pPr marL="2611775">
              <a:spcBef>
                <a:spcPts val="633"/>
              </a:spcBef>
            </a:pPr>
            <a:endParaRPr sz="2800" dirty="0">
              <a:latin typeface="Times New Roman"/>
              <a:cs typeface="Times New Roman"/>
            </a:endParaRPr>
          </a:p>
          <a:p>
            <a:pPr marL="10860">
              <a:spcBef>
                <a:spcPts val="547"/>
              </a:spcBef>
            </a:pPr>
            <a:r>
              <a:rPr sz="2200" spc="-4" dirty="0">
                <a:solidFill>
                  <a:srgbClr val="333333"/>
                </a:solidFill>
                <a:latin typeface="Times New Roman"/>
                <a:cs typeface="Times New Roman"/>
              </a:rPr>
              <a:t>Graph data structure is represented using following</a:t>
            </a:r>
            <a:r>
              <a:rPr sz="2200" spc="73" dirty="0">
                <a:solidFill>
                  <a:srgbClr val="333333"/>
                </a:solidFill>
                <a:latin typeface="Times New Roman"/>
                <a:cs typeface="Times New Roman"/>
              </a:rPr>
              <a:t> </a:t>
            </a:r>
            <a:r>
              <a:rPr sz="2200" spc="-4" dirty="0">
                <a:solidFill>
                  <a:srgbClr val="333333"/>
                </a:solidFill>
                <a:latin typeface="Times New Roman"/>
                <a:cs typeface="Times New Roman"/>
              </a:rPr>
              <a:t>representations...</a:t>
            </a:r>
            <a:endParaRPr lang="en-US" sz="2200" spc="-4" dirty="0">
              <a:solidFill>
                <a:srgbClr val="333333"/>
              </a:solidFill>
              <a:latin typeface="Times New Roman"/>
              <a:cs typeface="Times New Roman"/>
            </a:endParaRPr>
          </a:p>
          <a:p>
            <a:pPr marL="10860">
              <a:spcBef>
                <a:spcPts val="547"/>
              </a:spcBef>
            </a:pPr>
            <a:endParaRPr sz="2200" dirty="0">
              <a:latin typeface="Times New Roman"/>
              <a:cs typeface="Times New Roman"/>
            </a:endParaRPr>
          </a:p>
          <a:p>
            <a:pPr marL="401811" indent="-195476">
              <a:lnSpc>
                <a:spcPts val="2210"/>
              </a:lnSpc>
              <a:spcBef>
                <a:spcPts val="1103"/>
              </a:spcBef>
              <a:buAutoNum type="arabicPeriod"/>
              <a:tabLst>
                <a:tab pos="401811" algn="l"/>
              </a:tabLst>
            </a:pPr>
            <a:r>
              <a:rPr sz="2200" b="1" spc="-4" dirty="0">
                <a:solidFill>
                  <a:srgbClr val="333333"/>
                </a:solidFill>
                <a:latin typeface="Times New Roman"/>
                <a:cs typeface="Times New Roman"/>
              </a:rPr>
              <a:t>Adjacency Matrix</a:t>
            </a:r>
            <a:endParaRPr sz="2200" dirty="0">
              <a:latin typeface="Times New Roman"/>
              <a:cs typeface="Times New Roman"/>
            </a:endParaRPr>
          </a:p>
          <a:p>
            <a:pPr marL="401811" indent="-195476">
              <a:lnSpc>
                <a:spcPts val="2163"/>
              </a:lnSpc>
              <a:buAutoNum type="arabicPeriod"/>
              <a:tabLst>
                <a:tab pos="401811" algn="l"/>
              </a:tabLst>
            </a:pPr>
            <a:r>
              <a:rPr sz="2200" b="1" spc="-4" dirty="0">
                <a:solidFill>
                  <a:srgbClr val="333333"/>
                </a:solidFill>
                <a:latin typeface="Times New Roman"/>
                <a:cs typeface="Times New Roman"/>
              </a:rPr>
              <a:t>Incidence Matrix</a:t>
            </a:r>
            <a:endParaRPr sz="2200" dirty="0">
              <a:latin typeface="Times New Roman"/>
              <a:cs typeface="Times New Roman"/>
            </a:endParaRPr>
          </a:p>
          <a:p>
            <a:pPr marL="401811" indent="-195476">
              <a:lnSpc>
                <a:spcPts val="2210"/>
              </a:lnSpc>
              <a:buAutoNum type="arabicPeriod"/>
              <a:tabLst>
                <a:tab pos="401811" algn="l"/>
              </a:tabLst>
            </a:pPr>
            <a:r>
              <a:rPr sz="2200" b="1" spc="-4" dirty="0">
                <a:solidFill>
                  <a:srgbClr val="333333"/>
                </a:solidFill>
                <a:latin typeface="Times New Roman"/>
                <a:cs typeface="Times New Roman"/>
              </a:rPr>
              <a:t>Adjacency List</a:t>
            </a:r>
            <a:endParaRPr sz="2200" dirty="0">
              <a:latin typeface="Times New Roman"/>
              <a:cs typeface="Times New Roman"/>
            </a:endParaRPr>
          </a:p>
        </p:txBody>
      </p:sp>
      <p:sp>
        <p:nvSpPr>
          <p:cNvPr id="3" name="Title 1">
            <a:extLst>
              <a:ext uri="{FF2B5EF4-FFF2-40B4-BE49-F238E27FC236}">
                <a16:creationId xmlns:a16="http://schemas.microsoft.com/office/drawing/2014/main" id="{3C5E24BD-A716-4AEF-8D2A-B58713AAA72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C2EC56F6-BA6D-4858-8349-64D43CD43D5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DCE30027-EF85-40F9-AAFC-A597C91EDE9F}"/>
              </a:ext>
            </a:extLst>
          </p:cNvPr>
          <p:cNvSpPr>
            <a:spLocks noGrp="1"/>
          </p:cNvSpPr>
          <p:nvPr>
            <p:ph type="dt" sz="half" idx="10"/>
          </p:nvPr>
        </p:nvSpPr>
        <p:spPr/>
        <p:txBody>
          <a:bodyPr/>
          <a:lstStyle/>
          <a:p>
            <a:fld id="{6C2E6ADE-AF30-4FB8-9513-EB0DD6F3A447}" type="datetime1">
              <a:rPr lang="en-US" smtClean="0"/>
              <a:t>11/25/2022</a:t>
            </a:fld>
            <a:endParaRPr lang="en-US"/>
          </a:p>
        </p:txBody>
      </p:sp>
      <p:sp>
        <p:nvSpPr>
          <p:cNvPr id="10" name="Slide Number Placeholder 9">
            <a:extLst>
              <a:ext uri="{FF2B5EF4-FFF2-40B4-BE49-F238E27FC236}">
                <a16:creationId xmlns:a16="http://schemas.microsoft.com/office/drawing/2014/main" id="{C68ED361-FAD5-45B9-9BCD-487B88945C06}"/>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5" name="Footer Placeholder 4">
            <a:extLst>
              <a:ext uri="{FF2B5EF4-FFF2-40B4-BE49-F238E27FC236}">
                <a16:creationId xmlns:a16="http://schemas.microsoft.com/office/drawing/2014/main" id="{EC1388C4-8C8B-46BA-B56E-945CB11A2143}"/>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p:txBody>
          <a:bodyPr>
            <a:normAutofit/>
          </a:bodyPr>
          <a:lstStyle/>
          <a:p>
            <a:pPr algn="just"/>
            <a:r>
              <a:rPr lang="en-US" sz="2200" dirty="0"/>
              <a:t>Graphs: Terminology used with Graph, Data Structure for Graph Representations: Adjacency</a:t>
            </a:r>
          </a:p>
          <a:p>
            <a:pPr algn="just"/>
            <a:endParaRPr lang="en-US" sz="2200" dirty="0"/>
          </a:p>
          <a:p>
            <a:pPr algn="just"/>
            <a:r>
              <a:rPr lang="en-US" sz="2200" dirty="0"/>
              <a:t>Matrices, Adjacency List, Adjacency. Graph Traversal: Depth First Search and Breadth First</a:t>
            </a:r>
          </a:p>
          <a:p>
            <a:pPr algn="just"/>
            <a:endParaRPr lang="en-US" sz="2200" dirty="0"/>
          </a:p>
          <a:p>
            <a:pPr algn="just"/>
            <a:r>
              <a:rPr lang="en-US" sz="2200" dirty="0"/>
              <a:t>Search, Connected Component, Spanning Trees, Minimum Cost Spanning Trees: Prims and Kruskal algorithm. Transitive Closure and Shortest Path algorithm: </a:t>
            </a:r>
            <a:r>
              <a:rPr lang="en-US" sz="2200" dirty="0" err="1"/>
              <a:t>Warshal</a:t>
            </a:r>
            <a:r>
              <a:rPr lang="en-US" sz="2200" dirty="0"/>
              <a:t> Algorithm and </a:t>
            </a:r>
            <a:r>
              <a:rPr lang="en-US" sz="2200" dirty="0" err="1"/>
              <a:t>Dijikstra</a:t>
            </a:r>
            <a:r>
              <a:rPr lang="en-US" sz="2200" dirty="0"/>
              <a:t> Algorithm.</a:t>
            </a:r>
          </a:p>
          <a:p>
            <a:pPr algn="just"/>
            <a:r>
              <a:rPr lang="en-US" sz="2200"/>
              <a:t>File Structures</a:t>
            </a:r>
          </a:p>
          <a:p>
            <a:pPr algn="just"/>
            <a:endParaRPr lang="en-US" sz="2200" dirty="0"/>
          </a:p>
        </p:txBody>
      </p:sp>
      <p:sp>
        <p:nvSpPr>
          <p:cNvPr id="12" name="TextBox 11"/>
          <p:cNvSpPr txBox="1"/>
          <p:nvPr/>
        </p:nvSpPr>
        <p:spPr>
          <a:xfrm>
            <a:off x="609109" y="1078468"/>
            <a:ext cx="1448291" cy="461665"/>
          </a:xfrm>
          <a:prstGeom prst="rect">
            <a:avLst/>
          </a:prstGeom>
          <a:noFill/>
        </p:spPr>
        <p:txBody>
          <a:bodyPr wrap="square" rtlCol="0">
            <a:spAutoFit/>
          </a:bodyPr>
          <a:lstStyle/>
          <a:p>
            <a:r>
              <a:rPr lang="en-US" sz="2400" b="1" dirty="0"/>
              <a:t>UNIT-5</a:t>
            </a:r>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57C0092F-0291-4574-8F21-CD35D511DC83}" type="datetime1">
              <a:rPr lang="en-US" smtClean="0"/>
              <a:t>11/25/2022</a:t>
            </a:fld>
            <a:endParaRPr lang="en-US"/>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5" name="Footer Placeholder 4">
            <a:extLst>
              <a:ext uri="{FF2B5EF4-FFF2-40B4-BE49-F238E27FC236}">
                <a16:creationId xmlns:a16="http://schemas.microsoft.com/office/drawing/2014/main" id="{DB4BE5A9-21AD-483C-8AEB-866B8EB6DC05}"/>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7294" y="1295400"/>
            <a:ext cx="7772400" cy="4926064"/>
          </a:xfrm>
          <a:prstGeom prst="rect">
            <a:avLst/>
          </a:prstGeom>
        </p:spPr>
        <p:txBody>
          <a:bodyPr vert="horz" wrap="square" lIns="0" tIns="80363" rIns="0" bIns="0" rtlCol="0">
            <a:spAutoFit/>
          </a:bodyPr>
          <a:lstStyle/>
          <a:p>
            <a:pPr marL="10860" algn="just">
              <a:spcBef>
                <a:spcPts val="633"/>
              </a:spcBef>
            </a:pPr>
            <a:r>
              <a:rPr sz="2400" b="1" spc="-4" dirty="0">
                <a:solidFill>
                  <a:srgbClr val="DF0C4F"/>
                </a:solidFill>
                <a:latin typeface="Times New Roman"/>
                <a:cs typeface="Times New Roman"/>
              </a:rPr>
              <a:t>Adjacency Matrix</a:t>
            </a:r>
            <a:endParaRPr sz="24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In this representation, the graph is represented using </a:t>
            </a:r>
            <a:r>
              <a:rPr sz="2200" dirty="0">
                <a:solidFill>
                  <a:srgbClr val="333333"/>
                </a:solidFill>
                <a:latin typeface="Times New Roman"/>
                <a:cs typeface="Times New Roman"/>
              </a:rPr>
              <a:t>a </a:t>
            </a:r>
            <a:r>
              <a:rPr sz="2200" spc="-4" dirty="0">
                <a:solidFill>
                  <a:srgbClr val="333333"/>
                </a:solidFill>
                <a:latin typeface="Times New Roman"/>
                <a:cs typeface="Times New Roman"/>
              </a:rPr>
              <a:t>matrix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size 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 </a:t>
            </a:r>
            <a:r>
              <a:rPr sz="2200" dirty="0">
                <a:solidFill>
                  <a:srgbClr val="333333"/>
                </a:solidFill>
                <a:latin typeface="Times New Roman"/>
                <a:cs typeface="Times New Roman"/>
              </a:rPr>
              <a:t>by a </a:t>
            </a:r>
            <a:r>
              <a:rPr sz="2200" spc="-4" dirty="0">
                <a:solidFill>
                  <a:srgbClr val="333333"/>
                </a:solidFill>
                <a:latin typeface="Times New Roman"/>
                <a:cs typeface="Times New Roman"/>
              </a:rPr>
              <a:t>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a:t>
            </a:r>
            <a:endParaRPr lang="en-US" sz="2200" spc="-4" dirty="0">
              <a:solidFill>
                <a:srgbClr val="333333"/>
              </a:solidFill>
              <a:latin typeface="Times New Roman"/>
              <a:cs typeface="Times New Roman"/>
            </a:endParaRPr>
          </a:p>
          <a:p>
            <a:pPr marL="10860" marR="4344" algn="just">
              <a:lnSpc>
                <a:spcPts val="2163"/>
              </a:lnSpc>
              <a:spcBef>
                <a:spcPts val="697"/>
              </a:spcBef>
            </a:pPr>
            <a:endParaRPr lang="en-IN" sz="2200" spc="-4" dirty="0">
              <a:solidFill>
                <a:srgbClr val="333333"/>
              </a:solidFill>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That means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with </a:t>
            </a:r>
            <a:r>
              <a:rPr sz="2200" dirty="0">
                <a:solidFill>
                  <a:srgbClr val="333333"/>
                </a:solidFill>
                <a:latin typeface="Times New Roman"/>
                <a:cs typeface="Times New Roman"/>
              </a:rPr>
              <a:t>4  </a:t>
            </a:r>
            <a:r>
              <a:rPr sz="2200" spc="-4" dirty="0">
                <a:solidFill>
                  <a:srgbClr val="333333"/>
                </a:solidFill>
                <a:latin typeface="Times New Roman"/>
                <a:cs typeface="Times New Roman"/>
              </a:rPr>
              <a:t>vertices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represented using </a:t>
            </a:r>
            <a:r>
              <a:rPr sz="2200" dirty="0">
                <a:solidFill>
                  <a:srgbClr val="333333"/>
                </a:solidFill>
                <a:latin typeface="Times New Roman"/>
                <a:cs typeface="Times New Roman"/>
              </a:rPr>
              <a:t>a </a:t>
            </a:r>
            <a:r>
              <a:rPr sz="2200" spc="-4" dirty="0">
                <a:solidFill>
                  <a:srgbClr val="333333"/>
                </a:solidFill>
                <a:latin typeface="Times New Roman"/>
                <a:cs typeface="Times New Roman"/>
              </a:rPr>
              <a:t>matrix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size </a:t>
            </a:r>
            <a:r>
              <a:rPr sz="2200" spc="-9" dirty="0">
                <a:solidFill>
                  <a:srgbClr val="333333"/>
                </a:solidFill>
                <a:latin typeface="Times New Roman"/>
                <a:cs typeface="Times New Roman"/>
              </a:rPr>
              <a:t>4X4. </a:t>
            </a:r>
            <a:endParaRPr lang="en-US" sz="2200" spc="-9" dirty="0">
              <a:solidFill>
                <a:srgbClr val="333333"/>
              </a:solidFill>
              <a:latin typeface="Times New Roman"/>
              <a:cs typeface="Times New Roman"/>
            </a:endParaRPr>
          </a:p>
          <a:p>
            <a:pPr marL="10860" marR="4344" algn="just">
              <a:lnSpc>
                <a:spcPts val="2163"/>
              </a:lnSpc>
              <a:spcBef>
                <a:spcPts val="697"/>
              </a:spcBef>
            </a:pPr>
            <a:endParaRPr lang="en-IN" sz="2200" spc="-9" dirty="0">
              <a:solidFill>
                <a:srgbClr val="333333"/>
              </a:solidFill>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In </a:t>
            </a:r>
            <a:r>
              <a:rPr sz="2200" spc="-9" dirty="0">
                <a:solidFill>
                  <a:srgbClr val="333333"/>
                </a:solidFill>
                <a:latin typeface="Times New Roman"/>
                <a:cs typeface="Times New Roman"/>
              </a:rPr>
              <a:t>this </a:t>
            </a:r>
            <a:r>
              <a:rPr sz="2200" spc="-4" dirty="0">
                <a:solidFill>
                  <a:srgbClr val="333333"/>
                </a:solidFill>
                <a:latin typeface="Times New Roman"/>
                <a:cs typeface="Times New Roman"/>
              </a:rPr>
              <a:t>matrix, </a:t>
            </a:r>
            <a:r>
              <a:rPr sz="2200" dirty="0">
                <a:solidFill>
                  <a:srgbClr val="333333"/>
                </a:solidFill>
                <a:latin typeface="Times New Roman"/>
                <a:cs typeface="Times New Roman"/>
              </a:rPr>
              <a:t>both </a:t>
            </a:r>
            <a:r>
              <a:rPr sz="2200" spc="-4" dirty="0">
                <a:solidFill>
                  <a:srgbClr val="333333"/>
                </a:solidFill>
                <a:latin typeface="Times New Roman"/>
                <a:cs typeface="Times New Roman"/>
              </a:rPr>
              <a:t>rows </a:t>
            </a:r>
            <a:r>
              <a:rPr sz="2200" dirty="0">
                <a:solidFill>
                  <a:srgbClr val="333333"/>
                </a:solidFill>
                <a:latin typeface="Times New Roman"/>
                <a:cs typeface="Times New Roman"/>
              </a:rPr>
              <a:t>and columns </a:t>
            </a:r>
            <a:r>
              <a:rPr sz="2200" spc="-4" dirty="0">
                <a:solidFill>
                  <a:srgbClr val="333333"/>
                </a:solidFill>
                <a:latin typeface="Times New Roman"/>
                <a:cs typeface="Times New Roman"/>
              </a:rPr>
              <a:t>represent vertices. </a:t>
            </a:r>
            <a:endParaRPr lang="en-US" sz="2200" spc="-4" dirty="0">
              <a:solidFill>
                <a:srgbClr val="333333"/>
              </a:solidFill>
              <a:latin typeface="Times New Roman"/>
              <a:cs typeface="Times New Roman"/>
            </a:endParaRPr>
          </a:p>
          <a:p>
            <a:pPr marL="10860" marR="4344" algn="just">
              <a:lnSpc>
                <a:spcPts val="2163"/>
              </a:lnSpc>
              <a:spcBef>
                <a:spcPts val="697"/>
              </a:spcBef>
            </a:pPr>
            <a:endParaRPr lang="en-IN" sz="2200" spc="-4" dirty="0">
              <a:solidFill>
                <a:srgbClr val="333333"/>
              </a:solidFill>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This matrix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filled with either </a:t>
            </a:r>
            <a:r>
              <a:rPr sz="2200" dirty="0">
                <a:solidFill>
                  <a:srgbClr val="333333"/>
                </a:solidFill>
                <a:latin typeface="Times New Roman"/>
                <a:cs typeface="Times New Roman"/>
              </a:rPr>
              <a:t>1 or 0. </a:t>
            </a:r>
            <a:endParaRPr lang="en-US" sz="2200" dirty="0">
              <a:solidFill>
                <a:srgbClr val="333333"/>
              </a:solidFill>
              <a:latin typeface="Times New Roman"/>
              <a:cs typeface="Times New Roman"/>
            </a:endParaRPr>
          </a:p>
          <a:p>
            <a:pPr marL="10860" marR="4344" algn="just">
              <a:lnSpc>
                <a:spcPts val="2163"/>
              </a:lnSpc>
              <a:spcBef>
                <a:spcPts val="697"/>
              </a:spcBef>
            </a:pPr>
            <a:endParaRPr lang="en-IN" sz="2200" spc="-4" dirty="0">
              <a:solidFill>
                <a:srgbClr val="333333"/>
              </a:solidFill>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Here, </a:t>
            </a:r>
            <a:r>
              <a:rPr sz="2200" dirty="0">
                <a:solidFill>
                  <a:srgbClr val="333333"/>
                </a:solidFill>
                <a:latin typeface="Times New Roman"/>
                <a:cs typeface="Times New Roman"/>
              </a:rPr>
              <a:t>1  </a:t>
            </a:r>
            <a:r>
              <a:rPr sz="2200" spc="-4" dirty="0">
                <a:solidFill>
                  <a:srgbClr val="333333"/>
                </a:solidFill>
                <a:latin typeface="Times New Roman"/>
                <a:cs typeface="Times New Roman"/>
              </a:rPr>
              <a:t>represents that there </a:t>
            </a:r>
            <a:r>
              <a:rPr sz="2200" spc="-9" dirty="0">
                <a:solidFill>
                  <a:srgbClr val="333333"/>
                </a:solidFill>
                <a:latin typeface="Times New Roman"/>
                <a:cs typeface="Times New Roman"/>
              </a:rPr>
              <a:t>is </a:t>
            </a:r>
            <a:r>
              <a:rPr sz="2200" dirty="0">
                <a:solidFill>
                  <a:srgbClr val="333333"/>
                </a:solidFill>
                <a:latin typeface="Times New Roman"/>
                <a:cs typeface="Times New Roman"/>
              </a:rPr>
              <a:t>an </a:t>
            </a:r>
            <a:r>
              <a:rPr sz="2200" spc="-4" dirty="0">
                <a:solidFill>
                  <a:srgbClr val="333333"/>
                </a:solidFill>
                <a:latin typeface="Times New Roman"/>
                <a:cs typeface="Times New Roman"/>
              </a:rPr>
              <a:t>edge from row vertex to column vertex </a:t>
            </a:r>
            <a:r>
              <a:rPr sz="2200" dirty="0">
                <a:solidFill>
                  <a:srgbClr val="333333"/>
                </a:solidFill>
                <a:latin typeface="Times New Roman"/>
                <a:cs typeface="Times New Roman"/>
              </a:rPr>
              <a:t>and 0  </a:t>
            </a:r>
            <a:r>
              <a:rPr sz="2200" spc="-4" dirty="0">
                <a:solidFill>
                  <a:srgbClr val="333333"/>
                </a:solidFill>
                <a:latin typeface="Times New Roman"/>
                <a:cs typeface="Times New Roman"/>
              </a:rPr>
              <a:t>represents that there </a:t>
            </a:r>
            <a:r>
              <a:rPr sz="2200" spc="-9" dirty="0">
                <a:solidFill>
                  <a:srgbClr val="333333"/>
                </a:solidFill>
                <a:latin typeface="Times New Roman"/>
                <a:cs typeface="Times New Roman"/>
              </a:rPr>
              <a:t>is </a:t>
            </a:r>
            <a:r>
              <a:rPr sz="2200" dirty="0">
                <a:solidFill>
                  <a:srgbClr val="333333"/>
                </a:solidFill>
                <a:latin typeface="Times New Roman"/>
                <a:cs typeface="Times New Roman"/>
              </a:rPr>
              <a:t>no edge </a:t>
            </a:r>
            <a:r>
              <a:rPr sz="2200" spc="-4" dirty="0">
                <a:solidFill>
                  <a:srgbClr val="333333"/>
                </a:solidFill>
                <a:latin typeface="Times New Roman"/>
                <a:cs typeface="Times New Roman"/>
              </a:rPr>
              <a:t>from row vertex to </a:t>
            </a:r>
            <a:r>
              <a:rPr sz="2200" dirty="0">
                <a:solidFill>
                  <a:srgbClr val="333333"/>
                </a:solidFill>
                <a:latin typeface="Times New Roman"/>
                <a:cs typeface="Times New Roman"/>
              </a:rPr>
              <a:t>column</a:t>
            </a:r>
            <a:r>
              <a:rPr sz="2200" spc="34" dirty="0">
                <a:solidFill>
                  <a:srgbClr val="333333"/>
                </a:solidFill>
                <a:latin typeface="Times New Roman"/>
                <a:cs typeface="Times New Roman"/>
              </a:rPr>
              <a:t> </a:t>
            </a:r>
            <a:r>
              <a:rPr sz="2200" spc="-4" dirty="0">
                <a:solidFill>
                  <a:srgbClr val="333333"/>
                </a:solidFill>
                <a:latin typeface="Times New Roman"/>
                <a:cs typeface="Times New Roman"/>
              </a:rPr>
              <a:t>vertex.</a:t>
            </a:r>
            <a:endParaRPr sz="2200" dirty="0">
              <a:latin typeface="Times New Roman"/>
              <a:cs typeface="Times New Roman"/>
            </a:endParaRPr>
          </a:p>
        </p:txBody>
      </p:sp>
      <p:sp>
        <p:nvSpPr>
          <p:cNvPr id="3" name="Title 1">
            <a:extLst>
              <a:ext uri="{FF2B5EF4-FFF2-40B4-BE49-F238E27FC236}">
                <a16:creationId xmlns:a16="http://schemas.microsoft.com/office/drawing/2014/main" id="{BD6AF3DF-E544-4D9F-BB9F-16070562931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0365ED29-70FB-452D-9775-295CC8F61EB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33404C54-C8B4-479E-BC2B-CE736F0037D4}"/>
              </a:ext>
            </a:extLst>
          </p:cNvPr>
          <p:cNvSpPr>
            <a:spLocks noGrp="1"/>
          </p:cNvSpPr>
          <p:nvPr>
            <p:ph type="dt" sz="half" idx="10"/>
          </p:nvPr>
        </p:nvSpPr>
        <p:spPr/>
        <p:txBody>
          <a:bodyPr/>
          <a:lstStyle/>
          <a:p>
            <a:fld id="{576BA9C5-886F-459E-BFCD-68B9E02BF763}" type="datetime1">
              <a:rPr lang="en-US" smtClean="0"/>
              <a:t>11/25/2022</a:t>
            </a:fld>
            <a:endParaRPr lang="en-US"/>
          </a:p>
        </p:txBody>
      </p:sp>
      <p:sp>
        <p:nvSpPr>
          <p:cNvPr id="10" name="Slide Number Placeholder 9">
            <a:extLst>
              <a:ext uri="{FF2B5EF4-FFF2-40B4-BE49-F238E27FC236}">
                <a16:creationId xmlns:a16="http://schemas.microsoft.com/office/drawing/2014/main" id="{16D96938-3DD1-4F04-B651-6BBC8F83875B}"/>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5" name="Footer Placeholder 4">
            <a:extLst>
              <a:ext uri="{FF2B5EF4-FFF2-40B4-BE49-F238E27FC236}">
                <a16:creationId xmlns:a16="http://schemas.microsoft.com/office/drawing/2014/main" id="{0C54DA25-0569-48A3-839A-6BD2AF6A1A38}"/>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1212388"/>
            <a:ext cx="8991599" cy="380298"/>
          </a:xfrm>
          <a:prstGeom prst="rect">
            <a:avLst/>
          </a:prstGeom>
        </p:spPr>
        <p:txBody>
          <a:bodyPr vert="horz" wrap="square" lIns="0" tIns="10860" rIns="0" bIns="0" rtlCol="0" anchor="ctr">
            <a:spAutoFit/>
          </a:bodyPr>
          <a:lstStyle/>
          <a:p>
            <a:pPr marL="10860">
              <a:spcBef>
                <a:spcPts val="86"/>
              </a:spcBef>
            </a:pPr>
            <a:r>
              <a:rPr lang="en-IN" sz="2400" b="1" spc="-4" dirty="0">
                <a:solidFill>
                  <a:srgbClr val="333333"/>
                </a:solidFill>
              </a:rPr>
              <a:t>Undirected graph</a:t>
            </a:r>
            <a:r>
              <a:rPr lang="en-IN" sz="2400" b="1" spc="77" dirty="0">
                <a:solidFill>
                  <a:srgbClr val="333333"/>
                </a:solidFill>
              </a:rPr>
              <a:t> </a:t>
            </a:r>
            <a:r>
              <a:rPr lang="en-IN" sz="2400" b="1" spc="-4" dirty="0">
                <a:solidFill>
                  <a:srgbClr val="333333"/>
                </a:solidFill>
              </a:rPr>
              <a:t>representation...</a:t>
            </a:r>
            <a:endParaRPr sz="2400" b="1" spc="-4" dirty="0">
              <a:solidFill>
                <a:srgbClr val="333333"/>
              </a:solidFill>
            </a:endParaRPr>
          </a:p>
        </p:txBody>
      </p:sp>
      <p:sp>
        <p:nvSpPr>
          <p:cNvPr id="3" name="object 3"/>
          <p:cNvSpPr/>
          <p:nvPr/>
        </p:nvSpPr>
        <p:spPr>
          <a:xfrm>
            <a:off x="2195659" y="2094161"/>
            <a:ext cx="4752682" cy="1770998"/>
          </a:xfrm>
          <a:prstGeom prst="rect">
            <a:avLst/>
          </a:prstGeom>
          <a:blipFill>
            <a:blip r:embed="rId2" cstate="print"/>
            <a:stretch>
              <a:fillRect/>
            </a:stretch>
          </a:blipFill>
        </p:spPr>
        <p:txBody>
          <a:bodyPr wrap="square" lIns="0" tIns="0" rIns="0" bIns="0" rtlCol="0"/>
          <a:lstStyle/>
          <a:p>
            <a:endParaRPr sz="1539"/>
          </a:p>
        </p:txBody>
      </p:sp>
      <p:sp>
        <p:nvSpPr>
          <p:cNvPr id="4" name="object 4"/>
          <p:cNvSpPr txBox="1"/>
          <p:nvPr/>
        </p:nvSpPr>
        <p:spPr>
          <a:xfrm>
            <a:off x="801632" y="4126833"/>
            <a:ext cx="4227568" cy="380298"/>
          </a:xfrm>
          <a:prstGeom prst="rect">
            <a:avLst/>
          </a:prstGeom>
        </p:spPr>
        <p:txBody>
          <a:bodyPr vert="horz" wrap="square" lIns="0" tIns="10860" rIns="0" bIns="0" rtlCol="0">
            <a:spAutoFit/>
          </a:bodyPr>
          <a:lstStyle/>
          <a:p>
            <a:pPr marL="10860">
              <a:spcBef>
                <a:spcPts val="86"/>
              </a:spcBef>
            </a:pPr>
            <a:r>
              <a:rPr sz="2400" b="1" spc="-4" dirty="0">
                <a:solidFill>
                  <a:srgbClr val="333333"/>
                </a:solidFill>
                <a:latin typeface="Times New Roman"/>
                <a:cs typeface="Times New Roman"/>
              </a:rPr>
              <a:t>Directed graph</a:t>
            </a:r>
            <a:r>
              <a:rPr sz="2400" b="1" spc="-30" dirty="0">
                <a:solidFill>
                  <a:srgbClr val="333333"/>
                </a:solidFill>
                <a:latin typeface="Times New Roman"/>
                <a:cs typeface="Times New Roman"/>
              </a:rPr>
              <a:t> </a:t>
            </a:r>
            <a:r>
              <a:rPr sz="2400" b="1" spc="-4" dirty="0">
                <a:solidFill>
                  <a:srgbClr val="333333"/>
                </a:solidFill>
                <a:latin typeface="Times New Roman"/>
                <a:cs typeface="Times New Roman"/>
              </a:rPr>
              <a:t>representation...</a:t>
            </a:r>
            <a:endParaRPr sz="2400" b="1" dirty="0">
              <a:latin typeface="Times New Roman"/>
              <a:cs typeface="Times New Roman"/>
            </a:endParaRPr>
          </a:p>
        </p:txBody>
      </p:sp>
      <p:sp>
        <p:nvSpPr>
          <p:cNvPr id="5" name="object 5"/>
          <p:cNvSpPr/>
          <p:nvPr/>
        </p:nvSpPr>
        <p:spPr>
          <a:xfrm>
            <a:off x="2258117" y="4427237"/>
            <a:ext cx="4757468" cy="1770998"/>
          </a:xfrm>
          <a:prstGeom prst="rect">
            <a:avLst/>
          </a:prstGeom>
          <a:blipFill>
            <a:blip r:embed="rId3" cstate="print"/>
            <a:stretch>
              <a:fillRect/>
            </a:stretch>
          </a:blipFill>
        </p:spPr>
        <p:txBody>
          <a:bodyPr wrap="square" lIns="0" tIns="0" rIns="0" bIns="0" rtlCol="0"/>
          <a:lstStyle/>
          <a:p>
            <a:endParaRPr sz="1539"/>
          </a:p>
        </p:txBody>
      </p:sp>
      <p:sp>
        <p:nvSpPr>
          <p:cNvPr id="6" name="Title 1">
            <a:extLst>
              <a:ext uri="{FF2B5EF4-FFF2-40B4-BE49-F238E27FC236}">
                <a16:creationId xmlns:a16="http://schemas.microsoft.com/office/drawing/2014/main" id="{40089D63-E01A-47F0-A0AB-29615FD06DD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id="{62E17ED7-4F58-400F-BED5-C94DE396AEC7}"/>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1" name="Date Placeholder 10">
            <a:extLst>
              <a:ext uri="{FF2B5EF4-FFF2-40B4-BE49-F238E27FC236}">
                <a16:creationId xmlns:a16="http://schemas.microsoft.com/office/drawing/2014/main" id="{FCDECF66-FB9E-4669-B282-A9CABF42F5F7}"/>
              </a:ext>
            </a:extLst>
          </p:cNvPr>
          <p:cNvSpPr>
            <a:spLocks noGrp="1"/>
          </p:cNvSpPr>
          <p:nvPr>
            <p:ph type="dt" sz="half" idx="10"/>
          </p:nvPr>
        </p:nvSpPr>
        <p:spPr/>
        <p:txBody>
          <a:bodyPr/>
          <a:lstStyle/>
          <a:p>
            <a:fld id="{985F2E8D-45C9-414F-BF43-68945222B80D}" type="datetime1">
              <a:rPr lang="en-US" smtClean="0"/>
              <a:t>11/25/2022</a:t>
            </a:fld>
            <a:endParaRPr lang="en-US"/>
          </a:p>
        </p:txBody>
      </p:sp>
      <p:sp>
        <p:nvSpPr>
          <p:cNvPr id="13" name="Slide Number Placeholder 12">
            <a:extLst>
              <a:ext uri="{FF2B5EF4-FFF2-40B4-BE49-F238E27FC236}">
                <a16:creationId xmlns:a16="http://schemas.microsoft.com/office/drawing/2014/main" id="{DC1F1F39-77B2-4774-9F8C-DDA5CF9DCFEA}"/>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8" name="Footer Placeholder 7">
            <a:extLst>
              <a:ext uri="{FF2B5EF4-FFF2-40B4-BE49-F238E27FC236}">
                <a16:creationId xmlns:a16="http://schemas.microsoft.com/office/drawing/2014/main" id="{9841A9CC-4AA2-4F93-8178-17D2FC01F608}"/>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493" y="1219200"/>
            <a:ext cx="7597013" cy="4251520"/>
          </a:xfrm>
          <a:prstGeom prst="rect">
            <a:avLst/>
          </a:prstGeom>
        </p:spPr>
        <p:txBody>
          <a:bodyPr vert="horz" wrap="square" lIns="0" tIns="80363" rIns="0" bIns="0" rtlCol="0">
            <a:spAutoFit/>
          </a:bodyPr>
          <a:lstStyle/>
          <a:p>
            <a:pPr marL="10860" algn="just">
              <a:spcBef>
                <a:spcPts val="633"/>
              </a:spcBef>
            </a:pPr>
            <a:r>
              <a:rPr sz="2200" b="1" spc="-4" dirty="0">
                <a:solidFill>
                  <a:srgbClr val="DF0C4F"/>
                </a:solidFill>
                <a:latin typeface="Times New Roman"/>
                <a:cs typeface="Times New Roman"/>
              </a:rPr>
              <a:t>Incidence Matrix</a:t>
            </a:r>
            <a:endParaRPr lang="en-US" sz="2200" b="1" spc="-4" dirty="0">
              <a:solidFill>
                <a:srgbClr val="DF0C4F"/>
              </a:solidFill>
              <a:latin typeface="Times New Roman"/>
              <a:cs typeface="Times New Roman"/>
            </a:endParaRPr>
          </a:p>
          <a:p>
            <a:pPr marL="10860" algn="just">
              <a:spcBef>
                <a:spcPts val="633"/>
              </a:spcBef>
            </a:pPr>
            <a:endParaRPr sz="2200" dirty="0">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r>
              <a:rPr sz="2200" spc="-4" dirty="0">
                <a:solidFill>
                  <a:srgbClr val="333333"/>
                </a:solidFill>
                <a:latin typeface="Times New Roman"/>
                <a:cs typeface="Times New Roman"/>
              </a:rPr>
              <a:t>In this representation, the graph is represented using </a:t>
            </a:r>
            <a:r>
              <a:rPr sz="2200" dirty="0">
                <a:solidFill>
                  <a:srgbClr val="333333"/>
                </a:solidFill>
                <a:latin typeface="Times New Roman"/>
                <a:cs typeface="Times New Roman"/>
              </a:rPr>
              <a:t>a </a:t>
            </a:r>
            <a:r>
              <a:rPr sz="2200" spc="-4" dirty="0">
                <a:solidFill>
                  <a:srgbClr val="333333"/>
                </a:solidFill>
                <a:latin typeface="Times New Roman"/>
                <a:cs typeface="Times New Roman"/>
              </a:rPr>
              <a:t>matrix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size 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 </a:t>
            </a:r>
            <a:r>
              <a:rPr sz="2200" dirty="0">
                <a:solidFill>
                  <a:srgbClr val="333333"/>
                </a:solidFill>
                <a:latin typeface="Times New Roman"/>
                <a:cs typeface="Times New Roman"/>
              </a:rPr>
              <a:t>by a </a:t>
            </a:r>
            <a:r>
              <a:rPr sz="2200" spc="-4" dirty="0">
                <a:solidFill>
                  <a:srgbClr val="333333"/>
                </a:solidFill>
                <a:latin typeface="Times New Roman"/>
                <a:cs typeface="Times New Roman"/>
              </a:rPr>
              <a:t>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edges. </a:t>
            </a:r>
            <a:endParaRPr lang="en-US" sz="2200" spc="-4"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endParaRPr lang="en-IN" sz="2200" spc="-4"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r>
              <a:rPr sz="2200" spc="-4" dirty="0">
                <a:solidFill>
                  <a:srgbClr val="333333"/>
                </a:solidFill>
                <a:latin typeface="Times New Roman"/>
                <a:cs typeface="Times New Roman"/>
              </a:rPr>
              <a:t>That means graph with </a:t>
            </a:r>
            <a:r>
              <a:rPr sz="2200" dirty="0">
                <a:solidFill>
                  <a:srgbClr val="333333"/>
                </a:solidFill>
                <a:latin typeface="Times New Roman"/>
                <a:cs typeface="Times New Roman"/>
              </a:rPr>
              <a:t>4  </a:t>
            </a:r>
            <a:r>
              <a:rPr sz="2200" spc="-4" dirty="0">
                <a:solidFill>
                  <a:srgbClr val="333333"/>
                </a:solidFill>
                <a:latin typeface="Times New Roman"/>
                <a:cs typeface="Times New Roman"/>
              </a:rPr>
              <a:t>vertices </a:t>
            </a:r>
            <a:r>
              <a:rPr sz="2200" dirty="0">
                <a:solidFill>
                  <a:srgbClr val="333333"/>
                </a:solidFill>
                <a:latin typeface="Times New Roman"/>
                <a:cs typeface="Times New Roman"/>
              </a:rPr>
              <a:t>and 6 </a:t>
            </a:r>
            <a:r>
              <a:rPr sz="2200" spc="-4" dirty="0">
                <a:solidFill>
                  <a:srgbClr val="333333"/>
                </a:solidFill>
                <a:latin typeface="Times New Roman"/>
                <a:cs typeface="Times New Roman"/>
              </a:rPr>
              <a:t>edges is represented using </a:t>
            </a:r>
            <a:r>
              <a:rPr sz="2200" dirty="0">
                <a:solidFill>
                  <a:srgbClr val="333333"/>
                </a:solidFill>
                <a:latin typeface="Times New Roman"/>
                <a:cs typeface="Times New Roman"/>
              </a:rPr>
              <a:t>a </a:t>
            </a:r>
            <a:r>
              <a:rPr sz="2200" spc="-4" dirty="0">
                <a:solidFill>
                  <a:srgbClr val="333333"/>
                </a:solidFill>
                <a:latin typeface="Times New Roman"/>
                <a:cs typeface="Times New Roman"/>
              </a:rPr>
              <a:t>matrix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size </a:t>
            </a:r>
            <a:r>
              <a:rPr sz="2200" dirty="0">
                <a:solidFill>
                  <a:srgbClr val="333333"/>
                </a:solidFill>
                <a:latin typeface="Times New Roman"/>
                <a:cs typeface="Times New Roman"/>
              </a:rPr>
              <a:t>4X6.</a:t>
            </a:r>
            <a:endParaRPr lang="en-US" sz="2200"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endParaRPr lang="en-IN" sz="2200" spc="-4"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r>
              <a:rPr sz="2200" spc="-4" dirty="0">
                <a:solidFill>
                  <a:srgbClr val="333333"/>
                </a:solidFill>
                <a:latin typeface="Times New Roman"/>
                <a:cs typeface="Times New Roman"/>
              </a:rPr>
              <a:t>In this matrix,  rows represent vertices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columns represents edges. This matrix is filled  with </a:t>
            </a:r>
            <a:r>
              <a:rPr sz="2200" dirty="0">
                <a:solidFill>
                  <a:srgbClr val="333333"/>
                </a:solidFill>
                <a:latin typeface="Times New Roman"/>
                <a:cs typeface="Times New Roman"/>
              </a:rPr>
              <a:t>0 or 1 or -1. </a:t>
            </a:r>
            <a:endParaRPr lang="en-US" sz="2200"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endParaRPr lang="en-IN" sz="2200" spc="-4" dirty="0">
              <a:solidFill>
                <a:srgbClr val="333333"/>
              </a:solidFill>
              <a:latin typeface="Times New Roman"/>
              <a:cs typeface="Times New Roman"/>
            </a:endParaRPr>
          </a:p>
          <a:p>
            <a:pPr>
              <a:spcBef>
                <a:spcPts val="47"/>
              </a:spcBef>
            </a:pPr>
            <a:endParaRPr sz="2200" dirty="0">
              <a:latin typeface="Times New Roman"/>
              <a:cs typeface="Times New Roman"/>
            </a:endParaRPr>
          </a:p>
        </p:txBody>
      </p:sp>
      <p:sp>
        <p:nvSpPr>
          <p:cNvPr id="5" name="Title 1">
            <a:extLst>
              <a:ext uri="{FF2B5EF4-FFF2-40B4-BE49-F238E27FC236}">
                <a16:creationId xmlns:a16="http://schemas.microsoft.com/office/drawing/2014/main" id="{92F3228F-87B3-44A5-951A-7CDA1126D46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29E0F49D-09E3-4151-A4E4-A19B0C068F9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FE36F500-44F4-403D-A970-834CA39674E7}"/>
              </a:ext>
            </a:extLst>
          </p:cNvPr>
          <p:cNvSpPr>
            <a:spLocks noGrp="1"/>
          </p:cNvSpPr>
          <p:nvPr>
            <p:ph type="dt" sz="half" idx="10"/>
          </p:nvPr>
        </p:nvSpPr>
        <p:spPr/>
        <p:txBody>
          <a:bodyPr/>
          <a:lstStyle/>
          <a:p>
            <a:fld id="{9D016BA3-63A0-4B91-9184-F4A748B4EDF7}" type="datetime1">
              <a:rPr lang="en-US" smtClean="0"/>
              <a:t>11/25/2022</a:t>
            </a:fld>
            <a:endParaRPr lang="en-US"/>
          </a:p>
        </p:txBody>
      </p:sp>
      <p:sp>
        <p:nvSpPr>
          <p:cNvPr id="10" name="Slide Number Placeholder 9">
            <a:extLst>
              <a:ext uri="{FF2B5EF4-FFF2-40B4-BE49-F238E27FC236}">
                <a16:creationId xmlns:a16="http://schemas.microsoft.com/office/drawing/2014/main" id="{DFC2CEBC-8627-4B6E-B8B4-4B73C2957566}"/>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Footer Placeholder 2">
            <a:extLst>
              <a:ext uri="{FF2B5EF4-FFF2-40B4-BE49-F238E27FC236}">
                <a16:creationId xmlns:a16="http://schemas.microsoft.com/office/drawing/2014/main" id="{8DFB505B-E0DD-4421-9641-C6EB9E7C38A1}"/>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6" y="881831"/>
            <a:ext cx="7597013" cy="3430783"/>
          </a:xfrm>
          <a:prstGeom prst="rect">
            <a:avLst/>
          </a:prstGeom>
        </p:spPr>
        <p:txBody>
          <a:bodyPr vert="horz" wrap="square" lIns="0" tIns="80363" rIns="0" bIns="0" rtlCol="0">
            <a:spAutoFit/>
          </a:bodyPr>
          <a:lstStyle/>
          <a:p>
            <a:pPr marL="10860" algn="just">
              <a:spcBef>
                <a:spcPts val="633"/>
              </a:spcBef>
            </a:pPr>
            <a:r>
              <a:rPr sz="2200" b="1" spc="-4" dirty="0">
                <a:solidFill>
                  <a:srgbClr val="DF0C4F"/>
                </a:solidFill>
                <a:latin typeface="Times New Roman"/>
                <a:cs typeface="Times New Roman"/>
              </a:rPr>
              <a:t>Incidence Matrix</a:t>
            </a:r>
            <a:endParaRPr sz="2200" dirty="0">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endParaRPr lang="en-IN" sz="2200" spc="-4"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r>
              <a:rPr sz="2200" spc="-4" dirty="0">
                <a:solidFill>
                  <a:srgbClr val="333333"/>
                </a:solidFill>
                <a:latin typeface="Times New Roman"/>
                <a:cs typeface="Times New Roman"/>
              </a:rPr>
              <a:t>Here, </a:t>
            </a:r>
            <a:r>
              <a:rPr sz="2200" dirty="0">
                <a:solidFill>
                  <a:srgbClr val="333333"/>
                </a:solidFill>
                <a:latin typeface="Times New Roman"/>
                <a:cs typeface="Times New Roman"/>
              </a:rPr>
              <a:t>0 </a:t>
            </a:r>
            <a:r>
              <a:rPr sz="2200" spc="-4" dirty="0">
                <a:solidFill>
                  <a:srgbClr val="333333"/>
                </a:solidFill>
                <a:latin typeface="Times New Roman"/>
                <a:cs typeface="Times New Roman"/>
              </a:rPr>
              <a:t>represents that the row edge is </a:t>
            </a:r>
            <a:r>
              <a:rPr sz="2200" dirty="0">
                <a:solidFill>
                  <a:srgbClr val="333333"/>
                </a:solidFill>
                <a:latin typeface="Times New Roman"/>
                <a:cs typeface="Times New Roman"/>
              </a:rPr>
              <a:t>not </a:t>
            </a:r>
            <a:r>
              <a:rPr sz="2200" spc="-4" dirty="0">
                <a:solidFill>
                  <a:srgbClr val="333333"/>
                </a:solidFill>
                <a:latin typeface="Times New Roman"/>
                <a:cs typeface="Times New Roman"/>
              </a:rPr>
              <a:t>connected to  </a:t>
            </a:r>
            <a:r>
              <a:rPr sz="2200" dirty="0">
                <a:solidFill>
                  <a:srgbClr val="333333"/>
                </a:solidFill>
                <a:latin typeface="Times New Roman"/>
                <a:cs typeface="Times New Roman"/>
              </a:rPr>
              <a:t>column </a:t>
            </a:r>
            <a:r>
              <a:rPr sz="2200" spc="-4" dirty="0">
                <a:solidFill>
                  <a:srgbClr val="333333"/>
                </a:solidFill>
                <a:latin typeface="Times New Roman"/>
                <a:cs typeface="Times New Roman"/>
              </a:rPr>
              <a:t>vertex</a:t>
            </a:r>
            <a:endParaRPr lang="en-US" sz="2200" spc="-4"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endParaRPr lang="en-IN" sz="2200" spc="-4" dirty="0">
              <a:solidFill>
                <a:srgbClr val="333333"/>
              </a:solidFill>
              <a:latin typeface="Times New Roman"/>
              <a:cs typeface="Times New Roman"/>
            </a:endParaRPr>
          </a:p>
          <a:p>
            <a:pPr marL="10860" marR="4344" algn="just">
              <a:lnSpc>
                <a:spcPts val="2163"/>
              </a:lnSpc>
              <a:spcBef>
                <a:spcPts val="697"/>
              </a:spcBef>
              <a:tabLst>
                <a:tab pos="2078560" algn="l"/>
                <a:tab pos="3696123" algn="l"/>
                <a:tab pos="5047078" algn="l"/>
                <a:tab pos="6929075" algn="l"/>
              </a:tabLst>
            </a:pPr>
            <a:r>
              <a:rPr sz="2200" dirty="0">
                <a:solidFill>
                  <a:srgbClr val="333333"/>
                </a:solidFill>
                <a:latin typeface="Times New Roman"/>
                <a:cs typeface="Times New Roman"/>
              </a:rPr>
              <a:t>1 </a:t>
            </a:r>
            <a:r>
              <a:rPr sz="2200" spc="-4" dirty="0">
                <a:solidFill>
                  <a:srgbClr val="333333"/>
                </a:solidFill>
                <a:latin typeface="Times New Roman"/>
                <a:cs typeface="Times New Roman"/>
              </a:rPr>
              <a:t>represents that the row </a:t>
            </a:r>
            <a:r>
              <a:rPr sz="2200" dirty="0">
                <a:solidFill>
                  <a:srgbClr val="333333"/>
                </a:solidFill>
                <a:latin typeface="Times New Roman"/>
                <a:cs typeface="Times New Roman"/>
              </a:rPr>
              <a:t>edge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connected </a:t>
            </a:r>
            <a:r>
              <a:rPr sz="2200" dirty="0">
                <a:solidFill>
                  <a:srgbClr val="333333"/>
                </a:solidFill>
                <a:latin typeface="Times New Roman"/>
                <a:cs typeface="Times New Roman"/>
              </a:rPr>
              <a:t>as </a:t>
            </a:r>
            <a:r>
              <a:rPr sz="2200" spc="-4" dirty="0">
                <a:solidFill>
                  <a:srgbClr val="333333"/>
                </a:solidFill>
                <a:latin typeface="Times New Roman"/>
                <a:cs typeface="Times New Roman"/>
              </a:rPr>
              <a:t>the </a:t>
            </a:r>
            <a:r>
              <a:rPr sz="2200" dirty="0">
                <a:solidFill>
                  <a:srgbClr val="333333"/>
                </a:solidFill>
                <a:latin typeface="Times New Roman"/>
                <a:cs typeface="Times New Roman"/>
              </a:rPr>
              <a:t>outgoing  edge </a:t>
            </a:r>
            <a:r>
              <a:rPr sz="2200" spc="-4" dirty="0">
                <a:solidFill>
                  <a:srgbClr val="333333"/>
                </a:solidFill>
                <a:latin typeface="Times New Roman"/>
                <a:cs typeface="Times New Roman"/>
              </a:rPr>
              <a:t>to column vertex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-1 represents that </a:t>
            </a:r>
            <a:r>
              <a:rPr sz="2200" spc="-9" dirty="0">
                <a:solidFill>
                  <a:srgbClr val="333333"/>
                </a:solidFill>
                <a:latin typeface="Times New Roman"/>
                <a:cs typeface="Times New Roman"/>
              </a:rPr>
              <a:t>the </a:t>
            </a:r>
            <a:r>
              <a:rPr sz="2200" spc="-4" dirty="0">
                <a:solidFill>
                  <a:srgbClr val="333333"/>
                </a:solidFill>
                <a:latin typeface="Times New Roman"/>
                <a:cs typeface="Times New Roman"/>
              </a:rPr>
              <a:t>row edge is connected </a:t>
            </a:r>
            <a:r>
              <a:rPr sz="2200" dirty="0">
                <a:solidFill>
                  <a:srgbClr val="333333"/>
                </a:solidFill>
                <a:latin typeface="Times New Roman"/>
                <a:cs typeface="Times New Roman"/>
              </a:rPr>
              <a:t>as </a:t>
            </a:r>
            <a:r>
              <a:rPr sz="2200" spc="-9" dirty="0">
                <a:solidFill>
                  <a:srgbClr val="333333"/>
                </a:solidFill>
                <a:latin typeface="Times New Roman"/>
                <a:cs typeface="Times New Roman"/>
              </a:rPr>
              <a:t>the  </a:t>
            </a:r>
            <a:r>
              <a:rPr sz="2200" spc="-4" dirty="0">
                <a:solidFill>
                  <a:srgbClr val="333333"/>
                </a:solidFill>
                <a:latin typeface="Times New Roman"/>
                <a:cs typeface="Times New Roman"/>
              </a:rPr>
              <a:t>in</a:t>
            </a:r>
            <a:r>
              <a:rPr sz="2200" dirty="0">
                <a:solidFill>
                  <a:srgbClr val="333333"/>
                </a:solidFill>
                <a:latin typeface="Times New Roman"/>
                <a:cs typeface="Times New Roman"/>
              </a:rPr>
              <a:t>coming</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edge</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t</a:t>
            </a:r>
            <a:r>
              <a:rPr sz="2200" dirty="0">
                <a:solidFill>
                  <a:srgbClr val="333333"/>
                </a:solidFill>
                <a:latin typeface="Times New Roman"/>
                <a:cs typeface="Times New Roman"/>
              </a:rPr>
              <a:t>o</a:t>
            </a:r>
            <a:r>
              <a:rPr lang="en-US" sz="2200" dirty="0">
                <a:solidFill>
                  <a:srgbClr val="333333"/>
                </a:solidFill>
                <a:latin typeface="Times New Roman"/>
                <a:cs typeface="Times New Roman"/>
              </a:rPr>
              <a:t> </a:t>
            </a:r>
            <a:r>
              <a:rPr sz="2200" spc="-9" dirty="0">
                <a:solidFill>
                  <a:srgbClr val="333333"/>
                </a:solidFill>
                <a:latin typeface="Times New Roman"/>
                <a:cs typeface="Times New Roman"/>
              </a:rPr>
              <a:t>c</a:t>
            </a:r>
            <a:r>
              <a:rPr sz="2200" dirty="0">
                <a:solidFill>
                  <a:srgbClr val="333333"/>
                </a:solidFill>
                <a:latin typeface="Times New Roman"/>
                <a:cs typeface="Times New Roman"/>
              </a:rPr>
              <a:t>olumn</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ve</a:t>
            </a:r>
            <a:r>
              <a:rPr sz="2200" spc="-4" dirty="0">
                <a:solidFill>
                  <a:srgbClr val="333333"/>
                </a:solidFill>
                <a:latin typeface="Times New Roman"/>
                <a:cs typeface="Times New Roman"/>
              </a:rPr>
              <a:t>rt</a:t>
            </a:r>
            <a:r>
              <a:rPr sz="2200" dirty="0">
                <a:solidFill>
                  <a:srgbClr val="333333"/>
                </a:solidFill>
                <a:latin typeface="Times New Roman"/>
                <a:cs typeface="Times New Roman"/>
              </a:rPr>
              <a:t>ex.</a:t>
            </a:r>
            <a:endParaRPr sz="2200" dirty="0">
              <a:latin typeface="Times New Roman"/>
              <a:cs typeface="Times New Roman"/>
            </a:endParaRPr>
          </a:p>
          <a:p>
            <a:pPr>
              <a:spcBef>
                <a:spcPts val="47"/>
              </a:spcBef>
            </a:pPr>
            <a:endParaRPr sz="2200" dirty="0">
              <a:latin typeface="Times New Roman"/>
              <a:cs typeface="Times New Roman"/>
            </a:endParaRPr>
          </a:p>
          <a:p>
            <a:pPr marL="10860" algn="just"/>
            <a:r>
              <a:rPr sz="2200" spc="-4" dirty="0">
                <a:solidFill>
                  <a:srgbClr val="333333"/>
                </a:solidFill>
                <a:latin typeface="Times New Roman"/>
                <a:cs typeface="Times New Roman"/>
              </a:rPr>
              <a:t>For example, consider the following directed graph</a:t>
            </a:r>
            <a:r>
              <a:rPr sz="2200" spc="34" dirty="0">
                <a:solidFill>
                  <a:srgbClr val="333333"/>
                </a:solidFill>
                <a:latin typeface="Times New Roman"/>
                <a:cs typeface="Times New Roman"/>
              </a:rPr>
              <a:t> </a:t>
            </a:r>
            <a:r>
              <a:rPr sz="2200" spc="-4" dirty="0">
                <a:solidFill>
                  <a:srgbClr val="333333"/>
                </a:solidFill>
                <a:latin typeface="Times New Roman"/>
                <a:cs typeface="Times New Roman"/>
              </a:rPr>
              <a:t>representation...</a:t>
            </a:r>
            <a:endParaRPr sz="2200" dirty="0">
              <a:latin typeface="Times New Roman"/>
              <a:cs typeface="Times New Roman"/>
            </a:endParaRPr>
          </a:p>
        </p:txBody>
      </p:sp>
      <p:sp>
        <p:nvSpPr>
          <p:cNvPr id="3" name="object 3"/>
          <p:cNvSpPr/>
          <p:nvPr/>
        </p:nvSpPr>
        <p:spPr>
          <a:xfrm>
            <a:off x="2152789" y="4578819"/>
            <a:ext cx="4835706" cy="1511325"/>
          </a:xfrm>
          <a:prstGeom prst="rect">
            <a:avLst/>
          </a:prstGeom>
          <a:blipFill>
            <a:blip r:embed="rId2" cstate="print"/>
            <a:stretch>
              <a:fillRect/>
            </a:stretch>
          </a:blipFill>
        </p:spPr>
        <p:txBody>
          <a:bodyPr wrap="square" lIns="0" tIns="0" rIns="0" bIns="0" rtlCol="0"/>
          <a:lstStyle/>
          <a:p>
            <a:endParaRPr sz="1539"/>
          </a:p>
        </p:txBody>
      </p:sp>
      <p:sp>
        <p:nvSpPr>
          <p:cNvPr id="5" name="Title 1">
            <a:extLst>
              <a:ext uri="{FF2B5EF4-FFF2-40B4-BE49-F238E27FC236}">
                <a16:creationId xmlns:a16="http://schemas.microsoft.com/office/drawing/2014/main" id="{92F3228F-87B3-44A5-951A-7CDA1126D46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29E0F49D-09E3-4151-A4E4-A19B0C068F9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8">
            <a:extLst>
              <a:ext uri="{FF2B5EF4-FFF2-40B4-BE49-F238E27FC236}">
                <a16:creationId xmlns:a16="http://schemas.microsoft.com/office/drawing/2014/main" id="{E0772EB2-EE45-4C4F-97C5-A239D38292FE}"/>
              </a:ext>
            </a:extLst>
          </p:cNvPr>
          <p:cNvSpPr>
            <a:spLocks noGrp="1"/>
          </p:cNvSpPr>
          <p:nvPr>
            <p:ph type="dt" sz="half" idx="10"/>
          </p:nvPr>
        </p:nvSpPr>
        <p:spPr/>
        <p:txBody>
          <a:bodyPr/>
          <a:lstStyle/>
          <a:p>
            <a:fld id="{6F9EEA70-2232-4673-B446-FCC9A242796B}" type="datetime1">
              <a:rPr lang="en-US" smtClean="0"/>
              <a:t>11/25/2022</a:t>
            </a:fld>
            <a:endParaRPr lang="en-US"/>
          </a:p>
        </p:txBody>
      </p:sp>
      <p:sp>
        <p:nvSpPr>
          <p:cNvPr id="11" name="Slide Number Placeholder 10">
            <a:extLst>
              <a:ext uri="{FF2B5EF4-FFF2-40B4-BE49-F238E27FC236}">
                <a16:creationId xmlns:a16="http://schemas.microsoft.com/office/drawing/2014/main" id="{17C150F4-E322-43FE-9467-D08C0814D6E7}"/>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Footer Placeholder 3">
            <a:extLst>
              <a:ext uri="{FF2B5EF4-FFF2-40B4-BE49-F238E27FC236}">
                <a16:creationId xmlns:a16="http://schemas.microsoft.com/office/drawing/2014/main" id="{E68F4572-305F-4041-B8A0-B359FA263288}"/>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93031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1055120"/>
            <a:ext cx="8109778" cy="2068871"/>
          </a:xfrm>
          <a:prstGeom prst="rect">
            <a:avLst/>
          </a:prstGeom>
        </p:spPr>
        <p:txBody>
          <a:bodyPr vert="horz" wrap="square" lIns="0" tIns="80363" rIns="0" bIns="0" rtlCol="0">
            <a:spAutoFit/>
          </a:bodyPr>
          <a:lstStyle/>
          <a:p>
            <a:pPr marL="10860">
              <a:spcBef>
                <a:spcPts val="633"/>
              </a:spcBef>
            </a:pPr>
            <a:r>
              <a:rPr sz="2800" b="1" spc="-4" dirty="0">
                <a:solidFill>
                  <a:srgbClr val="DF0C4F"/>
                </a:solidFill>
                <a:latin typeface="Times New Roman"/>
                <a:cs typeface="Times New Roman"/>
              </a:rPr>
              <a:t>Adjacency List</a:t>
            </a:r>
            <a:endParaRPr sz="2800" dirty="0">
              <a:latin typeface="Times New Roman"/>
              <a:cs typeface="Times New Roman"/>
            </a:endParaRPr>
          </a:p>
          <a:p>
            <a:pPr marL="10860" marR="5973">
              <a:lnSpc>
                <a:spcPts val="2163"/>
              </a:lnSpc>
              <a:spcBef>
                <a:spcPts val="697"/>
              </a:spcBef>
              <a:tabLst>
                <a:tab pos="320906" algn="l"/>
                <a:tab pos="775931" algn="l"/>
                <a:tab pos="2297927" algn="l"/>
                <a:tab pos="2939196" algn="l"/>
                <a:tab pos="3646711" algn="l"/>
                <a:tab pos="3956757" algn="l"/>
                <a:tab pos="4173410" algn="l"/>
                <a:tab pos="4827168" algn="l"/>
                <a:tab pos="5733959" algn="l"/>
                <a:tab pos="6135770" algn="l"/>
                <a:tab pos="6446359" algn="l"/>
                <a:tab pos="6781926" algn="l"/>
              </a:tabLst>
            </a:pPr>
            <a:r>
              <a:rPr sz="2200" spc="-4" dirty="0">
                <a:solidFill>
                  <a:srgbClr val="333333"/>
                </a:solidFill>
                <a:latin typeface="Times New Roman"/>
                <a:cs typeface="Times New Roman"/>
              </a:rPr>
              <a:t>I</a:t>
            </a:r>
            <a:r>
              <a:rPr sz="2200" dirty="0">
                <a:solidFill>
                  <a:srgbClr val="333333"/>
                </a:solidFill>
                <a:latin typeface="Times New Roman"/>
                <a:cs typeface="Times New Roman"/>
              </a:rPr>
              <a:t>n	</a:t>
            </a:r>
            <a:r>
              <a:rPr sz="2200" spc="-4" dirty="0">
                <a:solidFill>
                  <a:srgbClr val="333333"/>
                </a:solidFill>
                <a:latin typeface="Times New Roman"/>
                <a:cs typeface="Times New Roman"/>
              </a:rPr>
              <a:t>thi</a:t>
            </a:r>
            <a:r>
              <a:rPr sz="2200" dirty="0">
                <a:solidFill>
                  <a:srgbClr val="333333"/>
                </a:solidFill>
                <a:latin typeface="Times New Roman"/>
                <a:cs typeface="Times New Roman"/>
              </a:rPr>
              <a:t>s	</a:t>
            </a:r>
            <a:r>
              <a:rPr sz="2200" spc="-4" dirty="0">
                <a:solidFill>
                  <a:srgbClr val="333333"/>
                </a:solidFill>
                <a:latin typeface="Times New Roman"/>
                <a:cs typeface="Times New Roman"/>
              </a:rPr>
              <a:t>r</a:t>
            </a:r>
            <a:r>
              <a:rPr sz="2200" dirty="0">
                <a:solidFill>
                  <a:srgbClr val="333333"/>
                </a:solidFill>
                <a:latin typeface="Times New Roman"/>
                <a:cs typeface="Times New Roman"/>
              </a:rPr>
              <a:t>ep</a:t>
            </a:r>
            <a:r>
              <a:rPr sz="2200" spc="-4" dirty="0">
                <a:solidFill>
                  <a:srgbClr val="333333"/>
                </a:solidFill>
                <a:latin typeface="Times New Roman"/>
                <a:cs typeface="Times New Roman"/>
              </a:rPr>
              <a:t>r</a:t>
            </a:r>
            <a:r>
              <a:rPr sz="2200" dirty="0">
                <a:solidFill>
                  <a:srgbClr val="333333"/>
                </a:solidFill>
                <a:latin typeface="Times New Roman"/>
                <a:cs typeface="Times New Roman"/>
              </a:rPr>
              <a:t>e</a:t>
            </a:r>
            <a:r>
              <a:rPr sz="2200" spc="-9" dirty="0">
                <a:solidFill>
                  <a:srgbClr val="333333"/>
                </a:solidFill>
                <a:latin typeface="Times New Roman"/>
                <a:cs typeface="Times New Roman"/>
              </a:rPr>
              <a:t>s</a:t>
            </a:r>
            <a:r>
              <a:rPr sz="2200" dirty="0">
                <a:solidFill>
                  <a:srgbClr val="333333"/>
                </a:solidFill>
                <a:latin typeface="Times New Roman"/>
                <a:cs typeface="Times New Roman"/>
              </a:rPr>
              <a:t>enta</a:t>
            </a:r>
            <a:r>
              <a:rPr sz="2200" spc="-4" dirty="0">
                <a:solidFill>
                  <a:srgbClr val="333333"/>
                </a:solidFill>
                <a:latin typeface="Times New Roman"/>
                <a:cs typeface="Times New Roman"/>
              </a:rPr>
              <a:t>tion</a:t>
            </a:r>
            <a:r>
              <a:rPr sz="2200" dirty="0">
                <a:solidFill>
                  <a:srgbClr val="333333"/>
                </a:solidFill>
                <a:latin typeface="Times New Roman"/>
                <a:cs typeface="Times New Roman"/>
              </a:rPr>
              <a:t>,</a:t>
            </a:r>
            <a:r>
              <a:rPr lang="en-US" sz="2200" dirty="0">
                <a:solidFill>
                  <a:srgbClr val="333333"/>
                </a:solidFill>
                <a:latin typeface="Times New Roman"/>
                <a:cs typeface="Times New Roman"/>
              </a:rPr>
              <a:t> </a:t>
            </a:r>
            <a:r>
              <a:rPr sz="2200" spc="-9" dirty="0">
                <a:solidFill>
                  <a:srgbClr val="333333"/>
                </a:solidFill>
                <a:latin typeface="Times New Roman"/>
                <a:cs typeface="Times New Roman"/>
              </a:rPr>
              <a:t>e</a:t>
            </a:r>
            <a:r>
              <a:rPr sz="2200" dirty="0">
                <a:solidFill>
                  <a:srgbClr val="333333"/>
                </a:solidFill>
                <a:latin typeface="Times New Roman"/>
                <a:cs typeface="Times New Roman"/>
              </a:rPr>
              <a:t>ve</a:t>
            </a:r>
            <a:r>
              <a:rPr sz="2200" spc="-4" dirty="0">
                <a:solidFill>
                  <a:srgbClr val="333333"/>
                </a:solidFill>
                <a:latin typeface="Times New Roman"/>
                <a:cs typeface="Times New Roman"/>
              </a:rPr>
              <a:t>r</a:t>
            </a:r>
            <a:r>
              <a:rPr sz="2200" dirty="0">
                <a:solidFill>
                  <a:srgbClr val="333333"/>
                </a:solidFill>
                <a:latin typeface="Times New Roman"/>
                <a:cs typeface="Times New Roman"/>
              </a:rPr>
              <a:t>y</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ve</a:t>
            </a:r>
            <a:r>
              <a:rPr sz="2200" spc="-4" dirty="0">
                <a:solidFill>
                  <a:srgbClr val="333333"/>
                </a:solidFill>
                <a:latin typeface="Times New Roman"/>
                <a:cs typeface="Times New Roman"/>
              </a:rPr>
              <a:t>rt</a:t>
            </a:r>
            <a:r>
              <a:rPr sz="2200" dirty="0">
                <a:solidFill>
                  <a:srgbClr val="333333"/>
                </a:solidFill>
                <a:latin typeface="Times New Roman"/>
                <a:cs typeface="Times New Roman"/>
              </a:rPr>
              <a:t>ex</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of</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a</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g</a:t>
            </a:r>
            <a:r>
              <a:rPr sz="2200" spc="-4" dirty="0">
                <a:solidFill>
                  <a:srgbClr val="333333"/>
                </a:solidFill>
                <a:latin typeface="Times New Roman"/>
                <a:cs typeface="Times New Roman"/>
              </a:rPr>
              <a:t>r</a:t>
            </a:r>
            <a:r>
              <a:rPr sz="2200" dirty="0">
                <a:solidFill>
                  <a:srgbClr val="333333"/>
                </a:solidFill>
                <a:latin typeface="Times New Roman"/>
                <a:cs typeface="Times New Roman"/>
              </a:rPr>
              <a:t>aph</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conta</a:t>
            </a:r>
            <a:r>
              <a:rPr sz="2200" spc="-4" dirty="0">
                <a:solidFill>
                  <a:srgbClr val="333333"/>
                </a:solidFill>
                <a:latin typeface="Times New Roman"/>
                <a:cs typeface="Times New Roman"/>
              </a:rPr>
              <a:t>i</a:t>
            </a:r>
            <a:r>
              <a:rPr sz="2200" spc="-13" dirty="0">
                <a:solidFill>
                  <a:srgbClr val="333333"/>
                </a:solidFill>
                <a:latin typeface="Times New Roman"/>
                <a:cs typeface="Times New Roman"/>
              </a:rPr>
              <a:t>n</a:t>
            </a:r>
            <a:r>
              <a:rPr sz="2200" dirty="0">
                <a:solidFill>
                  <a:srgbClr val="333333"/>
                </a:solidFill>
                <a:latin typeface="Times New Roman"/>
                <a:cs typeface="Times New Roman"/>
              </a:rPr>
              <a:t>s	</a:t>
            </a:r>
            <a:r>
              <a:rPr sz="2200" spc="-4" dirty="0">
                <a:solidFill>
                  <a:srgbClr val="333333"/>
                </a:solidFill>
                <a:latin typeface="Times New Roman"/>
                <a:cs typeface="Times New Roman"/>
              </a:rPr>
              <a:t>li</a:t>
            </a:r>
            <a:r>
              <a:rPr sz="2200" dirty="0">
                <a:solidFill>
                  <a:srgbClr val="333333"/>
                </a:solidFill>
                <a:latin typeface="Times New Roman"/>
                <a:cs typeface="Times New Roman"/>
              </a:rPr>
              <a:t>st</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of</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it</a:t>
            </a:r>
            <a:r>
              <a:rPr sz="2200" dirty="0">
                <a:solidFill>
                  <a:srgbClr val="333333"/>
                </a:solidFill>
                <a:latin typeface="Times New Roman"/>
                <a:cs typeface="Times New Roman"/>
              </a:rPr>
              <a:t>s</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adj</a:t>
            </a:r>
            <a:r>
              <a:rPr sz="2200" spc="-4" dirty="0">
                <a:solidFill>
                  <a:srgbClr val="333333"/>
                </a:solidFill>
                <a:latin typeface="Times New Roman"/>
                <a:cs typeface="Times New Roman"/>
              </a:rPr>
              <a:t>a</a:t>
            </a:r>
            <a:r>
              <a:rPr sz="2200" dirty="0">
                <a:solidFill>
                  <a:srgbClr val="333333"/>
                </a:solidFill>
                <a:latin typeface="Times New Roman"/>
                <a:cs typeface="Times New Roman"/>
              </a:rPr>
              <a:t>cent  </a:t>
            </a:r>
            <a:r>
              <a:rPr sz="2200" spc="-4" dirty="0">
                <a:solidFill>
                  <a:srgbClr val="333333"/>
                </a:solidFill>
                <a:latin typeface="Times New Roman"/>
                <a:cs typeface="Times New Roman"/>
              </a:rPr>
              <a:t>vertices.</a:t>
            </a:r>
            <a:endParaRPr sz="2200" dirty="0">
              <a:latin typeface="Times New Roman"/>
              <a:cs typeface="Times New Roman"/>
            </a:endParaRPr>
          </a:p>
          <a:p>
            <a:pPr>
              <a:lnSpc>
                <a:spcPct val="100000"/>
              </a:lnSpc>
            </a:pPr>
            <a:endParaRPr sz="2200" dirty="0">
              <a:latin typeface="Times New Roman"/>
              <a:cs typeface="Times New Roman"/>
            </a:endParaRPr>
          </a:p>
          <a:p>
            <a:pPr marL="10860" marR="4344">
              <a:lnSpc>
                <a:spcPts val="2163"/>
              </a:lnSpc>
              <a:tabLst>
                <a:tab pos="582627" algn="l"/>
                <a:tab pos="1689237" algn="l"/>
                <a:tab pos="2736662" algn="l"/>
                <a:tab pos="3267704" algn="l"/>
                <a:tab pos="4436216" algn="l"/>
                <a:tab pos="5444546" algn="l"/>
                <a:tab pos="6227535" algn="l"/>
              </a:tabLst>
            </a:pPr>
            <a:r>
              <a:rPr sz="2200" spc="-4" dirty="0">
                <a:solidFill>
                  <a:srgbClr val="333333"/>
                </a:solidFill>
                <a:latin typeface="Times New Roman"/>
                <a:cs typeface="Times New Roman"/>
              </a:rPr>
              <a:t>F</a:t>
            </a:r>
            <a:r>
              <a:rPr sz="2200" dirty="0">
                <a:solidFill>
                  <a:srgbClr val="333333"/>
                </a:solidFill>
                <a:latin typeface="Times New Roman"/>
                <a:cs typeface="Times New Roman"/>
              </a:rPr>
              <a:t>or</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e</a:t>
            </a:r>
            <a:r>
              <a:rPr sz="2200" spc="-13" dirty="0">
                <a:solidFill>
                  <a:srgbClr val="333333"/>
                </a:solidFill>
                <a:latin typeface="Times New Roman"/>
                <a:cs typeface="Times New Roman"/>
              </a:rPr>
              <a:t>x</a:t>
            </a:r>
            <a:r>
              <a:rPr sz="2200" dirty="0">
                <a:solidFill>
                  <a:srgbClr val="333333"/>
                </a:solidFill>
                <a:latin typeface="Times New Roman"/>
                <a:cs typeface="Times New Roman"/>
              </a:rPr>
              <a:t>a</a:t>
            </a:r>
            <a:r>
              <a:rPr sz="2200" spc="-4" dirty="0">
                <a:solidFill>
                  <a:srgbClr val="333333"/>
                </a:solidFill>
                <a:latin typeface="Times New Roman"/>
                <a:cs typeface="Times New Roman"/>
              </a:rPr>
              <a:t>mpl</a:t>
            </a:r>
            <a:r>
              <a:rPr sz="2200" dirty="0">
                <a:solidFill>
                  <a:srgbClr val="333333"/>
                </a:solidFill>
                <a:latin typeface="Times New Roman"/>
                <a:cs typeface="Times New Roman"/>
              </a:rPr>
              <a:t>e,</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co</a:t>
            </a:r>
            <a:r>
              <a:rPr sz="2200" spc="-13" dirty="0">
                <a:solidFill>
                  <a:srgbClr val="333333"/>
                </a:solidFill>
                <a:latin typeface="Times New Roman"/>
                <a:cs typeface="Times New Roman"/>
              </a:rPr>
              <a:t>n</a:t>
            </a:r>
            <a:r>
              <a:rPr sz="2200" dirty="0">
                <a:solidFill>
                  <a:srgbClr val="333333"/>
                </a:solidFill>
                <a:latin typeface="Times New Roman"/>
                <a:cs typeface="Times New Roman"/>
              </a:rPr>
              <a:t>s</a:t>
            </a:r>
            <a:r>
              <a:rPr sz="2200" spc="-4" dirty="0">
                <a:solidFill>
                  <a:srgbClr val="333333"/>
                </a:solidFill>
                <a:latin typeface="Times New Roman"/>
                <a:cs typeface="Times New Roman"/>
              </a:rPr>
              <a:t>id</a:t>
            </a:r>
            <a:r>
              <a:rPr sz="2200" dirty="0">
                <a:solidFill>
                  <a:srgbClr val="333333"/>
                </a:solidFill>
                <a:latin typeface="Times New Roman"/>
                <a:cs typeface="Times New Roman"/>
              </a:rPr>
              <a:t>er</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th</a:t>
            </a:r>
            <a:r>
              <a:rPr sz="2200" dirty="0">
                <a:solidFill>
                  <a:srgbClr val="333333"/>
                </a:solidFill>
                <a:latin typeface="Times New Roman"/>
                <a:cs typeface="Times New Roman"/>
              </a:rPr>
              <a:t>e</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f</a:t>
            </a:r>
            <a:r>
              <a:rPr sz="2200" dirty="0">
                <a:solidFill>
                  <a:srgbClr val="333333"/>
                </a:solidFill>
                <a:latin typeface="Times New Roman"/>
                <a:cs typeface="Times New Roman"/>
              </a:rPr>
              <a:t>ollowing</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di</a:t>
            </a:r>
            <a:r>
              <a:rPr sz="2200" spc="-4" dirty="0">
                <a:solidFill>
                  <a:srgbClr val="333333"/>
                </a:solidFill>
                <a:latin typeface="Times New Roman"/>
                <a:cs typeface="Times New Roman"/>
              </a:rPr>
              <a:t>r</a:t>
            </a:r>
            <a:r>
              <a:rPr sz="2200" dirty="0">
                <a:solidFill>
                  <a:srgbClr val="333333"/>
                </a:solidFill>
                <a:latin typeface="Times New Roman"/>
                <a:cs typeface="Times New Roman"/>
              </a:rPr>
              <a:t>ec</a:t>
            </a:r>
            <a:r>
              <a:rPr sz="2200" spc="-4" dirty="0">
                <a:solidFill>
                  <a:srgbClr val="333333"/>
                </a:solidFill>
                <a:latin typeface="Times New Roman"/>
                <a:cs typeface="Times New Roman"/>
              </a:rPr>
              <a:t>t</a:t>
            </a:r>
            <a:r>
              <a:rPr sz="2200" dirty="0">
                <a:solidFill>
                  <a:srgbClr val="333333"/>
                </a:solidFill>
                <a:latin typeface="Times New Roman"/>
                <a:cs typeface="Times New Roman"/>
              </a:rPr>
              <a:t>ed</a:t>
            </a:r>
            <a:r>
              <a:rPr lang="en-US" sz="2200" dirty="0">
                <a:solidFill>
                  <a:srgbClr val="333333"/>
                </a:solidFill>
                <a:latin typeface="Times New Roman"/>
                <a:cs typeface="Times New Roman"/>
              </a:rPr>
              <a:t> </a:t>
            </a:r>
            <a:r>
              <a:rPr sz="2200" dirty="0">
                <a:solidFill>
                  <a:srgbClr val="333333"/>
                </a:solidFill>
                <a:latin typeface="Times New Roman"/>
                <a:cs typeface="Times New Roman"/>
              </a:rPr>
              <a:t>g</a:t>
            </a:r>
            <a:r>
              <a:rPr sz="2200" spc="-4" dirty="0">
                <a:solidFill>
                  <a:srgbClr val="333333"/>
                </a:solidFill>
                <a:latin typeface="Times New Roman"/>
                <a:cs typeface="Times New Roman"/>
              </a:rPr>
              <a:t>r</a:t>
            </a:r>
            <a:r>
              <a:rPr sz="2200" dirty="0">
                <a:solidFill>
                  <a:srgbClr val="333333"/>
                </a:solidFill>
                <a:latin typeface="Times New Roman"/>
                <a:cs typeface="Times New Roman"/>
              </a:rPr>
              <a:t>aph</a:t>
            </a:r>
            <a:r>
              <a:rPr lang="en-US" sz="2200" dirty="0">
                <a:solidFill>
                  <a:srgbClr val="333333"/>
                </a:solidFill>
                <a:latin typeface="Times New Roman"/>
                <a:cs typeface="Times New Roman"/>
              </a:rPr>
              <a:t> </a:t>
            </a:r>
            <a:r>
              <a:rPr sz="2200" spc="-4" dirty="0">
                <a:solidFill>
                  <a:srgbClr val="333333"/>
                </a:solidFill>
                <a:latin typeface="Times New Roman"/>
                <a:cs typeface="Times New Roman"/>
              </a:rPr>
              <a:t>r</a:t>
            </a:r>
            <a:r>
              <a:rPr sz="2200" dirty="0">
                <a:solidFill>
                  <a:srgbClr val="333333"/>
                </a:solidFill>
                <a:latin typeface="Times New Roman"/>
                <a:cs typeface="Times New Roman"/>
              </a:rPr>
              <a:t>ep</a:t>
            </a:r>
            <a:r>
              <a:rPr sz="2200" spc="-4" dirty="0">
                <a:solidFill>
                  <a:srgbClr val="333333"/>
                </a:solidFill>
                <a:latin typeface="Times New Roman"/>
                <a:cs typeface="Times New Roman"/>
              </a:rPr>
              <a:t>r</a:t>
            </a:r>
            <a:r>
              <a:rPr sz="2200" spc="-9" dirty="0">
                <a:solidFill>
                  <a:srgbClr val="333333"/>
                </a:solidFill>
                <a:latin typeface="Times New Roman"/>
                <a:cs typeface="Times New Roman"/>
              </a:rPr>
              <a:t>e</a:t>
            </a:r>
            <a:r>
              <a:rPr sz="2200" dirty="0">
                <a:solidFill>
                  <a:srgbClr val="333333"/>
                </a:solidFill>
                <a:latin typeface="Times New Roman"/>
                <a:cs typeface="Times New Roman"/>
              </a:rPr>
              <a:t>senta</a:t>
            </a:r>
            <a:r>
              <a:rPr sz="2200" spc="-4" dirty="0">
                <a:solidFill>
                  <a:srgbClr val="333333"/>
                </a:solidFill>
                <a:latin typeface="Times New Roman"/>
                <a:cs typeface="Times New Roman"/>
              </a:rPr>
              <a:t>tion </a:t>
            </a:r>
            <a:r>
              <a:rPr lang="en-US" sz="2200" spc="-4" dirty="0">
                <a:solidFill>
                  <a:srgbClr val="333333"/>
                </a:solidFill>
                <a:latin typeface="Times New Roman"/>
                <a:cs typeface="Times New Roman"/>
              </a:rPr>
              <a:t> </a:t>
            </a:r>
            <a:r>
              <a:rPr sz="2200" spc="-4" dirty="0">
                <a:solidFill>
                  <a:srgbClr val="333333"/>
                </a:solidFill>
                <a:latin typeface="Times New Roman"/>
                <a:cs typeface="Times New Roman"/>
              </a:rPr>
              <a:t>implemented using linked</a:t>
            </a:r>
            <a:r>
              <a:rPr sz="2200" dirty="0">
                <a:solidFill>
                  <a:srgbClr val="333333"/>
                </a:solidFill>
                <a:latin typeface="Times New Roman"/>
                <a:cs typeface="Times New Roman"/>
              </a:rPr>
              <a:t> </a:t>
            </a:r>
            <a:r>
              <a:rPr sz="2200" spc="-4" dirty="0">
                <a:solidFill>
                  <a:srgbClr val="333333"/>
                </a:solidFill>
                <a:latin typeface="Times New Roman"/>
                <a:cs typeface="Times New Roman"/>
              </a:rPr>
              <a:t>list...</a:t>
            </a:r>
            <a:endParaRPr sz="2200" dirty="0">
              <a:latin typeface="Times New Roman"/>
              <a:cs typeface="Times New Roman"/>
            </a:endParaRPr>
          </a:p>
        </p:txBody>
      </p:sp>
      <p:sp>
        <p:nvSpPr>
          <p:cNvPr id="3" name="object 3"/>
          <p:cNvSpPr/>
          <p:nvPr/>
        </p:nvSpPr>
        <p:spPr>
          <a:xfrm>
            <a:off x="2362200" y="3234277"/>
            <a:ext cx="4513053" cy="1053959"/>
          </a:xfrm>
          <a:prstGeom prst="rect">
            <a:avLst/>
          </a:prstGeom>
          <a:blipFill>
            <a:blip r:embed="rId2" cstate="print"/>
            <a:stretch>
              <a:fillRect/>
            </a:stretch>
          </a:blipFill>
        </p:spPr>
        <p:txBody>
          <a:bodyPr wrap="square" lIns="0" tIns="0" rIns="0" bIns="0" rtlCol="0"/>
          <a:lstStyle/>
          <a:p>
            <a:endParaRPr sz="1539"/>
          </a:p>
        </p:txBody>
      </p:sp>
      <p:sp>
        <p:nvSpPr>
          <p:cNvPr id="4" name="object 4"/>
          <p:cNvSpPr txBox="1"/>
          <p:nvPr/>
        </p:nvSpPr>
        <p:spPr>
          <a:xfrm>
            <a:off x="738648" y="4419600"/>
            <a:ext cx="8143265" cy="349520"/>
          </a:xfrm>
          <a:prstGeom prst="rect">
            <a:avLst/>
          </a:prstGeom>
        </p:spPr>
        <p:txBody>
          <a:bodyPr vert="horz" wrap="square" lIns="0" tIns="10860" rIns="0" bIns="0" rtlCol="0">
            <a:spAutoFit/>
          </a:bodyPr>
          <a:lstStyle/>
          <a:p>
            <a:pPr marL="10860">
              <a:spcBef>
                <a:spcPts val="86"/>
              </a:spcBef>
            </a:pPr>
            <a:r>
              <a:rPr sz="2200" spc="-4" dirty="0">
                <a:solidFill>
                  <a:srgbClr val="333333"/>
                </a:solidFill>
                <a:latin typeface="Times New Roman"/>
                <a:cs typeface="Times New Roman"/>
              </a:rPr>
              <a:t>This representation </a:t>
            </a:r>
            <a:r>
              <a:rPr sz="2200" dirty="0">
                <a:solidFill>
                  <a:srgbClr val="333333"/>
                </a:solidFill>
                <a:latin typeface="Times New Roman"/>
                <a:cs typeface="Times New Roman"/>
              </a:rPr>
              <a:t>can </a:t>
            </a:r>
            <a:r>
              <a:rPr sz="2200" spc="-4" dirty="0">
                <a:solidFill>
                  <a:srgbClr val="333333"/>
                </a:solidFill>
                <a:latin typeface="Times New Roman"/>
                <a:cs typeface="Times New Roman"/>
              </a:rPr>
              <a:t>also </a:t>
            </a:r>
            <a:r>
              <a:rPr sz="2200" dirty="0">
                <a:solidFill>
                  <a:srgbClr val="333333"/>
                </a:solidFill>
                <a:latin typeface="Times New Roman"/>
                <a:cs typeface="Times New Roman"/>
              </a:rPr>
              <a:t>be </a:t>
            </a:r>
            <a:r>
              <a:rPr sz="2200" spc="-4" dirty="0">
                <a:solidFill>
                  <a:srgbClr val="333333"/>
                </a:solidFill>
                <a:latin typeface="Times New Roman"/>
                <a:cs typeface="Times New Roman"/>
              </a:rPr>
              <a:t>implemented using an array </a:t>
            </a:r>
            <a:r>
              <a:rPr sz="2200" dirty="0">
                <a:solidFill>
                  <a:srgbClr val="333333"/>
                </a:solidFill>
                <a:latin typeface="Times New Roman"/>
                <a:cs typeface="Times New Roman"/>
              </a:rPr>
              <a:t>as</a:t>
            </a:r>
            <a:r>
              <a:rPr sz="2200" spc="47" dirty="0">
                <a:solidFill>
                  <a:srgbClr val="333333"/>
                </a:solidFill>
                <a:latin typeface="Times New Roman"/>
                <a:cs typeface="Times New Roman"/>
              </a:rPr>
              <a:t> </a:t>
            </a:r>
            <a:r>
              <a:rPr sz="2200" spc="-4" dirty="0">
                <a:solidFill>
                  <a:srgbClr val="333333"/>
                </a:solidFill>
                <a:latin typeface="Times New Roman"/>
                <a:cs typeface="Times New Roman"/>
              </a:rPr>
              <a:t>follows..</a:t>
            </a:r>
            <a:endParaRPr sz="2200" dirty="0">
              <a:latin typeface="Times New Roman"/>
              <a:cs typeface="Times New Roman"/>
            </a:endParaRPr>
          </a:p>
        </p:txBody>
      </p:sp>
      <p:sp>
        <p:nvSpPr>
          <p:cNvPr id="5" name="object 5"/>
          <p:cNvSpPr/>
          <p:nvPr/>
        </p:nvSpPr>
        <p:spPr>
          <a:xfrm>
            <a:off x="2971800" y="5029200"/>
            <a:ext cx="4186316" cy="1180598"/>
          </a:xfrm>
          <a:prstGeom prst="rect">
            <a:avLst/>
          </a:prstGeom>
          <a:blipFill>
            <a:blip r:embed="rId3" cstate="print"/>
            <a:stretch>
              <a:fillRect/>
            </a:stretch>
          </a:blipFill>
        </p:spPr>
        <p:txBody>
          <a:bodyPr wrap="square" lIns="0" tIns="0" rIns="0" bIns="0" rtlCol="0"/>
          <a:lstStyle/>
          <a:p>
            <a:endParaRPr sz="1539"/>
          </a:p>
        </p:txBody>
      </p:sp>
      <p:sp>
        <p:nvSpPr>
          <p:cNvPr id="6" name="Title 1">
            <a:extLst>
              <a:ext uri="{FF2B5EF4-FFF2-40B4-BE49-F238E27FC236}">
                <a16:creationId xmlns:a16="http://schemas.microsoft.com/office/drawing/2014/main" id="{9D998EB6-7521-4486-8621-410C2A2DD0A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id="{6B0540F9-65BD-44A7-8BCE-4CA9F23A3154}"/>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1" name="Date Placeholder 10">
            <a:extLst>
              <a:ext uri="{FF2B5EF4-FFF2-40B4-BE49-F238E27FC236}">
                <a16:creationId xmlns:a16="http://schemas.microsoft.com/office/drawing/2014/main" id="{6E8E9686-B9A7-4D22-B700-14B1FDDD5618}"/>
              </a:ext>
            </a:extLst>
          </p:cNvPr>
          <p:cNvSpPr>
            <a:spLocks noGrp="1"/>
          </p:cNvSpPr>
          <p:nvPr>
            <p:ph type="dt" sz="half" idx="10"/>
          </p:nvPr>
        </p:nvSpPr>
        <p:spPr/>
        <p:txBody>
          <a:bodyPr/>
          <a:lstStyle/>
          <a:p>
            <a:fld id="{92468E1B-235D-4913-9876-C96592FB2C8D}" type="datetime1">
              <a:rPr lang="en-US" smtClean="0"/>
              <a:t>11/25/2022</a:t>
            </a:fld>
            <a:endParaRPr lang="en-US"/>
          </a:p>
        </p:txBody>
      </p:sp>
      <p:sp>
        <p:nvSpPr>
          <p:cNvPr id="13" name="Slide Number Placeholder 12">
            <a:extLst>
              <a:ext uri="{FF2B5EF4-FFF2-40B4-BE49-F238E27FC236}">
                <a16:creationId xmlns:a16="http://schemas.microsoft.com/office/drawing/2014/main" id="{09497672-A939-47AB-8AE7-91E88D31D2CD}"/>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8" name="Footer Placeholder 7">
            <a:extLst>
              <a:ext uri="{FF2B5EF4-FFF2-40B4-BE49-F238E27FC236}">
                <a16:creationId xmlns:a16="http://schemas.microsoft.com/office/drawing/2014/main" id="{53F15F19-A69A-4548-B521-0F626E4D20A7}"/>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952" y="1066800"/>
            <a:ext cx="8186047" cy="4184835"/>
          </a:xfrm>
          <a:prstGeom prst="rect">
            <a:avLst/>
          </a:prstGeom>
        </p:spPr>
        <p:txBody>
          <a:bodyPr vert="horz" wrap="square" lIns="0" tIns="80363" rIns="0" bIns="0" rtlCol="0">
            <a:spAutoFit/>
          </a:bodyPr>
          <a:lstStyle/>
          <a:p>
            <a:pPr marL="2619920" algn="just">
              <a:spcBef>
                <a:spcPts val="633"/>
              </a:spcBef>
            </a:pPr>
            <a:r>
              <a:rPr sz="2800" b="1" spc="-4" dirty="0">
                <a:solidFill>
                  <a:srgbClr val="333333"/>
                </a:solidFill>
                <a:latin typeface="Times New Roman"/>
                <a:cs typeface="Times New Roman"/>
              </a:rPr>
              <a:t>Graph </a:t>
            </a:r>
            <a:r>
              <a:rPr sz="2800" b="1" spc="-17" dirty="0">
                <a:solidFill>
                  <a:srgbClr val="333333"/>
                </a:solidFill>
                <a:latin typeface="Times New Roman"/>
                <a:cs typeface="Times New Roman"/>
              </a:rPr>
              <a:t>Traversal </a:t>
            </a:r>
            <a:r>
              <a:rPr lang="en-IN" sz="2800" b="1" dirty="0">
                <a:solidFill>
                  <a:srgbClr val="333333"/>
                </a:solidFill>
                <a:latin typeface="Times New Roman"/>
                <a:cs typeface="Times New Roman"/>
              </a:rPr>
              <a:t>–</a:t>
            </a:r>
            <a:r>
              <a:rPr sz="2800" b="1" spc="-21" dirty="0">
                <a:solidFill>
                  <a:srgbClr val="333333"/>
                </a:solidFill>
                <a:latin typeface="Times New Roman"/>
                <a:cs typeface="Times New Roman"/>
              </a:rPr>
              <a:t> </a:t>
            </a:r>
            <a:r>
              <a:rPr sz="2800" b="1" spc="-4" dirty="0">
                <a:solidFill>
                  <a:srgbClr val="333333"/>
                </a:solidFill>
                <a:latin typeface="Times New Roman"/>
                <a:cs typeface="Times New Roman"/>
              </a:rPr>
              <a:t>DFS</a:t>
            </a:r>
            <a:endParaRPr lang="en-US" sz="2800" b="1" spc="-4" dirty="0">
              <a:solidFill>
                <a:srgbClr val="333333"/>
              </a:solidFill>
              <a:latin typeface="Times New Roman"/>
              <a:cs typeface="Times New Roman"/>
            </a:endParaRPr>
          </a:p>
          <a:p>
            <a:pPr marL="2619920" algn="just">
              <a:spcBef>
                <a:spcPts val="633"/>
              </a:spcBef>
            </a:pPr>
            <a:endParaRPr sz="28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Graph traversal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technique </a:t>
            </a:r>
            <a:r>
              <a:rPr sz="2200" dirty="0">
                <a:solidFill>
                  <a:srgbClr val="333333"/>
                </a:solidFill>
                <a:latin typeface="Times New Roman"/>
                <a:cs typeface="Times New Roman"/>
              </a:rPr>
              <a:t>used </a:t>
            </a:r>
            <a:r>
              <a:rPr sz="2200" spc="-4" dirty="0">
                <a:solidFill>
                  <a:srgbClr val="333333"/>
                </a:solidFill>
                <a:latin typeface="Times New Roman"/>
                <a:cs typeface="Times New Roman"/>
              </a:rPr>
              <a:t>for </a:t>
            </a:r>
            <a:r>
              <a:rPr sz="2200" dirty="0">
                <a:solidFill>
                  <a:srgbClr val="333333"/>
                </a:solidFill>
                <a:latin typeface="Times New Roman"/>
                <a:cs typeface="Times New Roman"/>
              </a:rPr>
              <a:t>a </a:t>
            </a:r>
            <a:r>
              <a:rPr sz="2200" spc="-4" dirty="0">
                <a:solidFill>
                  <a:srgbClr val="333333"/>
                </a:solidFill>
                <a:latin typeface="Times New Roman"/>
                <a:cs typeface="Times New Roman"/>
              </a:rPr>
              <a:t>searching vertex in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The  graph traversal is also </a:t>
            </a:r>
            <a:r>
              <a:rPr sz="2200" dirty="0">
                <a:solidFill>
                  <a:srgbClr val="333333"/>
                </a:solidFill>
                <a:latin typeface="Times New Roman"/>
                <a:cs typeface="Times New Roman"/>
              </a:rPr>
              <a:t>used </a:t>
            </a:r>
            <a:r>
              <a:rPr sz="2200" spc="-4" dirty="0">
                <a:solidFill>
                  <a:srgbClr val="333333"/>
                </a:solidFill>
                <a:latin typeface="Times New Roman"/>
                <a:cs typeface="Times New Roman"/>
              </a:rPr>
              <a:t>to decide the order </a:t>
            </a:r>
            <a:r>
              <a:rPr sz="2200" dirty="0">
                <a:solidFill>
                  <a:srgbClr val="333333"/>
                </a:solidFill>
                <a:latin typeface="Times New Roman"/>
                <a:cs typeface="Times New Roman"/>
              </a:rPr>
              <a:t>of </a:t>
            </a:r>
            <a:r>
              <a:rPr sz="2200" spc="-4" dirty="0">
                <a:solidFill>
                  <a:srgbClr val="333333"/>
                </a:solidFill>
                <a:latin typeface="Times New Roman"/>
                <a:cs typeface="Times New Roman"/>
              </a:rPr>
              <a:t>vertices </a:t>
            </a:r>
            <a:r>
              <a:rPr sz="2200" spc="-9" dirty="0">
                <a:solidFill>
                  <a:srgbClr val="333333"/>
                </a:solidFill>
                <a:latin typeface="Times New Roman"/>
                <a:cs typeface="Times New Roman"/>
              </a:rPr>
              <a:t>is </a:t>
            </a:r>
            <a:r>
              <a:rPr sz="2200" spc="-4" dirty="0">
                <a:solidFill>
                  <a:srgbClr val="333333"/>
                </a:solidFill>
                <a:latin typeface="Times New Roman"/>
                <a:cs typeface="Times New Roman"/>
              </a:rPr>
              <a:t>visited in the  search process.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traversal finds the edges to </a:t>
            </a:r>
            <a:r>
              <a:rPr sz="2200" spc="-9" dirty="0">
                <a:solidFill>
                  <a:srgbClr val="333333"/>
                </a:solidFill>
                <a:latin typeface="Times New Roman"/>
                <a:cs typeface="Times New Roman"/>
              </a:rPr>
              <a:t>be </a:t>
            </a:r>
            <a:r>
              <a:rPr sz="2200" dirty="0">
                <a:solidFill>
                  <a:srgbClr val="333333"/>
                </a:solidFill>
                <a:latin typeface="Times New Roman"/>
                <a:cs typeface="Times New Roman"/>
              </a:rPr>
              <a:t>used </a:t>
            </a:r>
            <a:r>
              <a:rPr sz="2200" spc="-4" dirty="0">
                <a:solidFill>
                  <a:srgbClr val="333333"/>
                </a:solidFill>
                <a:latin typeface="Times New Roman"/>
                <a:cs typeface="Times New Roman"/>
              </a:rPr>
              <a:t>in </a:t>
            </a:r>
            <a:r>
              <a:rPr sz="2200" spc="-9" dirty="0">
                <a:solidFill>
                  <a:srgbClr val="333333"/>
                </a:solidFill>
                <a:latin typeface="Times New Roman"/>
                <a:cs typeface="Times New Roman"/>
              </a:rPr>
              <a:t>the </a:t>
            </a:r>
            <a:r>
              <a:rPr sz="2200" spc="-4" dirty="0">
                <a:solidFill>
                  <a:srgbClr val="333333"/>
                </a:solidFill>
                <a:latin typeface="Times New Roman"/>
                <a:cs typeface="Times New Roman"/>
              </a:rPr>
              <a:t>search  process without creating loops. That means using graph traversal we visit </a:t>
            </a:r>
            <a:r>
              <a:rPr sz="2200" spc="-9" dirty="0">
                <a:solidFill>
                  <a:srgbClr val="333333"/>
                </a:solidFill>
                <a:latin typeface="Times New Roman"/>
                <a:cs typeface="Times New Roman"/>
              </a:rPr>
              <a:t>all  </a:t>
            </a:r>
            <a:r>
              <a:rPr sz="2200" spc="-4" dirty="0">
                <a:solidFill>
                  <a:srgbClr val="333333"/>
                </a:solidFill>
                <a:latin typeface="Times New Roman"/>
                <a:cs typeface="Times New Roman"/>
              </a:rPr>
              <a:t>the vertices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the graph without getting into looping</a:t>
            </a:r>
            <a:r>
              <a:rPr sz="2200" spc="355" dirty="0">
                <a:solidFill>
                  <a:srgbClr val="333333"/>
                </a:solidFill>
                <a:latin typeface="Times New Roman"/>
                <a:cs typeface="Times New Roman"/>
              </a:rPr>
              <a:t> </a:t>
            </a:r>
            <a:r>
              <a:rPr sz="2200" spc="-4" dirty="0">
                <a:solidFill>
                  <a:srgbClr val="333333"/>
                </a:solidFill>
                <a:latin typeface="Times New Roman"/>
                <a:cs typeface="Times New Roman"/>
              </a:rPr>
              <a:t>path.</a:t>
            </a:r>
            <a:endParaRPr sz="2200" dirty="0">
              <a:latin typeface="Times New Roman"/>
              <a:cs typeface="Times New Roman"/>
            </a:endParaRPr>
          </a:p>
          <a:p>
            <a:pPr>
              <a:spcBef>
                <a:spcPts val="47"/>
              </a:spcBef>
            </a:pPr>
            <a:endParaRPr sz="2200" dirty="0">
              <a:latin typeface="Times New Roman"/>
              <a:cs typeface="Times New Roman"/>
            </a:endParaRPr>
          </a:p>
          <a:p>
            <a:pPr marL="10860"/>
            <a:r>
              <a:rPr sz="2200" spc="-4" dirty="0">
                <a:solidFill>
                  <a:srgbClr val="333333"/>
                </a:solidFill>
                <a:latin typeface="Times New Roman"/>
                <a:cs typeface="Times New Roman"/>
              </a:rPr>
              <a:t>There are two graph traversal techniques and they are as</a:t>
            </a:r>
            <a:r>
              <a:rPr sz="2200" spc="47" dirty="0">
                <a:solidFill>
                  <a:srgbClr val="333333"/>
                </a:solidFill>
                <a:latin typeface="Times New Roman"/>
                <a:cs typeface="Times New Roman"/>
              </a:rPr>
              <a:t> </a:t>
            </a:r>
            <a:r>
              <a:rPr sz="2200" spc="-4" dirty="0">
                <a:solidFill>
                  <a:srgbClr val="333333"/>
                </a:solidFill>
                <a:latin typeface="Times New Roman"/>
                <a:cs typeface="Times New Roman"/>
              </a:rPr>
              <a:t>follows...</a:t>
            </a:r>
            <a:endParaRPr sz="2200" dirty="0">
              <a:latin typeface="Times New Roman"/>
              <a:cs typeface="Times New Roman"/>
            </a:endParaRPr>
          </a:p>
          <a:p>
            <a:pPr marL="401811" indent="-195476">
              <a:lnSpc>
                <a:spcPts val="2210"/>
              </a:lnSpc>
              <a:spcBef>
                <a:spcPts val="1103"/>
              </a:spcBef>
              <a:buAutoNum type="arabicPeriod"/>
              <a:tabLst>
                <a:tab pos="401811" algn="l"/>
              </a:tabLst>
            </a:pPr>
            <a:r>
              <a:rPr sz="2200" b="1" spc="-4" dirty="0">
                <a:solidFill>
                  <a:srgbClr val="333333"/>
                </a:solidFill>
                <a:latin typeface="Times New Roman"/>
                <a:cs typeface="Times New Roman"/>
              </a:rPr>
              <a:t>DFS (Depth First</a:t>
            </a:r>
            <a:r>
              <a:rPr sz="2200" b="1" spc="4" dirty="0">
                <a:solidFill>
                  <a:srgbClr val="333333"/>
                </a:solidFill>
                <a:latin typeface="Times New Roman"/>
                <a:cs typeface="Times New Roman"/>
              </a:rPr>
              <a:t> </a:t>
            </a:r>
            <a:r>
              <a:rPr sz="2200" b="1" spc="-4" dirty="0">
                <a:solidFill>
                  <a:srgbClr val="333333"/>
                </a:solidFill>
                <a:latin typeface="Times New Roman"/>
                <a:cs typeface="Times New Roman"/>
              </a:rPr>
              <a:t>Search)</a:t>
            </a:r>
            <a:endParaRPr sz="2200" dirty="0">
              <a:latin typeface="Times New Roman"/>
              <a:cs typeface="Times New Roman"/>
            </a:endParaRPr>
          </a:p>
          <a:p>
            <a:pPr marL="401811" indent="-195476">
              <a:lnSpc>
                <a:spcPts val="2210"/>
              </a:lnSpc>
              <a:buAutoNum type="arabicPeriod"/>
              <a:tabLst>
                <a:tab pos="401811" algn="l"/>
              </a:tabLst>
            </a:pPr>
            <a:r>
              <a:rPr sz="2200" b="1" spc="-4" dirty="0">
                <a:solidFill>
                  <a:srgbClr val="333333"/>
                </a:solidFill>
                <a:latin typeface="Times New Roman"/>
                <a:cs typeface="Times New Roman"/>
              </a:rPr>
              <a:t>BFS (Breadth First</a:t>
            </a:r>
            <a:r>
              <a:rPr sz="2200" b="1" dirty="0">
                <a:solidFill>
                  <a:srgbClr val="333333"/>
                </a:solidFill>
                <a:latin typeface="Times New Roman"/>
                <a:cs typeface="Times New Roman"/>
              </a:rPr>
              <a:t> </a:t>
            </a:r>
            <a:r>
              <a:rPr sz="2200" b="1" spc="-4" dirty="0">
                <a:solidFill>
                  <a:srgbClr val="333333"/>
                </a:solidFill>
                <a:latin typeface="Times New Roman"/>
                <a:cs typeface="Times New Roman"/>
              </a:rPr>
              <a:t>Search)</a:t>
            </a:r>
            <a:endParaRPr lang="en-US" sz="2200" b="1" spc="-4" dirty="0">
              <a:solidFill>
                <a:srgbClr val="333333"/>
              </a:solidFill>
              <a:latin typeface="Times New Roman"/>
              <a:cs typeface="Times New Roman"/>
            </a:endParaRPr>
          </a:p>
          <a:p>
            <a:pPr marL="206335">
              <a:lnSpc>
                <a:spcPts val="2210"/>
              </a:lnSpc>
              <a:tabLst>
                <a:tab pos="401811" algn="l"/>
              </a:tabLst>
            </a:pPr>
            <a:endParaRPr sz="2200" dirty="0">
              <a:latin typeface="Times New Roman"/>
              <a:cs typeface="Times New Roman"/>
            </a:endParaRPr>
          </a:p>
        </p:txBody>
      </p:sp>
      <p:sp>
        <p:nvSpPr>
          <p:cNvPr id="3" name="Title 1">
            <a:extLst>
              <a:ext uri="{FF2B5EF4-FFF2-40B4-BE49-F238E27FC236}">
                <a16:creationId xmlns:a16="http://schemas.microsoft.com/office/drawing/2014/main" id="{58D105C4-8DE9-4221-BA7C-21382D8694C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290B6728-EAFB-4890-9F00-2DCA19710BC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80D1986F-5A0E-46C1-99BB-BF42A74E2D99}"/>
              </a:ext>
            </a:extLst>
          </p:cNvPr>
          <p:cNvSpPr>
            <a:spLocks noGrp="1"/>
          </p:cNvSpPr>
          <p:nvPr>
            <p:ph type="dt" sz="half" idx="10"/>
          </p:nvPr>
        </p:nvSpPr>
        <p:spPr/>
        <p:txBody>
          <a:bodyPr/>
          <a:lstStyle/>
          <a:p>
            <a:fld id="{6FCB260C-A0DC-4F1F-A637-BA729BA696FF}" type="datetime1">
              <a:rPr lang="en-US" smtClean="0"/>
              <a:t>11/25/2022</a:t>
            </a:fld>
            <a:endParaRPr lang="en-US"/>
          </a:p>
        </p:txBody>
      </p:sp>
      <p:sp>
        <p:nvSpPr>
          <p:cNvPr id="10" name="Slide Number Placeholder 9">
            <a:extLst>
              <a:ext uri="{FF2B5EF4-FFF2-40B4-BE49-F238E27FC236}">
                <a16:creationId xmlns:a16="http://schemas.microsoft.com/office/drawing/2014/main" id="{2D20A523-CB61-450B-8797-224F02E53776}"/>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5" name="Footer Placeholder 4">
            <a:extLst>
              <a:ext uri="{FF2B5EF4-FFF2-40B4-BE49-F238E27FC236}">
                <a16:creationId xmlns:a16="http://schemas.microsoft.com/office/drawing/2014/main" id="{5D552325-E003-4181-AD8B-B9899BC5E5E4}"/>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765" y="1219200"/>
            <a:ext cx="7596470" cy="3038368"/>
          </a:xfrm>
          <a:prstGeom prst="rect">
            <a:avLst/>
          </a:prstGeom>
        </p:spPr>
        <p:txBody>
          <a:bodyPr vert="horz" wrap="square" lIns="0" tIns="80363" rIns="0" bIns="0" rtlCol="0">
            <a:spAutoFit/>
          </a:bodyPr>
          <a:lstStyle/>
          <a:p>
            <a:pPr marL="10860" algn="just">
              <a:spcBef>
                <a:spcPts val="633"/>
              </a:spcBef>
            </a:pPr>
            <a:r>
              <a:rPr sz="2800" b="1" spc="-4" dirty="0">
                <a:latin typeface="Times New Roman"/>
                <a:cs typeface="Times New Roman"/>
              </a:rPr>
              <a:t>DFS (Depth First</a:t>
            </a:r>
            <a:r>
              <a:rPr sz="2800" b="1" spc="4" dirty="0">
                <a:latin typeface="Times New Roman"/>
                <a:cs typeface="Times New Roman"/>
              </a:rPr>
              <a:t> </a:t>
            </a:r>
            <a:r>
              <a:rPr sz="2800" b="1" spc="-9" dirty="0">
                <a:latin typeface="Times New Roman"/>
                <a:cs typeface="Times New Roman"/>
              </a:rPr>
              <a:t>Search)</a:t>
            </a:r>
            <a:endParaRPr lang="en-US" sz="2800" b="1" spc="-9" dirty="0">
              <a:latin typeface="Times New Roman"/>
              <a:cs typeface="Times New Roman"/>
            </a:endParaRPr>
          </a:p>
          <a:p>
            <a:pPr marL="10860" algn="just">
              <a:spcBef>
                <a:spcPts val="633"/>
              </a:spcBef>
            </a:pPr>
            <a:endParaRPr sz="2800" dirty="0">
              <a:latin typeface="Times New Roman"/>
              <a:cs typeface="Times New Roman"/>
            </a:endParaRPr>
          </a:p>
          <a:p>
            <a:pPr marL="10860" marR="260091" algn="just">
              <a:lnSpc>
                <a:spcPts val="2163"/>
              </a:lnSpc>
              <a:spcBef>
                <a:spcPts val="697"/>
              </a:spcBef>
            </a:pPr>
            <a:r>
              <a:rPr sz="2200" spc="-4" dirty="0">
                <a:solidFill>
                  <a:srgbClr val="333333"/>
                </a:solidFill>
                <a:latin typeface="Times New Roman"/>
                <a:cs typeface="Times New Roman"/>
              </a:rPr>
              <a:t>DFS traversal </a:t>
            </a:r>
            <a:r>
              <a:rPr sz="2200" dirty="0">
                <a:solidFill>
                  <a:srgbClr val="333333"/>
                </a:solidFill>
                <a:latin typeface="Times New Roman"/>
                <a:cs typeface="Times New Roman"/>
              </a:rPr>
              <a:t>of a </a:t>
            </a:r>
            <a:r>
              <a:rPr sz="2200" spc="-4" dirty="0">
                <a:solidFill>
                  <a:srgbClr val="333333"/>
                </a:solidFill>
                <a:latin typeface="Times New Roman"/>
                <a:cs typeface="Times New Roman"/>
              </a:rPr>
              <a:t>graph produces </a:t>
            </a:r>
            <a:r>
              <a:rPr sz="2200" dirty="0">
                <a:solidFill>
                  <a:srgbClr val="333333"/>
                </a:solidFill>
                <a:latin typeface="Times New Roman"/>
                <a:cs typeface="Times New Roman"/>
              </a:rPr>
              <a:t>a </a:t>
            </a:r>
            <a:r>
              <a:rPr sz="2200" b="1" spc="-4" dirty="0">
                <a:solidFill>
                  <a:srgbClr val="333333"/>
                </a:solidFill>
                <a:latin typeface="Times New Roman"/>
                <a:cs typeface="Times New Roman"/>
              </a:rPr>
              <a:t>spanning tree </a:t>
            </a:r>
            <a:r>
              <a:rPr sz="2200" dirty="0">
                <a:solidFill>
                  <a:srgbClr val="333333"/>
                </a:solidFill>
                <a:latin typeface="Times New Roman"/>
                <a:cs typeface="Times New Roman"/>
              </a:rPr>
              <a:t>as </a:t>
            </a:r>
            <a:r>
              <a:rPr sz="2200" spc="-4" dirty="0">
                <a:solidFill>
                  <a:srgbClr val="333333"/>
                </a:solidFill>
                <a:latin typeface="Times New Roman"/>
                <a:cs typeface="Times New Roman"/>
              </a:rPr>
              <a:t>final result. </a:t>
            </a:r>
            <a:r>
              <a:rPr sz="2200" b="1" spc="-4" dirty="0">
                <a:solidFill>
                  <a:srgbClr val="333333"/>
                </a:solidFill>
                <a:latin typeface="Times New Roman"/>
                <a:cs typeface="Times New Roman"/>
              </a:rPr>
              <a:t>Spanning  Tree </a:t>
            </a:r>
            <a:r>
              <a:rPr sz="2200" spc="-4" dirty="0">
                <a:solidFill>
                  <a:srgbClr val="333333"/>
                </a:solidFill>
                <a:latin typeface="Times New Roman"/>
                <a:cs typeface="Times New Roman"/>
              </a:rPr>
              <a:t>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without loops. </a:t>
            </a:r>
            <a:endParaRPr lang="en-US" sz="2200" spc="-4" dirty="0">
              <a:solidFill>
                <a:srgbClr val="333333"/>
              </a:solidFill>
              <a:latin typeface="Times New Roman"/>
              <a:cs typeface="Times New Roman"/>
            </a:endParaRPr>
          </a:p>
          <a:p>
            <a:pPr marL="10860" marR="260091" algn="just">
              <a:lnSpc>
                <a:spcPts val="2163"/>
              </a:lnSpc>
              <a:spcBef>
                <a:spcPts val="697"/>
              </a:spcBef>
            </a:pPr>
            <a:endParaRPr lang="en-IN" sz="2200" spc="-4" dirty="0">
              <a:solidFill>
                <a:srgbClr val="333333"/>
              </a:solidFill>
              <a:latin typeface="Times New Roman"/>
              <a:cs typeface="Times New Roman"/>
            </a:endParaRPr>
          </a:p>
          <a:p>
            <a:pPr marL="10860" marR="260091" algn="just">
              <a:lnSpc>
                <a:spcPts val="2163"/>
              </a:lnSpc>
              <a:spcBef>
                <a:spcPts val="697"/>
              </a:spcBef>
            </a:pPr>
            <a:r>
              <a:rPr sz="2200" dirty="0">
                <a:solidFill>
                  <a:srgbClr val="333333"/>
                </a:solidFill>
                <a:latin typeface="Times New Roman"/>
                <a:cs typeface="Times New Roman"/>
              </a:rPr>
              <a:t>We </a:t>
            </a:r>
            <a:r>
              <a:rPr sz="2200" spc="-4" dirty="0">
                <a:solidFill>
                  <a:srgbClr val="333333"/>
                </a:solidFill>
                <a:latin typeface="Times New Roman"/>
                <a:cs typeface="Times New Roman"/>
              </a:rPr>
              <a:t>use </a:t>
            </a:r>
            <a:r>
              <a:rPr sz="2200" b="1" spc="-4" dirty="0">
                <a:solidFill>
                  <a:srgbClr val="333333"/>
                </a:solidFill>
                <a:latin typeface="Times New Roman"/>
                <a:cs typeface="Times New Roman"/>
              </a:rPr>
              <a:t>Stack data structure </a:t>
            </a:r>
            <a:r>
              <a:rPr sz="2200" spc="-4" dirty="0">
                <a:solidFill>
                  <a:srgbClr val="333333"/>
                </a:solidFill>
                <a:latin typeface="Times New Roman"/>
                <a:cs typeface="Times New Roman"/>
              </a:rPr>
              <a:t>with maximum  size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 in the graph to implement DFS</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traversal.</a:t>
            </a:r>
            <a:endParaRPr sz="2200" dirty="0">
              <a:latin typeface="Times New Roman"/>
              <a:cs typeface="Times New Roman"/>
            </a:endParaRPr>
          </a:p>
          <a:p>
            <a:pPr>
              <a:spcBef>
                <a:spcPts val="34"/>
              </a:spcBef>
            </a:pPr>
            <a:endParaRPr sz="2200" dirty="0">
              <a:latin typeface="Times New Roman"/>
              <a:cs typeface="Times New Roman"/>
            </a:endParaRPr>
          </a:p>
        </p:txBody>
      </p:sp>
      <p:sp>
        <p:nvSpPr>
          <p:cNvPr id="3" name="Title 1">
            <a:extLst>
              <a:ext uri="{FF2B5EF4-FFF2-40B4-BE49-F238E27FC236}">
                <a16:creationId xmlns:a16="http://schemas.microsoft.com/office/drawing/2014/main" id="{C7F12591-F39A-45AE-9632-AB5C4FCA20F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4CA8428F-B582-4057-BF13-802039484C7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BF287103-2EF0-44BC-AE85-9054DC0E3FF0}"/>
              </a:ext>
            </a:extLst>
          </p:cNvPr>
          <p:cNvSpPr>
            <a:spLocks noGrp="1"/>
          </p:cNvSpPr>
          <p:nvPr>
            <p:ph type="dt" sz="half" idx="10"/>
          </p:nvPr>
        </p:nvSpPr>
        <p:spPr/>
        <p:txBody>
          <a:bodyPr/>
          <a:lstStyle/>
          <a:p>
            <a:fld id="{F093A595-54D3-41FE-8872-1ABFF6E07746}" type="datetime1">
              <a:rPr lang="en-US" smtClean="0"/>
              <a:t>11/25/2022</a:t>
            </a:fld>
            <a:endParaRPr lang="en-US"/>
          </a:p>
        </p:txBody>
      </p:sp>
      <p:sp>
        <p:nvSpPr>
          <p:cNvPr id="10" name="Slide Number Placeholder 9">
            <a:extLst>
              <a:ext uri="{FF2B5EF4-FFF2-40B4-BE49-F238E27FC236}">
                <a16:creationId xmlns:a16="http://schemas.microsoft.com/office/drawing/2014/main" id="{376056F4-7F56-4C3E-88E6-333CEF17A53F}"/>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5" name="Footer Placeholder 4">
            <a:extLst>
              <a:ext uri="{FF2B5EF4-FFF2-40B4-BE49-F238E27FC236}">
                <a16:creationId xmlns:a16="http://schemas.microsoft.com/office/drawing/2014/main" id="{4CEBBD08-35C0-4F0A-8F85-2AE12496CAED}"/>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4181222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881831"/>
            <a:ext cx="7596470" cy="4667019"/>
          </a:xfrm>
          <a:prstGeom prst="rect">
            <a:avLst/>
          </a:prstGeom>
        </p:spPr>
        <p:txBody>
          <a:bodyPr vert="horz" wrap="square" lIns="0" tIns="80363" rIns="0" bIns="0" rtlCol="0">
            <a:spAutoFit/>
          </a:bodyPr>
          <a:lstStyle/>
          <a:p>
            <a:pPr marL="10860" algn="just">
              <a:spcBef>
                <a:spcPts val="633"/>
              </a:spcBef>
            </a:pPr>
            <a:r>
              <a:rPr sz="2800" b="1" spc="-4" dirty="0">
                <a:latin typeface="Times New Roman"/>
                <a:cs typeface="Times New Roman"/>
              </a:rPr>
              <a:t>DFS (Depth First</a:t>
            </a:r>
            <a:r>
              <a:rPr sz="2800" b="1" spc="4" dirty="0">
                <a:latin typeface="Times New Roman"/>
                <a:cs typeface="Times New Roman"/>
              </a:rPr>
              <a:t> </a:t>
            </a:r>
            <a:r>
              <a:rPr sz="2800" b="1" spc="-9" dirty="0">
                <a:latin typeface="Times New Roman"/>
                <a:cs typeface="Times New Roman"/>
              </a:rPr>
              <a:t>Search)</a:t>
            </a:r>
            <a:endParaRPr sz="2800" dirty="0">
              <a:latin typeface="Times New Roman"/>
              <a:cs typeface="Times New Roman"/>
            </a:endParaRPr>
          </a:p>
          <a:p>
            <a:pPr>
              <a:spcBef>
                <a:spcPts val="34"/>
              </a:spcBef>
            </a:pPr>
            <a:endParaRPr sz="2200" dirty="0">
              <a:latin typeface="Times New Roman"/>
              <a:cs typeface="Times New Roman"/>
            </a:endParaRPr>
          </a:p>
          <a:p>
            <a:pPr marL="10860" algn="just"/>
            <a:r>
              <a:rPr sz="2200" dirty="0">
                <a:solidFill>
                  <a:srgbClr val="333333"/>
                </a:solidFill>
                <a:latin typeface="Times New Roman"/>
                <a:cs typeface="Times New Roman"/>
              </a:rPr>
              <a:t>We </a:t>
            </a:r>
            <a:r>
              <a:rPr sz="2200" spc="-4" dirty="0">
                <a:solidFill>
                  <a:srgbClr val="333333"/>
                </a:solidFill>
                <a:latin typeface="Times New Roman"/>
                <a:cs typeface="Times New Roman"/>
              </a:rPr>
              <a:t>use the following steps to implement DFS</a:t>
            </a:r>
            <a:r>
              <a:rPr sz="2200" spc="17" dirty="0">
                <a:solidFill>
                  <a:srgbClr val="333333"/>
                </a:solidFill>
                <a:latin typeface="Times New Roman"/>
                <a:cs typeface="Times New Roman"/>
              </a:rPr>
              <a:t> </a:t>
            </a:r>
            <a:r>
              <a:rPr sz="2200" spc="-4" dirty="0">
                <a:solidFill>
                  <a:srgbClr val="333333"/>
                </a:solidFill>
                <a:latin typeface="Times New Roman"/>
                <a:cs typeface="Times New Roman"/>
              </a:rPr>
              <a:t>traversal...</a:t>
            </a:r>
            <a:endParaRPr sz="2200" dirty="0">
              <a:latin typeface="Times New Roman"/>
              <a:cs typeface="Times New Roman"/>
            </a:endParaRPr>
          </a:p>
          <a:p>
            <a:pPr marL="401811" indent="-195476">
              <a:spcBef>
                <a:spcPts val="1103"/>
              </a:spcBef>
              <a:buClr>
                <a:srgbClr val="333333"/>
              </a:buClr>
              <a:buFont typeface="Symbol"/>
              <a:buChar char=""/>
              <a:tabLst>
                <a:tab pos="401811"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1 - </a:t>
            </a:r>
            <a:r>
              <a:rPr sz="2200" spc="-4" dirty="0">
                <a:solidFill>
                  <a:srgbClr val="333333"/>
                </a:solidFill>
                <a:latin typeface="Times New Roman"/>
                <a:cs typeface="Times New Roman"/>
              </a:rPr>
              <a:t>Define </a:t>
            </a:r>
            <a:r>
              <a:rPr sz="2200" dirty="0">
                <a:solidFill>
                  <a:srgbClr val="333333"/>
                </a:solidFill>
                <a:latin typeface="Times New Roman"/>
                <a:cs typeface="Times New Roman"/>
              </a:rPr>
              <a:t>a </a:t>
            </a:r>
            <a:r>
              <a:rPr sz="2200" spc="-4" dirty="0">
                <a:solidFill>
                  <a:srgbClr val="333333"/>
                </a:solidFill>
                <a:latin typeface="Times New Roman"/>
                <a:cs typeface="Times New Roman"/>
              </a:rPr>
              <a:t>Stack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size 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 in the</a:t>
            </a:r>
            <a:r>
              <a:rPr sz="2200" dirty="0">
                <a:solidFill>
                  <a:srgbClr val="333333"/>
                </a:solidFill>
                <a:latin typeface="Times New Roman"/>
                <a:cs typeface="Times New Roman"/>
              </a:rPr>
              <a:t> </a:t>
            </a:r>
            <a:r>
              <a:rPr sz="2200" spc="-4" dirty="0">
                <a:solidFill>
                  <a:srgbClr val="333333"/>
                </a:solidFill>
                <a:latin typeface="Times New Roman"/>
                <a:cs typeface="Times New Roman"/>
              </a:rPr>
              <a:t>graph.</a:t>
            </a:r>
            <a:endParaRPr lang="en-US" sz="2200" spc="-4" dirty="0">
              <a:solidFill>
                <a:srgbClr val="333333"/>
              </a:solidFill>
              <a:latin typeface="Times New Roman"/>
              <a:cs typeface="Times New Roman"/>
            </a:endParaRPr>
          </a:p>
          <a:p>
            <a:pPr marL="401811" indent="-195476">
              <a:spcBef>
                <a:spcPts val="1103"/>
              </a:spcBef>
              <a:buClr>
                <a:srgbClr val="333333"/>
              </a:buClr>
              <a:buFont typeface="Symbol"/>
              <a:buChar char=""/>
              <a:tabLst>
                <a:tab pos="401811" algn="l"/>
              </a:tabLst>
            </a:pPr>
            <a:endParaRPr sz="2200" dirty="0">
              <a:latin typeface="Times New Roman"/>
              <a:cs typeface="Times New Roman"/>
            </a:endParaRPr>
          </a:p>
          <a:p>
            <a:pPr marL="401811" marR="7059" indent="-195476">
              <a:lnSpc>
                <a:spcPts val="2163"/>
              </a:lnSpc>
              <a:spcBef>
                <a:spcPts val="1253"/>
              </a:spcBef>
              <a:buClr>
                <a:srgbClr val="333333"/>
              </a:buClr>
              <a:buFont typeface="Symbol"/>
              <a:buChar char=""/>
              <a:tabLst>
                <a:tab pos="401811"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2 - </a:t>
            </a:r>
            <a:r>
              <a:rPr sz="2200" spc="-4" dirty="0">
                <a:solidFill>
                  <a:srgbClr val="333333"/>
                </a:solidFill>
                <a:latin typeface="Times New Roman"/>
                <a:cs typeface="Times New Roman"/>
              </a:rPr>
              <a:t>Select any vertex </a:t>
            </a:r>
            <a:r>
              <a:rPr sz="2200" dirty="0">
                <a:solidFill>
                  <a:srgbClr val="333333"/>
                </a:solidFill>
                <a:latin typeface="Times New Roman"/>
                <a:cs typeface="Times New Roman"/>
              </a:rPr>
              <a:t>as </a:t>
            </a:r>
            <a:r>
              <a:rPr sz="2200" b="1" spc="-4" dirty="0">
                <a:solidFill>
                  <a:srgbClr val="333333"/>
                </a:solidFill>
                <a:latin typeface="Times New Roman"/>
                <a:cs typeface="Times New Roman"/>
              </a:rPr>
              <a:t>starting point </a:t>
            </a:r>
            <a:r>
              <a:rPr sz="2200" spc="-4" dirty="0">
                <a:solidFill>
                  <a:srgbClr val="333333"/>
                </a:solidFill>
                <a:latin typeface="Times New Roman"/>
                <a:cs typeface="Times New Roman"/>
              </a:rPr>
              <a:t>for traversal. Visit that vertex  </a:t>
            </a:r>
            <a:r>
              <a:rPr sz="2200" dirty="0">
                <a:solidFill>
                  <a:srgbClr val="333333"/>
                </a:solidFill>
                <a:latin typeface="Times New Roman"/>
                <a:cs typeface="Times New Roman"/>
              </a:rPr>
              <a:t>and push </a:t>
            </a:r>
            <a:r>
              <a:rPr sz="2200" spc="-4" dirty="0">
                <a:solidFill>
                  <a:srgbClr val="333333"/>
                </a:solidFill>
                <a:latin typeface="Times New Roman"/>
                <a:cs typeface="Times New Roman"/>
              </a:rPr>
              <a:t>it </a:t>
            </a:r>
            <a:r>
              <a:rPr sz="2200" dirty="0">
                <a:solidFill>
                  <a:srgbClr val="333333"/>
                </a:solidFill>
                <a:latin typeface="Times New Roman"/>
                <a:cs typeface="Times New Roman"/>
              </a:rPr>
              <a:t>on </a:t>
            </a:r>
            <a:r>
              <a:rPr sz="2200" spc="-4" dirty="0">
                <a:solidFill>
                  <a:srgbClr val="333333"/>
                </a:solidFill>
                <a:latin typeface="Times New Roman"/>
                <a:cs typeface="Times New Roman"/>
              </a:rPr>
              <a:t>to the</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Stack.</a:t>
            </a:r>
            <a:endParaRPr lang="en-US" sz="2200" spc="-4" dirty="0">
              <a:solidFill>
                <a:srgbClr val="333333"/>
              </a:solidFill>
              <a:latin typeface="Times New Roman"/>
              <a:cs typeface="Times New Roman"/>
            </a:endParaRPr>
          </a:p>
          <a:p>
            <a:pPr marL="401811" marR="7059" indent="-195476">
              <a:lnSpc>
                <a:spcPts val="2163"/>
              </a:lnSpc>
              <a:spcBef>
                <a:spcPts val="1253"/>
              </a:spcBef>
              <a:buClr>
                <a:srgbClr val="333333"/>
              </a:buClr>
              <a:buFont typeface="Symbol"/>
              <a:buChar char=""/>
              <a:tabLst>
                <a:tab pos="401811" algn="l"/>
              </a:tabLst>
            </a:pPr>
            <a:endParaRPr sz="2200" dirty="0">
              <a:latin typeface="Times New Roman"/>
              <a:cs typeface="Times New Roman"/>
            </a:endParaRPr>
          </a:p>
          <a:p>
            <a:pPr marL="401811" marR="4344" indent="-195476">
              <a:lnSpc>
                <a:spcPts val="2163"/>
              </a:lnSpc>
              <a:spcBef>
                <a:spcPts val="1197"/>
              </a:spcBef>
              <a:buClr>
                <a:srgbClr val="333333"/>
              </a:buClr>
              <a:buFont typeface="Symbol"/>
              <a:buChar char=""/>
              <a:tabLst>
                <a:tab pos="401811" algn="l"/>
                <a:tab pos="963262" algn="l"/>
                <a:tab pos="1194032" algn="l"/>
                <a:tab pos="1910234" algn="l"/>
                <a:tab pos="2365801" algn="l"/>
                <a:tab pos="2821368" algn="l"/>
                <a:tab pos="3131415" algn="l"/>
                <a:tab pos="3533768" algn="l"/>
                <a:tab pos="6461563" algn="l"/>
                <a:tab pos="6771609" algn="l"/>
                <a:tab pos="6988262" algn="l"/>
              </a:tabLst>
            </a:pPr>
            <a:r>
              <a:rPr sz="2200" b="1" spc="-4" dirty="0">
                <a:solidFill>
                  <a:srgbClr val="152E58"/>
                </a:solidFill>
                <a:latin typeface="Times New Roman"/>
                <a:cs typeface="Times New Roman"/>
              </a:rPr>
              <a:t>St</a:t>
            </a:r>
            <a:r>
              <a:rPr sz="2200" b="1" dirty="0">
                <a:solidFill>
                  <a:srgbClr val="152E58"/>
                </a:solidFill>
                <a:latin typeface="Times New Roman"/>
                <a:cs typeface="Times New Roman"/>
              </a:rPr>
              <a:t>ep	3	-</a:t>
            </a:r>
            <a:r>
              <a:rPr sz="2200" b="1" spc="13" dirty="0">
                <a:solidFill>
                  <a:srgbClr val="152E58"/>
                </a:solidFill>
                <a:latin typeface="Times New Roman"/>
                <a:cs typeface="Times New Roman"/>
              </a:rPr>
              <a:t> </a:t>
            </a:r>
            <a:r>
              <a:rPr sz="2200" spc="-4" dirty="0">
                <a:solidFill>
                  <a:srgbClr val="333333"/>
                </a:solidFill>
                <a:latin typeface="Times New Roman"/>
                <a:cs typeface="Times New Roman"/>
              </a:rPr>
              <a:t>V</a:t>
            </a:r>
            <a:r>
              <a:rPr sz="2200" spc="-9" dirty="0">
                <a:solidFill>
                  <a:srgbClr val="333333"/>
                </a:solidFill>
                <a:latin typeface="Times New Roman"/>
                <a:cs typeface="Times New Roman"/>
              </a:rPr>
              <a:t>i</a:t>
            </a:r>
            <a:r>
              <a:rPr sz="2200" dirty="0">
                <a:solidFill>
                  <a:srgbClr val="333333"/>
                </a:solidFill>
                <a:latin typeface="Times New Roman"/>
                <a:cs typeface="Times New Roman"/>
              </a:rPr>
              <a:t>s</a:t>
            </a:r>
            <a:r>
              <a:rPr sz="2200" spc="-4" dirty="0">
                <a:solidFill>
                  <a:srgbClr val="333333"/>
                </a:solidFill>
                <a:latin typeface="Times New Roman"/>
                <a:cs typeface="Times New Roman"/>
              </a:rPr>
              <a:t>i</a:t>
            </a:r>
            <a:r>
              <a:rPr sz="2200" dirty="0">
                <a:solidFill>
                  <a:srgbClr val="333333"/>
                </a:solidFill>
                <a:latin typeface="Times New Roman"/>
                <a:cs typeface="Times New Roman"/>
              </a:rPr>
              <a:t>t	any	one	of	</a:t>
            </a:r>
            <a:r>
              <a:rPr sz="2200" spc="-4" dirty="0">
                <a:solidFill>
                  <a:srgbClr val="333333"/>
                </a:solidFill>
                <a:latin typeface="Times New Roman"/>
                <a:cs typeface="Times New Roman"/>
              </a:rPr>
              <a:t>th</a:t>
            </a:r>
            <a:r>
              <a:rPr sz="2200" dirty="0">
                <a:solidFill>
                  <a:srgbClr val="333333"/>
                </a:solidFill>
                <a:latin typeface="Times New Roman"/>
                <a:cs typeface="Times New Roman"/>
              </a:rPr>
              <a:t>e	non-v</a:t>
            </a:r>
            <a:r>
              <a:rPr sz="2200" spc="-9" dirty="0">
                <a:solidFill>
                  <a:srgbClr val="333333"/>
                </a:solidFill>
                <a:latin typeface="Times New Roman"/>
                <a:cs typeface="Times New Roman"/>
              </a:rPr>
              <a:t>i</a:t>
            </a:r>
            <a:r>
              <a:rPr sz="2200" dirty="0">
                <a:solidFill>
                  <a:srgbClr val="333333"/>
                </a:solidFill>
                <a:latin typeface="Times New Roman"/>
                <a:cs typeface="Times New Roman"/>
              </a:rPr>
              <a:t>s</a:t>
            </a:r>
            <a:r>
              <a:rPr sz="2200" spc="-4" dirty="0">
                <a:solidFill>
                  <a:srgbClr val="333333"/>
                </a:solidFill>
                <a:latin typeface="Times New Roman"/>
                <a:cs typeface="Times New Roman"/>
              </a:rPr>
              <a:t>it</a:t>
            </a:r>
            <a:r>
              <a:rPr sz="2200" dirty="0">
                <a:solidFill>
                  <a:srgbClr val="333333"/>
                </a:solidFill>
                <a:latin typeface="Times New Roman"/>
                <a:cs typeface="Times New Roman"/>
              </a:rPr>
              <a:t>ed</a:t>
            </a:r>
            <a:r>
              <a:rPr sz="2200" spc="47" dirty="0">
                <a:solidFill>
                  <a:srgbClr val="333333"/>
                </a:solidFill>
                <a:latin typeface="Times New Roman"/>
                <a:cs typeface="Times New Roman"/>
              </a:rPr>
              <a:t> </a:t>
            </a:r>
            <a:r>
              <a:rPr sz="2200" b="1" dirty="0">
                <a:solidFill>
                  <a:srgbClr val="333333"/>
                </a:solidFill>
                <a:latin typeface="Times New Roman"/>
                <a:cs typeface="Times New Roman"/>
              </a:rPr>
              <a:t>a</a:t>
            </a:r>
            <a:r>
              <a:rPr sz="2200" b="1" spc="-4" dirty="0">
                <a:solidFill>
                  <a:srgbClr val="333333"/>
                </a:solidFill>
                <a:latin typeface="Times New Roman"/>
                <a:cs typeface="Times New Roman"/>
              </a:rPr>
              <a:t>dj</a:t>
            </a:r>
            <a:r>
              <a:rPr sz="2200" b="1" dirty="0">
                <a:solidFill>
                  <a:srgbClr val="333333"/>
                </a:solidFill>
                <a:latin typeface="Times New Roman"/>
                <a:cs typeface="Times New Roman"/>
              </a:rPr>
              <a:t>ace</a:t>
            </a:r>
            <a:r>
              <a:rPr sz="2200" b="1" spc="-4" dirty="0">
                <a:solidFill>
                  <a:srgbClr val="333333"/>
                </a:solidFill>
                <a:latin typeface="Times New Roman"/>
                <a:cs typeface="Times New Roman"/>
              </a:rPr>
              <a:t>n</a:t>
            </a:r>
            <a:r>
              <a:rPr sz="2200" b="1" dirty="0">
                <a:solidFill>
                  <a:srgbClr val="333333"/>
                </a:solidFill>
                <a:latin typeface="Times New Roman"/>
                <a:cs typeface="Times New Roman"/>
              </a:rPr>
              <a:t>t</a:t>
            </a:r>
            <a:r>
              <a:rPr sz="2200" b="1" spc="4" dirty="0">
                <a:solidFill>
                  <a:srgbClr val="333333"/>
                </a:solidFill>
                <a:latin typeface="Times New Roman"/>
                <a:cs typeface="Times New Roman"/>
              </a:rPr>
              <a:t> </a:t>
            </a:r>
            <a:r>
              <a:rPr sz="2200" spc="-13" dirty="0">
                <a:solidFill>
                  <a:srgbClr val="333333"/>
                </a:solidFill>
                <a:latin typeface="Times New Roman"/>
                <a:cs typeface="Times New Roman"/>
              </a:rPr>
              <a:t>v</a:t>
            </a:r>
            <a:r>
              <a:rPr sz="2200" dirty="0">
                <a:solidFill>
                  <a:srgbClr val="333333"/>
                </a:solidFill>
                <a:latin typeface="Times New Roman"/>
                <a:cs typeface="Times New Roman"/>
              </a:rPr>
              <a:t>e</a:t>
            </a:r>
            <a:r>
              <a:rPr sz="2200" spc="-4" dirty="0">
                <a:solidFill>
                  <a:srgbClr val="333333"/>
                </a:solidFill>
                <a:latin typeface="Times New Roman"/>
                <a:cs typeface="Times New Roman"/>
              </a:rPr>
              <a:t>rti</a:t>
            </a:r>
            <a:r>
              <a:rPr sz="2200" dirty="0">
                <a:solidFill>
                  <a:srgbClr val="333333"/>
                </a:solidFill>
                <a:latin typeface="Times New Roman"/>
                <a:cs typeface="Times New Roman"/>
              </a:rPr>
              <a:t>ces	of	a	ve</a:t>
            </a:r>
            <a:r>
              <a:rPr sz="2200" spc="-4" dirty="0">
                <a:solidFill>
                  <a:srgbClr val="333333"/>
                </a:solidFill>
                <a:latin typeface="Times New Roman"/>
                <a:cs typeface="Times New Roman"/>
              </a:rPr>
              <a:t>rt</a:t>
            </a:r>
            <a:r>
              <a:rPr sz="2200" dirty="0">
                <a:solidFill>
                  <a:srgbClr val="333333"/>
                </a:solidFill>
                <a:latin typeface="Times New Roman"/>
                <a:cs typeface="Times New Roman"/>
              </a:rPr>
              <a:t>ex  </a:t>
            </a:r>
            <a:r>
              <a:rPr sz="2200" spc="-4" dirty="0">
                <a:solidFill>
                  <a:srgbClr val="333333"/>
                </a:solidFill>
                <a:latin typeface="Times New Roman"/>
                <a:cs typeface="Times New Roman"/>
              </a:rPr>
              <a:t>which is at the top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stack </a:t>
            </a:r>
            <a:r>
              <a:rPr sz="2200" dirty="0">
                <a:solidFill>
                  <a:srgbClr val="333333"/>
                </a:solidFill>
                <a:latin typeface="Times New Roman"/>
                <a:cs typeface="Times New Roman"/>
              </a:rPr>
              <a:t>and push </a:t>
            </a:r>
            <a:r>
              <a:rPr sz="2200" spc="-4" dirty="0">
                <a:solidFill>
                  <a:srgbClr val="333333"/>
                </a:solidFill>
                <a:latin typeface="Times New Roman"/>
                <a:cs typeface="Times New Roman"/>
              </a:rPr>
              <a:t>it </a:t>
            </a:r>
            <a:r>
              <a:rPr sz="2200" dirty="0">
                <a:solidFill>
                  <a:srgbClr val="333333"/>
                </a:solidFill>
                <a:latin typeface="Times New Roman"/>
                <a:cs typeface="Times New Roman"/>
              </a:rPr>
              <a:t>on </a:t>
            </a:r>
            <a:r>
              <a:rPr sz="2200" spc="-4" dirty="0">
                <a:solidFill>
                  <a:srgbClr val="333333"/>
                </a:solidFill>
                <a:latin typeface="Times New Roman"/>
                <a:cs typeface="Times New Roman"/>
              </a:rPr>
              <a:t>to the</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stack.</a:t>
            </a:r>
            <a:endParaRPr sz="2200" dirty="0">
              <a:latin typeface="Times New Roman"/>
              <a:cs typeface="Times New Roman"/>
            </a:endParaRPr>
          </a:p>
        </p:txBody>
      </p:sp>
      <p:sp>
        <p:nvSpPr>
          <p:cNvPr id="3" name="Title 1">
            <a:extLst>
              <a:ext uri="{FF2B5EF4-FFF2-40B4-BE49-F238E27FC236}">
                <a16:creationId xmlns:a16="http://schemas.microsoft.com/office/drawing/2014/main" id="{C7F12591-F39A-45AE-9632-AB5C4FCA20F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4CA8428F-B582-4057-BF13-802039484C7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A56C37FA-5930-4C17-84DC-E2106DAE627C}"/>
              </a:ext>
            </a:extLst>
          </p:cNvPr>
          <p:cNvSpPr>
            <a:spLocks noGrp="1"/>
          </p:cNvSpPr>
          <p:nvPr>
            <p:ph type="dt" sz="half" idx="10"/>
          </p:nvPr>
        </p:nvSpPr>
        <p:spPr/>
        <p:txBody>
          <a:bodyPr/>
          <a:lstStyle/>
          <a:p>
            <a:fld id="{0F55983C-72AE-497F-8787-89563B2E2A60}" type="datetime1">
              <a:rPr lang="en-US" smtClean="0"/>
              <a:t>11/25/2022</a:t>
            </a:fld>
            <a:endParaRPr lang="en-US"/>
          </a:p>
        </p:txBody>
      </p:sp>
      <p:sp>
        <p:nvSpPr>
          <p:cNvPr id="10" name="Slide Number Placeholder 9">
            <a:extLst>
              <a:ext uri="{FF2B5EF4-FFF2-40B4-BE49-F238E27FC236}">
                <a16:creationId xmlns:a16="http://schemas.microsoft.com/office/drawing/2014/main" id="{A8C04D27-6C29-42AA-A065-BF5AE6E161F7}"/>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5" name="Footer Placeholder 4">
            <a:extLst>
              <a:ext uri="{FF2B5EF4-FFF2-40B4-BE49-F238E27FC236}">
                <a16:creationId xmlns:a16="http://schemas.microsoft.com/office/drawing/2014/main" id="{022437E7-772E-41A5-AEC6-C80C9783861D}"/>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3900" y="1447800"/>
            <a:ext cx="7405337" cy="3464430"/>
          </a:xfrm>
          <a:prstGeom prst="rect">
            <a:avLst/>
          </a:prstGeom>
        </p:spPr>
        <p:txBody>
          <a:bodyPr vert="horz" wrap="square" lIns="0" tIns="29865" rIns="0" bIns="0" rtlCol="0">
            <a:spAutoFit/>
          </a:bodyPr>
          <a:lstStyle/>
          <a:p>
            <a:pPr marL="206336" marR="4344" indent="-195476">
              <a:lnSpc>
                <a:spcPts val="2163"/>
              </a:lnSpc>
              <a:spcBef>
                <a:spcPts val="235"/>
              </a:spcBef>
              <a:buClr>
                <a:srgbClr val="333333"/>
              </a:buClr>
              <a:buFont typeface="Symbol"/>
              <a:buChar char=""/>
              <a:tabLst>
                <a:tab pos="206336" algn="l"/>
              </a:tabLst>
            </a:pPr>
            <a:r>
              <a:rPr lang="en-US" sz="2200" b="1" spc="-4" dirty="0">
                <a:solidFill>
                  <a:srgbClr val="152E58"/>
                </a:solidFill>
                <a:cs typeface="Times New Roman"/>
              </a:rPr>
              <a:t>Step </a:t>
            </a:r>
            <a:r>
              <a:rPr lang="en-US" sz="2200" b="1" dirty="0">
                <a:solidFill>
                  <a:srgbClr val="152E58"/>
                </a:solidFill>
                <a:cs typeface="Times New Roman"/>
              </a:rPr>
              <a:t>4 - </a:t>
            </a:r>
            <a:r>
              <a:rPr lang="en-US" sz="2200" spc="-4" dirty="0">
                <a:solidFill>
                  <a:srgbClr val="333333"/>
                </a:solidFill>
                <a:cs typeface="Times New Roman"/>
              </a:rPr>
              <a:t>Repeat step </a:t>
            </a:r>
            <a:r>
              <a:rPr lang="en-US" sz="2200" dirty="0">
                <a:solidFill>
                  <a:srgbClr val="333333"/>
                </a:solidFill>
                <a:cs typeface="Times New Roman"/>
              </a:rPr>
              <a:t>3 until </a:t>
            </a:r>
            <a:r>
              <a:rPr lang="en-US" sz="2200" spc="-4" dirty="0">
                <a:solidFill>
                  <a:srgbClr val="333333"/>
                </a:solidFill>
                <a:cs typeface="Times New Roman"/>
              </a:rPr>
              <a:t>there is </a:t>
            </a:r>
            <a:r>
              <a:rPr lang="en-US" sz="2200" dirty="0">
                <a:solidFill>
                  <a:srgbClr val="333333"/>
                </a:solidFill>
                <a:cs typeface="Times New Roman"/>
              </a:rPr>
              <a:t>no </a:t>
            </a:r>
            <a:r>
              <a:rPr lang="en-US" sz="2200" spc="-4" dirty="0">
                <a:solidFill>
                  <a:srgbClr val="333333"/>
                </a:solidFill>
                <a:cs typeface="Times New Roman"/>
              </a:rPr>
              <a:t>new vertex to </a:t>
            </a:r>
            <a:r>
              <a:rPr lang="en-US" sz="2200" dirty="0">
                <a:solidFill>
                  <a:srgbClr val="333333"/>
                </a:solidFill>
                <a:cs typeface="Times New Roman"/>
              </a:rPr>
              <a:t>be </a:t>
            </a:r>
            <a:r>
              <a:rPr lang="en-US" sz="2200" spc="-4" dirty="0">
                <a:solidFill>
                  <a:srgbClr val="333333"/>
                </a:solidFill>
                <a:cs typeface="Times New Roman"/>
              </a:rPr>
              <a:t>visited from </a:t>
            </a:r>
            <a:r>
              <a:rPr lang="en-US" sz="2200" spc="-9" dirty="0">
                <a:solidFill>
                  <a:srgbClr val="333333"/>
                </a:solidFill>
                <a:cs typeface="Times New Roman"/>
              </a:rPr>
              <a:t>the  </a:t>
            </a:r>
            <a:r>
              <a:rPr lang="en-US" sz="2200" spc="-4" dirty="0">
                <a:solidFill>
                  <a:srgbClr val="333333"/>
                </a:solidFill>
                <a:cs typeface="Times New Roman"/>
              </a:rPr>
              <a:t>vertex which </a:t>
            </a:r>
            <a:r>
              <a:rPr lang="en-US" sz="2200" spc="-9" dirty="0">
                <a:solidFill>
                  <a:srgbClr val="333333"/>
                </a:solidFill>
                <a:cs typeface="Times New Roman"/>
              </a:rPr>
              <a:t>is </a:t>
            </a:r>
            <a:r>
              <a:rPr lang="en-US" sz="2200" dirty="0">
                <a:solidFill>
                  <a:srgbClr val="333333"/>
                </a:solidFill>
                <a:cs typeface="Times New Roman"/>
              </a:rPr>
              <a:t>at </a:t>
            </a:r>
            <a:r>
              <a:rPr lang="en-US" sz="2200" spc="-4" dirty="0">
                <a:solidFill>
                  <a:srgbClr val="333333"/>
                </a:solidFill>
                <a:cs typeface="Times New Roman"/>
              </a:rPr>
              <a:t>the top </a:t>
            </a:r>
            <a:r>
              <a:rPr lang="en-US" sz="2200" dirty="0">
                <a:solidFill>
                  <a:srgbClr val="333333"/>
                </a:solidFill>
                <a:cs typeface="Times New Roman"/>
              </a:rPr>
              <a:t>of </a:t>
            </a:r>
            <a:r>
              <a:rPr lang="en-US" sz="2200" spc="-4" dirty="0">
                <a:solidFill>
                  <a:srgbClr val="333333"/>
                </a:solidFill>
                <a:cs typeface="Times New Roman"/>
              </a:rPr>
              <a:t>the</a:t>
            </a:r>
            <a:r>
              <a:rPr lang="en-US" sz="2200" spc="9" dirty="0">
                <a:solidFill>
                  <a:srgbClr val="333333"/>
                </a:solidFill>
                <a:cs typeface="Times New Roman"/>
              </a:rPr>
              <a:t> </a:t>
            </a:r>
            <a:r>
              <a:rPr lang="en-US" sz="2200" spc="-4" dirty="0">
                <a:solidFill>
                  <a:srgbClr val="333333"/>
                </a:solidFill>
                <a:cs typeface="Times New Roman"/>
              </a:rPr>
              <a:t>stack.</a:t>
            </a:r>
          </a:p>
          <a:p>
            <a:pPr marL="206336" marR="4344" indent="-195476">
              <a:lnSpc>
                <a:spcPts val="2163"/>
              </a:lnSpc>
              <a:spcBef>
                <a:spcPts val="235"/>
              </a:spcBef>
              <a:buClr>
                <a:srgbClr val="333333"/>
              </a:buClr>
              <a:buFont typeface="Symbol"/>
              <a:buChar char=""/>
              <a:tabLst>
                <a:tab pos="206336" algn="l"/>
              </a:tabLst>
            </a:pPr>
            <a:endParaRPr lang="en-US" sz="2200" b="1" spc="-4" dirty="0">
              <a:solidFill>
                <a:srgbClr val="152E58"/>
              </a:solidFill>
              <a:latin typeface="Times New Roman"/>
              <a:cs typeface="Times New Roman"/>
            </a:endParaRPr>
          </a:p>
          <a:p>
            <a:pPr marL="206336" marR="4344" indent="-195476">
              <a:lnSpc>
                <a:spcPts val="2163"/>
              </a:lnSpc>
              <a:spcBef>
                <a:spcPts val="235"/>
              </a:spcBef>
              <a:buClr>
                <a:srgbClr val="333333"/>
              </a:buClr>
              <a:buFont typeface="Symbol"/>
              <a:buChar char=""/>
              <a:tabLst>
                <a:tab pos="206336"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5 - </a:t>
            </a:r>
            <a:r>
              <a:rPr sz="2200" spc="-4" dirty="0">
                <a:solidFill>
                  <a:srgbClr val="333333"/>
                </a:solidFill>
                <a:latin typeface="Times New Roman"/>
                <a:cs typeface="Times New Roman"/>
              </a:rPr>
              <a:t>When there </a:t>
            </a:r>
            <a:r>
              <a:rPr sz="2200" spc="-9" dirty="0">
                <a:solidFill>
                  <a:srgbClr val="333333"/>
                </a:solidFill>
                <a:latin typeface="Times New Roman"/>
                <a:cs typeface="Times New Roman"/>
              </a:rPr>
              <a:t>is </a:t>
            </a:r>
            <a:r>
              <a:rPr sz="2200" dirty="0">
                <a:solidFill>
                  <a:srgbClr val="333333"/>
                </a:solidFill>
                <a:latin typeface="Times New Roman"/>
                <a:cs typeface="Times New Roman"/>
              </a:rPr>
              <a:t>no new </a:t>
            </a:r>
            <a:r>
              <a:rPr sz="2200" spc="-4" dirty="0">
                <a:solidFill>
                  <a:srgbClr val="333333"/>
                </a:solidFill>
                <a:latin typeface="Times New Roman"/>
                <a:cs typeface="Times New Roman"/>
              </a:rPr>
              <a:t>vertex to visit then </a:t>
            </a:r>
            <a:r>
              <a:rPr sz="2200" dirty="0">
                <a:solidFill>
                  <a:srgbClr val="333333"/>
                </a:solidFill>
                <a:latin typeface="Times New Roman"/>
                <a:cs typeface="Times New Roman"/>
              </a:rPr>
              <a:t>use </a:t>
            </a:r>
            <a:r>
              <a:rPr sz="2200" b="1" spc="-4" dirty="0">
                <a:solidFill>
                  <a:srgbClr val="333333"/>
                </a:solidFill>
                <a:latin typeface="Times New Roman"/>
                <a:cs typeface="Times New Roman"/>
              </a:rPr>
              <a:t>back tracking </a:t>
            </a:r>
            <a:r>
              <a:rPr sz="2200" dirty="0">
                <a:solidFill>
                  <a:srgbClr val="333333"/>
                </a:solidFill>
                <a:latin typeface="Times New Roman"/>
                <a:cs typeface="Times New Roman"/>
              </a:rPr>
              <a:t>and  pop one </a:t>
            </a:r>
            <a:r>
              <a:rPr sz="2200" spc="-4" dirty="0">
                <a:solidFill>
                  <a:srgbClr val="333333"/>
                </a:solidFill>
                <a:latin typeface="Times New Roman"/>
                <a:cs typeface="Times New Roman"/>
              </a:rPr>
              <a:t>vertex from the</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stack.</a:t>
            </a:r>
            <a:endParaRPr lang="en-US" sz="2200" spc="-4" dirty="0">
              <a:solidFill>
                <a:srgbClr val="333333"/>
              </a:solidFill>
              <a:latin typeface="Times New Roman"/>
              <a:cs typeface="Times New Roman"/>
            </a:endParaRPr>
          </a:p>
          <a:p>
            <a:pPr marL="206336" marR="4344" indent="-195476">
              <a:lnSpc>
                <a:spcPts val="2163"/>
              </a:lnSpc>
              <a:spcBef>
                <a:spcPts val="235"/>
              </a:spcBef>
              <a:buClr>
                <a:srgbClr val="333333"/>
              </a:buClr>
              <a:buFont typeface="Symbol"/>
              <a:buChar char=""/>
              <a:tabLst>
                <a:tab pos="206336" algn="l"/>
              </a:tabLst>
            </a:pPr>
            <a:endParaRPr sz="2200" dirty="0">
              <a:latin typeface="Times New Roman"/>
              <a:cs typeface="Times New Roman"/>
            </a:endParaRPr>
          </a:p>
          <a:p>
            <a:pPr marL="206336" indent="-195476">
              <a:spcBef>
                <a:spcPts val="1047"/>
              </a:spcBef>
              <a:buClr>
                <a:srgbClr val="333333"/>
              </a:buClr>
              <a:buFont typeface="Symbol"/>
              <a:buChar char=""/>
              <a:tabLst>
                <a:tab pos="206336"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6 - </a:t>
            </a:r>
            <a:r>
              <a:rPr sz="2200" spc="-4" dirty="0">
                <a:solidFill>
                  <a:srgbClr val="333333"/>
                </a:solidFill>
                <a:latin typeface="Times New Roman"/>
                <a:cs typeface="Times New Roman"/>
              </a:rPr>
              <a:t>Repeat steps </a:t>
            </a:r>
            <a:r>
              <a:rPr sz="2200" dirty="0">
                <a:solidFill>
                  <a:srgbClr val="333333"/>
                </a:solidFill>
                <a:latin typeface="Times New Roman"/>
                <a:cs typeface="Times New Roman"/>
              </a:rPr>
              <a:t>3, 4 and 5 until </a:t>
            </a:r>
            <a:r>
              <a:rPr sz="2200" spc="-4" dirty="0">
                <a:solidFill>
                  <a:srgbClr val="333333"/>
                </a:solidFill>
                <a:latin typeface="Times New Roman"/>
                <a:cs typeface="Times New Roman"/>
              </a:rPr>
              <a:t>stack becomes</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Empty.</a:t>
            </a:r>
            <a:endParaRPr lang="en-US" sz="2200" spc="-4" dirty="0">
              <a:solidFill>
                <a:srgbClr val="333333"/>
              </a:solidFill>
              <a:latin typeface="Times New Roman"/>
              <a:cs typeface="Times New Roman"/>
            </a:endParaRPr>
          </a:p>
          <a:p>
            <a:pPr marL="206336" indent="-195476">
              <a:spcBef>
                <a:spcPts val="1047"/>
              </a:spcBef>
              <a:buClr>
                <a:srgbClr val="333333"/>
              </a:buClr>
              <a:buFont typeface="Symbol"/>
              <a:buChar char=""/>
              <a:tabLst>
                <a:tab pos="206336" algn="l"/>
              </a:tabLst>
            </a:pPr>
            <a:endParaRPr sz="2200" dirty="0">
              <a:latin typeface="Times New Roman"/>
              <a:cs typeface="Times New Roman"/>
            </a:endParaRPr>
          </a:p>
          <a:p>
            <a:pPr marL="206336" marR="10860" indent="-195476">
              <a:lnSpc>
                <a:spcPts val="2163"/>
              </a:lnSpc>
              <a:spcBef>
                <a:spcPts val="1253"/>
              </a:spcBef>
              <a:buClr>
                <a:srgbClr val="333333"/>
              </a:buClr>
              <a:buFont typeface="Symbol"/>
              <a:buChar char=""/>
              <a:tabLst>
                <a:tab pos="206336"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7 - </a:t>
            </a:r>
            <a:r>
              <a:rPr sz="2200" dirty="0">
                <a:solidFill>
                  <a:srgbClr val="333333"/>
                </a:solidFill>
                <a:latin typeface="Times New Roman"/>
                <a:cs typeface="Times New Roman"/>
              </a:rPr>
              <a:t>When </a:t>
            </a:r>
            <a:r>
              <a:rPr sz="2200" spc="-4" dirty="0">
                <a:solidFill>
                  <a:srgbClr val="333333"/>
                </a:solidFill>
                <a:latin typeface="Times New Roman"/>
                <a:cs typeface="Times New Roman"/>
              </a:rPr>
              <a:t>stack becomes Empty, then produce final spanning tree </a:t>
            </a:r>
            <a:r>
              <a:rPr sz="2200" dirty="0">
                <a:solidFill>
                  <a:srgbClr val="333333"/>
                </a:solidFill>
                <a:latin typeface="Times New Roman"/>
                <a:cs typeface="Times New Roman"/>
              </a:rPr>
              <a:t>by  </a:t>
            </a:r>
            <a:r>
              <a:rPr sz="2200" spc="-4" dirty="0">
                <a:solidFill>
                  <a:srgbClr val="333333"/>
                </a:solidFill>
                <a:latin typeface="Times New Roman"/>
                <a:cs typeface="Times New Roman"/>
              </a:rPr>
              <a:t>removing </a:t>
            </a:r>
            <a:r>
              <a:rPr sz="2200" dirty="0">
                <a:solidFill>
                  <a:srgbClr val="333333"/>
                </a:solidFill>
                <a:latin typeface="Times New Roman"/>
                <a:cs typeface="Times New Roman"/>
              </a:rPr>
              <a:t>unused </a:t>
            </a:r>
            <a:r>
              <a:rPr sz="2200" spc="-4" dirty="0">
                <a:solidFill>
                  <a:srgbClr val="333333"/>
                </a:solidFill>
                <a:latin typeface="Times New Roman"/>
                <a:cs typeface="Times New Roman"/>
              </a:rPr>
              <a:t>edges from the</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graph</a:t>
            </a:r>
            <a:endParaRPr sz="2200" dirty="0">
              <a:latin typeface="Times New Roman"/>
              <a:cs typeface="Times New Roman"/>
            </a:endParaRPr>
          </a:p>
        </p:txBody>
      </p:sp>
      <p:sp>
        <p:nvSpPr>
          <p:cNvPr id="3" name="Title 1">
            <a:extLst>
              <a:ext uri="{FF2B5EF4-FFF2-40B4-BE49-F238E27FC236}">
                <a16:creationId xmlns:a16="http://schemas.microsoft.com/office/drawing/2014/main" id="{F2DE0BB5-7953-476F-92D3-F75C73D661D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0EB5D797-AD09-48A9-BEEB-226C0B7980D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0D6FF8DB-7B7B-4CE2-981E-D37C857A6977}"/>
              </a:ext>
            </a:extLst>
          </p:cNvPr>
          <p:cNvSpPr>
            <a:spLocks noGrp="1"/>
          </p:cNvSpPr>
          <p:nvPr>
            <p:ph type="dt" sz="half" idx="10"/>
          </p:nvPr>
        </p:nvSpPr>
        <p:spPr/>
        <p:txBody>
          <a:bodyPr/>
          <a:lstStyle/>
          <a:p>
            <a:fld id="{2BB45DFF-5414-4731-B50E-811882616F79}" type="datetime1">
              <a:rPr lang="en-US" smtClean="0"/>
              <a:t>11/25/2022</a:t>
            </a:fld>
            <a:endParaRPr lang="en-US"/>
          </a:p>
        </p:txBody>
      </p:sp>
      <p:sp>
        <p:nvSpPr>
          <p:cNvPr id="10" name="Slide Number Placeholder 9">
            <a:extLst>
              <a:ext uri="{FF2B5EF4-FFF2-40B4-BE49-F238E27FC236}">
                <a16:creationId xmlns:a16="http://schemas.microsoft.com/office/drawing/2014/main" id="{DD42DF9D-860E-4B6F-A193-3E7AA633F54F}"/>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5" name="Footer Placeholder 4">
            <a:extLst>
              <a:ext uri="{FF2B5EF4-FFF2-40B4-BE49-F238E27FC236}">
                <a16:creationId xmlns:a16="http://schemas.microsoft.com/office/drawing/2014/main" id="{FE57D1A6-9086-40A6-8C96-424FE04A0B22}"/>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021421"/>
            <a:ext cx="5400065" cy="441853"/>
          </a:xfrm>
          <a:prstGeom prst="rect">
            <a:avLst/>
          </a:prstGeom>
        </p:spPr>
        <p:txBody>
          <a:bodyPr vert="horz" wrap="square" lIns="0" tIns="10860" rIns="0" bIns="0" rtlCol="0" anchor="ctr">
            <a:spAutoFit/>
          </a:bodyPr>
          <a:lstStyle/>
          <a:p>
            <a:pPr marL="10860" algn="l">
              <a:spcBef>
                <a:spcPts val="86"/>
              </a:spcBef>
            </a:pPr>
            <a:r>
              <a:rPr sz="2800" b="1" spc="-4" dirty="0">
                <a:solidFill>
                  <a:srgbClr val="152E58"/>
                </a:solidFill>
              </a:rPr>
              <a:t>E</a:t>
            </a:r>
            <a:r>
              <a:rPr sz="2800" b="1" dirty="0">
                <a:solidFill>
                  <a:srgbClr val="152E58"/>
                </a:solidFill>
              </a:rPr>
              <a:t>xa</a:t>
            </a:r>
            <a:r>
              <a:rPr sz="2800" b="1" spc="-4" dirty="0">
                <a:solidFill>
                  <a:srgbClr val="152E58"/>
                </a:solidFill>
              </a:rPr>
              <a:t>mple</a:t>
            </a:r>
          </a:p>
        </p:txBody>
      </p:sp>
      <p:sp>
        <p:nvSpPr>
          <p:cNvPr id="3" name="object 3"/>
          <p:cNvSpPr/>
          <p:nvPr/>
        </p:nvSpPr>
        <p:spPr>
          <a:xfrm>
            <a:off x="838200" y="1828800"/>
            <a:ext cx="7772400" cy="4495800"/>
          </a:xfrm>
          <a:prstGeom prst="rect">
            <a:avLst/>
          </a:prstGeom>
          <a:blipFill>
            <a:blip r:embed="rId2" cstate="print"/>
            <a:stretch>
              <a:fillRect/>
            </a:stretch>
          </a:blipFill>
        </p:spPr>
        <p:txBody>
          <a:bodyPr wrap="square" lIns="0" tIns="0" rIns="0" bIns="0" rtlCol="0"/>
          <a:lstStyle/>
          <a:p>
            <a:endParaRPr sz="1539"/>
          </a:p>
        </p:txBody>
      </p:sp>
      <p:sp>
        <p:nvSpPr>
          <p:cNvPr id="5" name="Title 1">
            <a:extLst>
              <a:ext uri="{FF2B5EF4-FFF2-40B4-BE49-F238E27FC236}">
                <a16:creationId xmlns:a16="http://schemas.microsoft.com/office/drawing/2014/main" id="{B06819FD-524A-4D9A-9A71-BC423D3F776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2601FFD6-4F75-4BEF-BB81-371B6FFAF84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8">
            <a:extLst>
              <a:ext uri="{FF2B5EF4-FFF2-40B4-BE49-F238E27FC236}">
                <a16:creationId xmlns:a16="http://schemas.microsoft.com/office/drawing/2014/main" id="{31099D58-E7A7-4F1E-8804-6D6FDF9A2205}"/>
              </a:ext>
            </a:extLst>
          </p:cNvPr>
          <p:cNvSpPr>
            <a:spLocks noGrp="1"/>
          </p:cNvSpPr>
          <p:nvPr>
            <p:ph type="dt" sz="half" idx="10"/>
          </p:nvPr>
        </p:nvSpPr>
        <p:spPr/>
        <p:txBody>
          <a:bodyPr/>
          <a:lstStyle/>
          <a:p>
            <a:fld id="{929F511B-E7A6-42BF-BCD5-59023E45B4CD}" type="datetime1">
              <a:rPr lang="en-US" smtClean="0"/>
              <a:t>11/25/2022</a:t>
            </a:fld>
            <a:endParaRPr lang="en-US"/>
          </a:p>
        </p:txBody>
      </p:sp>
      <p:sp>
        <p:nvSpPr>
          <p:cNvPr id="11" name="Slide Number Placeholder 10">
            <a:extLst>
              <a:ext uri="{FF2B5EF4-FFF2-40B4-BE49-F238E27FC236}">
                <a16:creationId xmlns:a16="http://schemas.microsoft.com/office/drawing/2014/main" id="{69664CA7-92FB-4511-893C-02E50E0E360A}"/>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4" name="Footer Placeholder 3">
            <a:extLst>
              <a:ext uri="{FF2B5EF4-FFF2-40B4-BE49-F238E27FC236}">
                <a16:creationId xmlns:a16="http://schemas.microsoft.com/office/drawing/2014/main" id="{CCE7CEBA-0D05-4AF3-93AD-071AD4B263F3}"/>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820914622"/>
              </p:ext>
            </p:extLst>
          </p:nvPr>
        </p:nvGraphicFramePr>
        <p:xfrm>
          <a:off x="902110" y="1126285"/>
          <a:ext cx="7543800" cy="5074920"/>
        </p:xfrm>
        <a:graphic>
          <a:graphicData uri="http://schemas.openxmlformats.org/drawingml/2006/table">
            <a:tbl>
              <a:tblPr firstRow="1" bandRow="1">
                <a:tableStyleId>{5C22544A-7EE6-4342-B048-85BDC9FD1C3A}</a:tableStyleId>
              </a:tblPr>
              <a:tblGrid>
                <a:gridCol w="4849586">
                  <a:extLst>
                    <a:ext uri="{9D8B030D-6E8A-4147-A177-3AD203B41FA5}">
                      <a16:colId xmlns:a16="http://schemas.microsoft.com/office/drawing/2014/main" val="20000"/>
                    </a:ext>
                  </a:extLst>
                </a:gridCol>
                <a:gridCol w="2694214">
                  <a:extLst>
                    <a:ext uri="{9D8B030D-6E8A-4147-A177-3AD203B41FA5}">
                      <a16:colId xmlns:a16="http://schemas.microsoft.com/office/drawing/2014/main" val="20001"/>
                    </a:ext>
                  </a:extLst>
                </a:gridCol>
              </a:tblGrid>
              <a:tr h="441960">
                <a:tc>
                  <a:txBody>
                    <a:bodyPr/>
                    <a:lstStyle/>
                    <a:p>
                      <a:r>
                        <a:rPr lang="en-US" sz="2200" dirty="0">
                          <a:solidFill>
                            <a:schemeClr val="tx1"/>
                          </a:solidFill>
                        </a:rPr>
                        <a:t>Topics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a:solidFill>
                            <a:schemeClr val="tx1"/>
                          </a:solidFill>
                        </a:rPr>
                        <a:t>Duration (in </a:t>
                      </a:r>
                      <a:r>
                        <a:rPr lang="en-US" sz="2200" dirty="0">
                          <a:solidFill>
                            <a:schemeClr val="tx1"/>
                          </a:solidFill>
                        </a:rPr>
                        <a:t>Hours)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0"/>
                  </a:ext>
                </a:extLst>
              </a:tr>
              <a:tr h="441960">
                <a:tc>
                  <a:txBody>
                    <a:bodyPr/>
                    <a:lstStyle/>
                    <a:p>
                      <a:r>
                        <a:rPr lang="en-US" sz="2200" dirty="0">
                          <a:solidFill>
                            <a:schemeClr val="tx1"/>
                          </a:solidFill>
                        </a:rPr>
                        <a:t>Terminology used with Graph</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 </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1"/>
                  </a:ext>
                </a:extLst>
              </a:tr>
              <a:tr h="441960">
                <a:tc>
                  <a:txBody>
                    <a:bodyPr/>
                    <a:lstStyle/>
                    <a:p>
                      <a:r>
                        <a:rPr lang="en-US" sz="2200" dirty="0">
                          <a:solidFill>
                            <a:schemeClr val="tx1"/>
                          </a:solidFill>
                        </a:rPr>
                        <a:t>Data Structure for Graph Representations: Adjacency Matrices, Adjacency List, Adjacency. </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2"/>
                  </a:ext>
                </a:extLst>
              </a:tr>
              <a:tr h="441960">
                <a:tc>
                  <a:txBody>
                    <a:bodyPr/>
                    <a:lstStyle/>
                    <a:p>
                      <a:r>
                        <a:rPr lang="en-US" sz="2200" dirty="0">
                          <a:solidFill>
                            <a:schemeClr val="tx1"/>
                          </a:solidFill>
                        </a:rPr>
                        <a:t>Depth First Search </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3"/>
                  </a:ext>
                </a:extLst>
              </a:tr>
              <a:tr h="441960">
                <a:tc>
                  <a:txBody>
                    <a:bodyPr/>
                    <a:lstStyle/>
                    <a:p>
                      <a:r>
                        <a:rPr lang="en-US" sz="2200" dirty="0">
                          <a:solidFill>
                            <a:schemeClr val="tx1"/>
                          </a:solidFill>
                        </a:rPr>
                        <a:t>Breadth First Search</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4"/>
                  </a:ext>
                </a:extLst>
              </a:tr>
              <a:tr h="441960">
                <a:tc>
                  <a:txBody>
                    <a:bodyPr/>
                    <a:lstStyle/>
                    <a:p>
                      <a:r>
                        <a:rPr lang="en-US" sz="2200" dirty="0">
                          <a:solidFill>
                            <a:schemeClr val="tx1"/>
                          </a:solidFill>
                        </a:rPr>
                        <a:t>Minimum Cost Spanning Trees</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5"/>
                  </a:ext>
                </a:extLst>
              </a:tr>
              <a:tr h="441960">
                <a:tc>
                  <a:txBody>
                    <a:bodyPr/>
                    <a:lstStyle/>
                    <a:p>
                      <a:r>
                        <a:rPr lang="en-US" sz="2200" dirty="0">
                          <a:solidFill>
                            <a:schemeClr val="tx1"/>
                          </a:solidFill>
                        </a:rPr>
                        <a:t>Prims Algorithm</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6"/>
                  </a:ext>
                </a:extLst>
              </a:tr>
              <a:tr h="441960">
                <a:tc>
                  <a:txBody>
                    <a:bodyPr/>
                    <a:lstStyle/>
                    <a:p>
                      <a:r>
                        <a:rPr lang="en-US" sz="2200" dirty="0">
                          <a:solidFill>
                            <a:schemeClr val="tx1"/>
                          </a:solidFill>
                        </a:rPr>
                        <a:t>Kruskal algorithm</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7"/>
                  </a:ext>
                </a:extLst>
              </a:tr>
              <a:tr h="441960">
                <a:tc>
                  <a:txBody>
                    <a:bodyPr/>
                    <a:lstStyle/>
                    <a:p>
                      <a:r>
                        <a:rPr lang="en-US" sz="2200" dirty="0" err="1">
                          <a:solidFill>
                            <a:schemeClr val="tx1"/>
                          </a:solidFill>
                        </a:rPr>
                        <a:t>Dijikstra</a:t>
                      </a:r>
                      <a:r>
                        <a:rPr lang="en-US" sz="2200" dirty="0">
                          <a:solidFill>
                            <a:schemeClr val="tx1"/>
                          </a:solidFill>
                        </a:rPr>
                        <a:t> Algorithm</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2</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8"/>
                  </a:ext>
                </a:extLst>
              </a:tr>
              <a:tr h="441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err="1">
                          <a:solidFill>
                            <a:schemeClr val="tx1"/>
                          </a:solidFill>
                        </a:rPr>
                        <a:t>Warshall</a:t>
                      </a:r>
                      <a:r>
                        <a:rPr lang="en-US" sz="2200" dirty="0">
                          <a:solidFill>
                            <a:schemeClr val="tx1"/>
                          </a:solidFill>
                        </a:rPr>
                        <a:t> Algorithm</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tc>
                  <a:txBody>
                    <a:bodyPr/>
                    <a:lstStyle/>
                    <a:p>
                      <a:r>
                        <a:rPr lang="en-US" sz="2200" dirty="0">
                          <a:solidFill>
                            <a:schemeClr val="tx1"/>
                          </a:solidFill>
                        </a:rPr>
                        <a:t>1</a:t>
                      </a:r>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chemeClr val="accent1">
                        <a:lumMod val="60000"/>
                        <a:lumOff val="40000"/>
                        <a:alpha val="40000"/>
                      </a:schemeClr>
                    </a:solidFill>
                  </a:tcPr>
                </a:tc>
                <a:extLst>
                  <a:ext uri="{0D108BD9-81ED-4DB2-BD59-A6C34878D82A}">
                    <a16:rowId xmlns:a16="http://schemas.microsoft.com/office/drawing/2014/main" val="10009"/>
                  </a:ext>
                </a:extLst>
              </a:tr>
            </a:tbl>
          </a:graphicData>
        </a:graphic>
      </p:graphicFrame>
      <p:sp>
        <p:nvSpPr>
          <p:cNvPr id="7" name="Title 1"/>
          <p:cNvSpPr txBox="1">
            <a:spLocks/>
          </p:cNvSpPr>
          <p:nvPr/>
        </p:nvSpPr>
        <p:spPr>
          <a:xfrm>
            <a:off x="1359310" y="-31955"/>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Contents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2290" y="-31955"/>
            <a:ext cx="1447800" cy="817163"/>
          </a:xfrm>
          <a:prstGeom prst="rect">
            <a:avLst/>
          </a:prstGeom>
          <a:noFill/>
        </p:spPr>
      </p:pic>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a:xfrm>
            <a:off x="444910" y="6324395"/>
            <a:ext cx="2133600" cy="365125"/>
          </a:xfrm>
        </p:spPr>
        <p:txBody>
          <a:bodyPr/>
          <a:lstStyle/>
          <a:p>
            <a:fld id="{A62302BC-DF60-40BA-8D17-DB3AEFFF1CC4}" type="datetime1">
              <a:rPr lang="en-US" smtClean="0"/>
              <a:t>11/25/2022</a:t>
            </a:fld>
            <a:endParaRPr lang="en-US"/>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a:xfrm>
            <a:off x="6540910" y="6324395"/>
            <a:ext cx="2133600" cy="365125"/>
          </a:xfrm>
        </p:spPr>
        <p:txBody>
          <a:bodyPr/>
          <a:lstStyle/>
          <a:p>
            <a:fld id="{B6F15528-21DE-4FAA-801E-634DDDAF4B2B}" type="slidenum">
              <a:rPr lang="en-US" smtClean="0"/>
              <a:pPr/>
              <a:t>3</a:t>
            </a:fld>
            <a:endParaRPr lang="en-US"/>
          </a:p>
        </p:txBody>
      </p:sp>
      <p:sp>
        <p:nvSpPr>
          <p:cNvPr id="4" name="Footer Placeholder 3">
            <a:extLst>
              <a:ext uri="{FF2B5EF4-FFF2-40B4-BE49-F238E27FC236}">
                <a16:creationId xmlns:a16="http://schemas.microsoft.com/office/drawing/2014/main" id="{C8AA6909-9E1D-46A2-91E2-47392AFC880C}"/>
              </a:ext>
            </a:extLst>
          </p:cNvPr>
          <p:cNvSpPr>
            <a:spLocks noGrp="1"/>
          </p:cNvSpPr>
          <p:nvPr>
            <p:ph type="ftr" sz="quarter" idx="11"/>
          </p:nvPr>
        </p:nvSpPr>
        <p:spPr>
          <a:xfrm>
            <a:off x="3111910" y="6324395"/>
            <a:ext cx="2895600" cy="365125"/>
          </a:xfrm>
        </p:spPr>
        <p:txBody>
          <a:bodyPr/>
          <a:lstStyle/>
          <a:p>
            <a:r>
              <a:rPr lang="en-US"/>
              <a:t>Megha Gupta             ACSE 0301: DS  Unit 5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9555" y="990600"/>
            <a:ext cx="7904890" cy="5334000"/>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B13A69F2-3769-4F22-A6EF-03908FDCFD5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4CEBB10B-7654-40D0-823F-A3602B5D0EE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68D14C26-9E8A-4947-83E2-E775165A655B}"/>
              </a:ext>
            </a:extLst>
          </p:cNvPr>
          <p:cNvSpPr>
            <a:spLocks noGrp="1"/>
          </p:cNvSpPr>
          <p:nvPr>
            <p:ph type="dt" sz="half" idx="10"/>
          </p:nvPr>
        </p:nvSpPr>
        <p:spPr/>
        <p:txBody>
          <a:bodyPr/>
          <a:lstStyle/>
          <a:p>
            <a:fld id="{D4A86D55-8AEC-44B5-AD49-5C2A9C76BF44}" type="datetime1">
              <a:rPr lang="en-US" smtClean="0"/>
              <a:t>11/25/2022</a:t>
            </a:fld>
            <a:endParaRPr lang="en-US"/>
          </a:p>
        </p:txBody>
      </p:sp>
      <p:sp>
        <p:nvSpPr>
          <p:cNvPr id="10" name="Slide Number Placeholder 9">
            <a:extLst>
              <a:ext uri="{FF2B5EF4-FFF2-40B4-BE49-F238E27FC236}">
                <a16:creationId xmlns:a16="http://schemas.microsoft.com/office/drawing/2014/main" id="{4E6D446B-ECA2-4264-8B02-4122E440EC10}"/>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5" name="Footer Placeholder 4">
            <a:extLst>
              <a:ext uri="{FF2B5EF4-FFF2-40B4-BE49-F238E27FC236}">
                <a16:creationId xmlns:a16="http://schemas.microsoft.com/office/drawing/2014/main" id="{9C794AA1-A6E9-4680-BC3D-696FE58DE34B}"/>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10" y="976854"/>
            <a:ext cx="8209690" cy="5195345"/>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4EFD7EC4-0293-4AEC-8E01-230D3504237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51344604-7C87-47BF-BEE2-8307F4A8CBB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337F372F-5707-44F1-81FC-74C5DAC5B3E4}"/>
              </a:ext>
            </a:extLst>
          </p:cNvPr>
          <p:cNvSpPr>
            <a:spLocks noGrp="1"/>
          </p:cNvSpPr>
          <p:nvPr>
            <p:ph type="dt" sz="half" idx="10"/>
          </p:nvPr>
        </p:nvSpPr>
        <p:spPr/>
        <p:txBody>
          <a:bodyPr/>
          <a:lstStyle/>
          <a:p>
            <a:fld id="{7DDBC38B-F277-4525-9031-491FAE884267}" type="datetime1">
              <a:rPr lang="en-US" smtClean="0"/>
              <a:t>11/25/2022</a:t>
            </a:fld>
            <a:endParaRPr lang="en-US"/>
          </a:p>
        </p:txBody>
      </p:sp>
      <p:sp>
        <p:nvSpPr>
          <p:cNvPr id="10" name="Slide Number Placeholder 9">
            <a:extLst>
              <a:ext uri="{FF2B5EF4-FFF2-40B4-BE49-F238E27FC236}">
                <a16:creationId xmlns:a16="http://schemas.microsoft.com/office/drawing/2014/main" id="{A9544C2D-BEC3-4B5C-83FA-869AEE3BC5FE}"/>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5" name="Footer Placeholder 4">
            <a:extLst>
              <a:ext uri="{FF2B5EF4-FFF2-40B4-BE49-F238E27FC236}">
                <a16:creationId xmlns:a16="http://schemas.microsoft.com/office/drawing/2014/main" id="{5AE5B771-C0DD-446F-AE72-6CEC8AB8266B}"/>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990600"/>
            <a:ext cx="8209690" cy="5175681"/>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9DA3F45D-9E21-4AD6-A1E4-4D712809DA6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395D0732-C047-42F2-AA76-98182A21FDF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DD1D2B41-63D1-4127-967E-70D997A9F820}"/>
              </a:ext>
            </a:extLst>
          </p:cNvPr>
          <p:cNvSpPr>
            <a:spLocks noGrp="1"/>
          </p:cNvSpPr>
          <p:nvPr>
            <p:ph type="dt" sz="half" idx="10"/>
          </p:nvPr>
        </p:nvSpPr>
        <p:spPr/>
        <p:txBody>
          <a:bodyPr/>
          <a:lstStyle/>
          <a:p>
            <a:fld id="{1C10C844-164E-43B3-9E63-1882CF10C4FE}" type="datetime1">
              <a:rPr lang="en-US" smtClean="0"/>
              <a:t>11/25/2022</a:t>
            </a:fld>
            <a:endParaRPr lang="en-US"/>
          </a:p>
        </p:txBody>
      </p:sp>
      <p:sp>
        <p:nvSpPr>
          <p:cNvPr id="10" name="Slide Number Placeholder 9">
            <a:extLst>
              <a:ext uri="{FF2B5EF4-FFF2-40B4-BE49-F238E27FC236}">
                <a16:creationId xmlns:a16="http://schemas.microsoft.com/office/drawing/2014/main" id="{4D01EFC6-32F1-468B-9F48-A889B4CC4211}"/>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5" name="Footer Placeholder 4">
            <a:extLst>
              <a:ext uri="{FF2B5EF4-FFF2-40B4-BE49-F238E27FC236}">
                <a16:creationId xmlns:a16="http://schemas.microsoft.com/office/drawing/2014/main" id="{D33F6D9D-2D20-44EE-9183-3D65C04576BA}"/>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10" y="996518"/>
            <a:ext cx="8133490" cy="4947081"/>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A27824CB-75DE-4C9C-AF26-A322AD5B031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DFE3C53F-9B17-4697-BA8A-1990325C2BD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99C94141-C0F7-415A-BBB5-F1B9834CE871}"/>
              </a:ext>
            </a:extLst>
          </p:cNvPr>
          <p:cNvSpPr>
            <a:spLocks noGrp="1"/>
          </p:cNvSpPr>
          <p:nvPr>
            <p:ph type="dt" sz="half" idx="10"/>
          </p:nvPr>
        </p:nvSpPr>
        <p:spPr/>
        <p:txBody>
          <a:bodyPr/>
          <a:lstStyle/>
          <a:p>
            <a:fld id="{52390293-469C-48BF-BC39-9CF866E4E36B}" type="datetime1">
              <a:rPr lang="en-US" smtClean="0"/>
              <a:t>11/25/2022</a:t>
            </a:fld>
            <a:endParaRPr lang="en-US"/>
          </a:p>
        </p:txBody>
      </p:sp>
      <p:sp>
        <p:nvSpPr>
          <p:cNvPr id="10" name="Slide Number Placeholder 9">
            <a:extLst>
              <a:ext uri="{FF2B5EF4-FFF2-40B4-BE49-F238E27FC236}">
                <a16:creationId xmlns:a16="http://schemas.microsoft.com/office/drawing/2014/main" id="{4A3D1EFE-45BE-4C04-AB6B-0E68A9658E01}"/>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5" name="Footer Placeholder 4">
            <a:extLst>
              <a:ext uri="{FF2B5EF4-FFF2-40B4-BE49-F238E27FC236}">
                <a16:creationId xmlns:a16="http://schemas.microsoft.com/office/drawing/2014/main" id="{BDBB1967-92CB-4A41-9633-E765CF01F441}"/>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990600"/>
            <a:ext cx="8137240" cy="5042946"/>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ACC60634-D9BC-478A-916F-52D3C3D8E8E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50A65367-8D02-4537-BE92-14842A7955D3}"/>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E1D4C44F-5243-4636-88EE-FC287BBD1361}"/>
              </a:ext>
            </a:extLst>
          </p:cNvPr>
          <p:cNvSpPr>
            <a:spLocks noGrp="1"/>
          </p:cNvSpPr>
          <p:nvPr>
            <p:ph type="dt" sz="half" idx="10"/>
          </p:nvPr>
        </p:nvSpPr>
        <p:spPr/>
        <p:txBody>
          <a:bodyPr/>
          <a:lstStyle/>
          <a:p>
            <a:fld id="{183AD2B0-D944-4538-8CEE-44CD291523F9}" type="datetime1">
              <a:rPr lang="en-US" smtClean="0"/>
              <a:t>11/25/2022</a:t>
            </a:fld>
            <a:endParaRPr lang="en-US"/>
          </a:p>
        </p:txBody>
      </p:sp>
      <p:sp>
        <p:nvSpPr>
          <p:cNvPr id="10" name="Slide Number Placeholder 9">
            <a:extLst>
              <a:ext uri="{FF2B5EF4-FFF2-40B4-BE49-F238E27FC236}">
                <a16:creationId xmlns:a16="http://schemas.microsoft.com/office/drawing/2014/main" id="{D5988AF6-94B8-4926-87CB-11626926720A}"/>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5" name="Footer Placeholder 4">
            <a:extLst>
              <a:ext uri="{FF2B5EF4-FFF2-40B4-BE49-F238E27FC236}">
                <a16:creationId xmlns:a16="http://schemas.microsoft.com/office/drawing/2014/main" id="{6BF18246-6A8B-4DFE-8E61-C39CE84341B3}"/>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747" y="1066800"/>
            <a:ext cx="8406253" cy="5105400"/>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2E9C33AD-533D-441D-8551-337C8CBB2C8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3E7954EA-2DCE-436A-B7A5-36A42CF5C9C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28294A8A-0998-4EFC-82AF-A64C3D5422FE}"/>
              </a:ext>
            </a:extLst>
          </p:cNvPr>
          <p:cNvSpPr>
            <a:spLocks noGrp="1"/>
          </p:cNvSpPr>
          <p:nvPr>
            <p:ph type="dt" sz="half" idx="10"/>
          </p:nvPr>
        </p:nvSpPr>
        <p:spPr/>
        <p:txBody>
          <a:bodyPr/>
          <a:lstStyle/>
          <a:p>
            <a:fld id="{58615901-4DA4-4ACD-9FB1-4C546C24E961}" type="datetime1">
              <a:rPr lang="en-US" smtClean="0"/>
              <a:t>11/25/2022</a:t>
            </a:fld>
            <a:endParaRPr lang="en-US"/>
          </a:p>
        </p:txBody>
      </p:sp>
      <p:sp>
        <p:nvSpPr>
          <p:cNvPr id="10" name="Slide Number Placeholder 9">
            <a:extLst>
              <a:ext uri="{FF2B5EF4-FFF2-40B4-BE49-F238E27FC236}">
                <a16:creationId xmlns:a16="http://schemas.microsoft.com/office/drawing/2014/main" id="{C1948912-00C2-47F1-B494-BCB5A26D626B}"/>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5" name="Footer Placeholder 4">
            <a:extLst>
              <a:ext uri="{FF2B5EF4-FFF2-40B4-BE49-F238E27FC236}">
                <a16:creationId xmlns:a16="http://schemas.microsoft.com/office/drawing/2014/main" id="{5CF3A52B-8D20-45B1-BA07-CE47F298C9BB}"/>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1066800"/>
            <a:ext cx="8057290" cy="5121692"/>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CD35730D-4C17-4734-8FF5-9F9553D949B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3F841CDD-B445-47DA-8FA4-5EBACA5E98EB}"/>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DF8CF492-E5EC-49E8-A957-7406FE635D29}"/>
              </a:ext>
            </a:extLst>
          </p:cNvPr>
          <p:cNvSpPr>
            <a:spLocks noGrp="1"/>
          </p:cNvSpPr>
          <p:nvPr>
            <p:ph type="dt" sz="half" idx="10"/>
          </p:nvPr>
        </p:nvSpPr>
        <p:spPr/>
        <p:txBody>
          <a:bodyPr/>
          <a:lstStyle/>
          <a:p>
            <a:fld id="{F51D8B1A-67AD-4D73-A04B-3722663983A9}" type="datetime1">
              <a:rPr lang="en-US" smtClean="0"/>
              <a:t>11/25/2022</a:t>
            </a:fld>
            <a:endParaRPr lang="en-US"/>
          </a:p>
        </p:txBody>
      </p:sp>
      <p:sp>
        <p:nvSpPr>
          <p:cNvPr id="10" name="Slide Number Placeholder 9">
            <a:extLst>
              <a:ext uri="{FF2B5EF4-FFF2-40B4-BE49-F238E27FC236}">
                <a16:creationId xmlns:a16="http://schemas.microsoft.com/office/drawing/2014/main" id="{7FDF3B5C-061A-475D-B046-573D99461410}"/>
              </a:ext>
            </a:extLst>
          </p:cNvPr>
          <p:cNvSpPr>
            <a:spLocks noGrp="1"/>
          </p:cNvSpPr>
          <p:nvPr>
            <p:ph type="sldNum" sz="quarter" idx="12"/>
          </p:nvPr>
        </p:nvSpPr>
        <p:spPr/>
        <p:txBody>
          <a:bodyPr/>
          <a:lstStyle/>
          <a:p>
            <a:fld id="{B6F15528-21DE-4FAA-801E-634DDDAF4B2B}" type="slidenum">
              <a:rPr lang="en-US" smtClean="0"/>
              <a:pPr/>
              <a:t>36</a:t>
            </a:fld>
            <a:endParaRPr lang="en-US"/>
          </a:p>
        </p:txBody>
      </p:sp>
      <p:sp>
        <p:nvSpPr>
          <p:cNvPr id="5" name="Footer Placeholder 4">
            <a:extLst>
              <a:ext uri="{FF2B5EF4-FFF2-40B4-BE49-F238E27FC236}">
                <a16:creationId xmlns:a16="http://schemas.microsoft.com/office/drawing/2014/main" id="{A510E249-EA55-4580-B806-51D5B37C2467}"/>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881831"/>
            <a:ext cx="7324431" cy="4892721"/>
          </a:xfrm>
          <a:prstGeom prst="rect">
            <a:avLst/>
          </a:prstGeom>
        </p:spPr>
        <p:txBody>
          <a:bodyPr vert="horz" wrap="square" lIns="0" tIns="80363" rIns="0" bIns="0" rtlCol="0">
            <a:spAutoFit/>
          </a:bodyPr>
          <a:lstStyle/>
          <a:p>
            <a:pPr marL="2626978" algn="just">
              <a:spcBef>
                <a:spcPts val="633"/>
              </a:spcBef>
            </a:pPr>
            <a:r>
              <a:rPr sz="2800" b="1" spc="-4" dirty="0">
                <a:solidFill>
                  <a:srgbClr val="333333"/>
                </a:solidFill>
                <a:latin typeface="Times New Roman"/>
                <a:cs typeface="Times New Roman"/>
              </a:rPr>
              <a:t>Graph </a:t>
            </a:r>
            <a:r>
              <a:rPr sz="2800" b="1" spc="-17" dirty="0">
                <a:solidFill>
                  <a:srgbClr val="333333"/>
                </a:solidFill>
                <a:latin typeface="Times New Roman"/>
                <a:cs typeface="Times New Roman"/>
              </a:rPr>
              <a:t>Traversal </a:t>
            </a:r>
            <a:r>
              <a:rPr lang="en-IN" sz="2800" b="1" dirty="0">
                <a:solidFill>
                  <a:srgbClr val="333333"/>
                </a:solidFill>
                <a:latin typeface="Times New Roman"/>
                <a:cs typeface="Times New Roman"/>
              </a:rPr>
              <a:t>–</a:t>
            </a:r>
            <a:r>
              <a:rPr sz="2800" b="1" spc="-21" dirty="0">
                <a:solidFill>
                  <a:srgbClr val="333333"/>
                </a:solidFill>
                <a:latin typeface="Times New Roman"/>
                <a:cs typeface="Times New Roman"/>
              </a:rPr>
              <a:t> </a:t>
            </a:r>
            <a:r>
              <a:rPr sz="2800" b="1" spc="-4" dirty="0">
                <a:solidFill>
                  <a:srgbClr val="333333"/>
                </a:solidFill>
                <a:latin typeface="Times New Roman"/>
                <a:cs typeface="Times New Roman"/>
              </a:rPr>
              <a:t>BFS</a:t>
            </a:r>
            <a:endParaRPr lang="en-US" sz="2800" b="1" spc="-4" dirty="0">
              <a:solidFill>
                <a:srgbClr val="333333"/>
              </a:solidFill>
              <a:latin typeface="Times New Roman"/>
              <a:cs typeface="Times New Roman"/>
            </a:endParaRPr>
          </a:p>
          <a:p>
            <a:pPr marL="2626978" algn="just">
              <a:spcBef>
                <a:spcPts val="633"/>
              </a:spcBef>
            </a:pPr>
            <a:endParaRPr sz="2200" dirty="0">
              <a:latin typeface="Times New Roman"/>
              <a:cs typeface="Times New Roman"/>
            </a:endParaRPr>
          </a:p>
          <a:p>
            <a:pPr marL="10860" marR="4344" algn="just">
              <a:lnSpc>
                <a:spcPts val="2163"/>
              </a:lnSpc>
              <a:spcBef>
                <a:spcPts val="697"/>
              </a:spcBef>
            </a:pPr>
            <a:r>
              <a:rPr sz="2200" spc="-4" dirty="0">
                <a:solidFill>
                  <a:srgbClr val="333333"/>
                </a:solidFill>
                <a:latin typeface="Times New Roman"/>
                <a:cs typeface="Times New Roman"/>
              </a:rPr>
              <a:t>Graph traversal 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technique used for searching </a:t>
            </a:r>
            <a:r>
              <a:rPr sz="2200" dirty="0">
                <a:solidFill>
                  <a:srgbClr val="333333"/>
                </a:solidFill>
                <a:latin typeface="Times New Roman"/>
                <a:cs typeface="Times New Roman"/>
              </a:rPr>
              <a:t>a </a:t>
            </a:r>
            <a:r>
              <a:rPr sz="2200" spc="-4" dirty="0">
                <a:solidFill>
                  <a:srgbClr val="333333"/>
                </a:solidFill>
                <a:latin typeface="Times New Roman"/>
                <a:cs typeface="Times New Roman"/>
              </a:rPr>
              <a:t>vertex in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The  graph traversal is also </a:t>
            </a:r>
            <a:r>
              <a:rPr sz="2200" dirty="0">
                <a:solidFill>
                  <a:srgbClr val="333333"/>
                </a:solidFill>
                <a:latin typeface="Times New Roman"/>
                <a:cs typeface="Times New Roman"/>
              </a:rPr>
              <a:t>used </a:t>
            </a:r>
            <a:r>
              <a:rPr sz="2200" spc="-4" dirty="0">
                <a:solidFill>
                  <a:srgbClr val="333333"/>
                </a:solidFill>
                <a:latin typeface="Times New Roman"/>
                <a:cs typeface="Times New Roman"/>
              </a:rPr>
              <a:t>to decide the order </a:t>
            </a:r>
            <a:r>
              <a:rPr sz="2200" dirty="0">
                <a:solidFill>
                  <a:srgbClr val="333333"/>
                </a:solidFill>
                <a:latin typeface="Times New Roman"/>
                <a:cs typeface="Times New Roman"/>
              </a:rPr>
              <a:t>of </a:t>
            </a:r>
            <a:r>
              <a:rPr sz="2200" spc="-4" dirty="0">
                <a:solidFill>
                  <a:srgbClr val="333333"/>
                </a:solidFill>
                <a:latin typeface="Times New Roman"/>
                <a:cs typeface="Times New Roman"/>
              </a:rPr>
              <a:t>vertices is visited in the  search process. </a:t>
            </a:r>
            <a:endParaRPr lang="en-US" sz="2200" spc="-4" dirty="0">
              <a:solidFill>
                <a:srgbClr val="333333"/>
              </a:solidFill>
              <a:latin typeface="Times New Roman"/>
              <a:cs typeface="Times New Roman"/>
            </a:endParaRPr>
          </a:p>
          <a:p>
            <a:pPr marL="10860" marR="4344" algn="just">
              <a:lnSpc>
                <a:spcPts val="2163"/>
              </a:lnSpc>
              <a:spcBef>
                <a:spcPts val="697"/>
              </a:spcBef>
            </a:pPr>
            <a:endParaRPr lang="en-IN" sz="2200" spc="-4" dirty="0">
              <a:solidFill>
                <a:srgbClr val="333333"/>
              </a:solidFill>
              <a:latin typeface="Times New Roman"/>
              <a:cs typeface="Times New Roman"/>
            </a:endParaRPr>
          </a:p>
          <a:p>
            <a:pPr marL="10860" marR="4344" algn="just">
              <a:lnSpc>
                <a:spcPts val="2163"/>
              </a:lnSpc>
              <a:spcBef>
                <a:spcPts val="697"/>
              </a:spcBef>
            </a:pPr>
            <a:r>
              <a:rPr sz="2200" dirty="0">
                <a:solidFill>
                  <a:srgbClr val="333333"/>
                </a:solidFill>
                <a:latin typeface="Times New Roman"/>
                <a:cs typeface="Times New Roman"/>
              </a:rPr>
              <a:t>A </a:t>
            </a:r>
            <a:r>
              <a:rPr sz="2200" spc="-4" dirty="0">
                <a:solidFill>
                  <a:srgbClr val="333333"/>
                </a:solidFill>
                <a:latin typeface="Times New Roman"/>
                <a:cs typeface="Times New Roman"/>
              </a:rPr>
              <a:t>graph traversal finds the edges to </a:t>
            </a:r>
            <a:r>
              <a:rPr sz="2200" spc="-9" dirty="0">
                <a:solidFill>
                  <a:srgbClr val="333333"/>
                </a:solidFill>
                <a:latin typeface="Times New Roman"/>
                <a:cs typeface="Times New Roman"/>
              </a:rPr>
              <a:t>be </a:t>
            </a:r>
            <a:r>
              <a:rPr sz="2200" dirty="0">
                <a:solidFill>
                  <a:srgbClr val="333333"/>
                </a:solidFill>
                <a:latin typeface="Times New Roman"/>
                <a:cs typeface="Times New Roman"/>
              </a:rPr>
              <a:t>used </a:t>
            </a:r>
            <a:r>
              <a:rPr sz="2200" spc="-4" dirty="0">
                <a:solidFill>
                  <a:srgbClr val="333333"/>
                </a:solidFill>
                <a:latin typeface="Times New Roman"/>
                <a:cs typeface="Times New Roman"/>
              </a:rPr>
              <a:t>in </a:t>
            </a:r>
            <a:r>
              <a:rPr sz="2200" spc="-9" dirty="0">
                <a:solidFill>
                  <a:srgbClr val="333333"/>
                </a:solidFill>
                <a:latin typeface="Times New Roman"/>
                <a:cs typeface="Times New Roman"/>
              </a:rPr>
              <a:t>the </a:t>
            </a:r>
            <a:r>
              <a:rPr sz="2200" spc="-4" dirty="0">
                <a:solidFill>
                  <a:srgbClr val="333333"/>
                </a:solidFill>
                <a:latin typeface="Times New Roman"/>
                <a:cs typeface="Times New Roman"/>
              </a:rPr>
              <a:t>search  process without creating loops. That means using graph traversal we visit </a:t>
            </a:r>
            <a:r>
              <a:rPr sz="2200" spc="-9" dirty="0">
                <a:solidFill>
                  <a:srgbClr val="333333"/>
                </a:solidFill>
                <a:latin typeface="Times New Roman"/>
                <a:cs typeface="Times New Roman"/>
              </a:rPr>
              <a:t>all  </a:t>
            </a:r>
            <a:r>
              <a:rPr sz="2200" spc="-4" dirty="0">
                <a:solidFill>
                  <a:srgbClr val="333333"/>
                </a:solidFill>
                <a:latin typeface="Times New Roman"/>
                <a:cs typeface="Times New Roman"/>
              </a:rPr>
              <a:t>the vertices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the graph without getting into looping</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path.</a:t>
            </a:r>
            <a:endParaRPr sz="2200" dirty="0">
              <a:latin typeface="Times New Roman"/>
              <a:cs typeface="Times New Roman"/>
            </a:endParaRPr>
          </a:p>
          <a:p>
            <a:pPr algn="just">
              <a:spcBef>
                <a:spcPts val="47"/>
              </a:spcBef>
            </a:pPr>
            <a:endParaRPr sz="2200" dirty="0">
              <a:latin typeface="Times New Roman"/>
              <a:cs typeface="Times New Roman"/>
            </a:endParaRPr>
          </a:p>
          <a:p>
            <a:pPr marL="10860" algn="just"/>
            <a:r>
              <a:rPr sz="2200" spc="-4" dirty="0">
                <a:solidFill>
                  <a:srgbClr val="333333"/>
                </a:solidFill>
                <a:latin typeface="Times New Roman"/>
                <a:cs typeface="Times New Roman"/>
              </a:rPr>
              <a:t>There are two graph traversal techniques and they are as</a:t>
            </a:r>
            <a:r>
              <a:rPr sz="2200" spc="51" dirty="0">
                <a:solidFill>
                  <a:srgbClr val="333333"/>
                </a:solidFill>
                <a:latin typeface="Times New Roman"/>
                <a:cs typeface="Times New Roman"/>
              </a:rPr>
              <a:t> </a:t>
            </a:r>
            <a:r>
              <a:rPr sz="2200" spc="-4" dirty="0">
                <a:solidFill>
                  <a:srgbClr val="333333"/>
                </a:solidFill>
                <a:latin typeface="Times New Roman"/>
                <a:cs typeface="Times New Roman"/>
              </a:rPr>
              <a:t>follows...</a:t>
            </a:r>
            <a:endParaRPr sz="2200" dirty="0">
              <a:latin typeface="Times New Roman"/>
              <a:cs typeface="Times New Roman"/>
            </a:endParaRPr>
          </a:p>
          <a:p>
            <a:pPr marL="401811" indent="-195476" algn="just">
              <a:lnSpc>
                <a:spcPts val="2210"/>
              </a:lnSpc>
              <a:spcBef>
                <a:spcPts val="1103"/>
              </a:spcBef>
              <a:buAutoNum type="arabicPeriod"/>
              <a:tabLst>
                <a:tab pos="401811" algn="l"/>
              </a:tabLst>
            </a:pPr>
            <a:r>
              <a:rPr sz="2200" b="1" spc="-4" dirty="0">
                <a:solidFill>
                  <a:srgbClr val="333333"/>
                </a:solidFill>
                <a:latin typeface="Times New Roman"/>
                <a:cs typeface="Times New Roman"/>
              </a:rPr>
              <a:t>DFS (Depth First</a:t>
            </a:r>
            <a:r>
              <a:rPr sz="2200" b="1" spc="4" dirty="0">
                <a:solidFill>
                  <a:srgbClr val="333333"/>
                </a:solidFill>
                <a:latin typeface="Times New Roman"/>
                <a:cs typeface="Times New Roman"/>
              </a:rPr>
              <a:t> </a:t>
            </a:r>
            <a:r>
              <a:rPr sz="2200" b="1" spc="-4" dirty="0">
                <a:solidFill>
                  <a:srgbClr val="333333"/>
                </a:solidFill>
                <a:latin typeface="Times New Roman"/>
                <a:cs typeface="Times New Roman"/>
              </a:rPr>
              <a:t>Search)</a:t>
            </a:r>
            <a:endParaRPr sz="2200" dirty="0">
              <a:latin typeface="Times New Roman"/>
              <a:cs typeface="Times New Roman"/>
            </a:endParaRPr>
          </a:p>
          <a:p>
            <a:pPr marL="401811" indent="-195476" algn="just">
              <a:lnSpc>
                <a:spcPts val="2210"/>
              </a:lnSpc>
              <a:buAutoNum type="arabicPeriod"/>
              <a:tabLst>
                <a:tab pos="401811" algn="l"/>
              </a:tabLst>
            </a:pPr>
            <a:r>
              <a:rPr sz="2200" b="1" spc="-4" dirty="0">
                <a:solidFill>
                  <a:srgbClr val="333333"/>
                </a:solidFill>
                <a:latin typeface="Times New Roman"/>
                <a:cs typeface="Times New Roman"/>
              </a:rPr>
              <a:t>BFS (Breadth First</a:t>
            </a:r>
            <a:r>
              <a:rPr sz="2200" b="1" dirty="0">
                <a:solidFill>
                  <a:srgbClr val="333333"/>
                </a:solidFill>
                <a:latin typeface="Times New Roman"/>
                <a:cs typeface="Times New Roman"/>
              </a:rPr>
              <a:t> </a:t>
            </a:r>
            <a:r>
              <a:rPr sz="2200" b="1" spc="-4" dirty="0">
                <a:solidFill>
                  <a:srgbClr val="333333"/>
                </a:solidFill>
                <a:latin typeface="Times New Roman"/>
                <a:cs typeface="Times New Roman"/>
              </a:rPr>
              <a:t>Search)</a:t>
            </a:r>
            <a:endParaRPr sz="2200" dirty="0">
              <a:latin typeface="Times New Roman"/>
              <a:cs typeface="Times New Roman"/>
            </a:endParaRPr>
          </a:p>
        </p:txBody>
      </p:sp>
      <p:sp>
        <p:nvSpPr>
          <p:cNvPr id="3" name="Title 1">
            <a:extLst>
              <a:ext uri="{FF2B5EF4-FFF2-40B4-BE49-F238E27FC236}">
                <a16:creationId xmlns:a16="http://schemas.microsoft.com/office/drawing/2014/main" id="{E68926F0-7BF0-4D9C-9637-5A1E26DC9FC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3B615E0F-317B-43F8-BE7A-01B98FB3295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1DFD9C8C-28E5-4A29-8985-930DAA02440D}"/>
              </a:ext>
            </a:extLst>
          </p:cNvPr>
          <p:cNvSpPr>
            <a:spLocks noGrp="1"/>
          </p:cNvSpPr>
          <p:nvPr>
            <p:ph type="dt" sz="half" idx="10"/>
          </p:nvPr>
        </p:nvSpPr>
        <p:spPr/>
        <p:txBody>
          <a:bodyPr/>
          <a:lstStyle/>
          <a:p>
            <a:fld id="{42FFE585-8A30-47A3-8E33-B1915083F4C3}" type="datetime1">
              <a:rPr lang="en-US" smtClean="0"/>
              <a:t>11/25/2022</a:t>
            </a:fld>
            <a:endParaRPr lang="en-US"/>
          </a:p>
        </p:txBody>
      </p:sp>
      <p:sp>
        <p:nvSpPr>
          <p:cNvPr id="10" name="Slide Number Placeholder 9">
            <a:extLst>
              <a:ext uri="{FF2B5EF4-FFF2-40B4-BE49-F238E27FC236}">
                <a16:creationId xmlns:a16="http://schemas.microsoft.com/office/drawing/2014/main" id="{945BD772-02B8-4ECE-A9B1-139DC604B8CC}"/>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5" name="Footer Placeholder 4">
            <a:extLst>
              <a:ext uri="{FF2B5EF4-FFF2-40B4-BE49-F238E27FC236}">
                <a16:creationId xmlns:a16="http://schemas.microsoft.com/office/drawing/2014/main" id="{4AC0822E-DD7F-430A-B5BF-E98144732635}"/>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091643"/>
            <a:ext cx="7595384" cy="4464399"/>
          </a:xfrm>
          <a:prstGeom prst="rect">
            <a:avLst/>
          </a:prstGeom>
        </p:spPr>
        <p:txBody>
          <a:bodyPr vert="horz" wrap="square" lIns="0" tIns="80363" rIns="0" bIns="0" rtlCol="0">
            <a:spAutoFit/>
          </a:bodyPr>
          <a:lstStyle/>
          <a:p>
            <a:pPr marL="10860">
              <a:spcBef>
                <a:spcPts val="633"/>
              </a:spcBef>
            </a:pPr>
            <a:r>
              <a:rPr sz="2800" b="1" spc="-4" dirty="0">
                <a:latin typeface="Times New Roman"/>
                <a:cs typeface="Times New Roman"/>
              </a:rPr>
              <a:t>BFS </a:t>
            </a:r>
            <a:r>
              <a:rPr sz="2800" b="1" spc="-9" dirty="0">
                <a:latin typeface="Times New Roman"/>
                <a:cs typeface="Times New Roman"/>
              </a:rPr>
              <a:t>(Breadth </a:t>
            </a:r>
            <a:r>
              <a:rPr sz="2800" b="1" spc="-4" dirty="0">
                <a:latin typeface="Times New Roman"/>
                <a:cs typeface="Times New Roman"/>
              </a:rPr>
              <a:t>First</a:t>
            </a:r>
            <a:r>
              <a:rPr sz="2800" b="1" dirty="0">
                <a:latin typeface="Times New Roman"/>
                <a:cs typeface="Times New Roman"/>
              </a:rPr>
              <a:t> </a:t>
            </a:r>
            <a:r>
              <a:rPr sz="2800" b="1" spc="-9" dirty="0">
                <a:latin typeface="Times New Roman"/>
                <a:cs typeface="Times New Roman"/>
              </a:rPr>
              <a:t>Search)</a:t>
            </a:r>
            <a:endParaRPr lang="en-US" sz="2800" b="1" spc="-9" dirty="0">
              <a:latin typeface="Times New Roman"/>
              <a:cs typeface="Times New Roman"/>
            </a:endParaRPr>
          </a:p>
          <a:p>
            <a:pPr marL="10860">
              <a:spcBef>
                <a:spcPts val="633"/>
              </a:spcBef>
            </a:pPr>
            <a:endParaRPr sz="2800" dirty="0">
              <a:latin typeface="Times New Roman"/>
              <a:cs typeface="Times New Roman"/>
            </a:endParaRPr>
          </a:p>
          <a:p>
            <a:pPr marL="10860" marR="165611">
              <a:lnSpc>
                <a:spcPts val="2163"/>
              </a:lnSpc>
              <a:spcBef>
                <a:spcPts val="697"/>
              </a:spcBef>
            </a:pPr>
            <a:r>
              <a:rPr sz="2200" spc="-4" dirty="0">
                <a:solidFill>
                  <a:srgbClr val="333333"/>
                </a:solidFill>
                <a:latin typeface="Times New Roman"/>
                <a:cs typeface="Times New Roman"/>
              </a:rPr>
              <a:t>BFS traversal </a:t>
            </a:r>
            <a:r>
              <a:rPr sz="2200" dirty="0">
                <a:solidFill>
                  <a:srgbClr val="333333"/>
                </a:solidFill>
                <a:latin typeface="Times New Roman"/>
                <a:cs typeface="Times New Roman"/>
              </a:rPr>
              <a:t>of a </a:t>
            </a:r>
            <a:r>
              <a:rPr sz="2200" spc="-4" dirty="0">
                <a:solidFill>
                  <a:srgbClr val="333333"/>
                </a:solidFill>
                <a:latin typeface="Times New Roman"/>
                <a:cs typeface="Times New Roman"/>
              </a:rPr>
              <a:t>graph produces </a:t>
            </a:r>
            <a:r>
              <a:rPr sz="2200" dirty="0">
                <a:solidFill>
                  <a:srgbClr val="333333"/>
                </a:solidFill>
                <a:latin typeface="Times New Roman"/>
                <a:cs typeface="Times New Roman"/>
              </a:rPr>
              <a:t>a </a:t>
            </a:r>
            <a:r>
              <a:rPr sz="2200" b="1" spc="-4" dirty="0">
                <a:solidFill>
                  <a:srgbClr val="333333"/>
                </a:solidFill>
                <a:latin typeface="Times New Roman"/>
                <a:cs typeface="Times New Roman"/>
              </a:rPr>
              <a:t>spanning tree </a:t>
            </a:r>
            <a:r>
              <a:rPr sz="2200" dirty="0">
                <a:solidFill>
                  <a:srgbClr val="333333"/>
                </a:solidFill>
                <a:latin typeface="Times New Roman"/>
                <a:cs typeface="Times New Roman"/>
              </a:rPr>
              <a:t>as </a:t>
            </a:r>
            <a:r>
              <a:rPr sz="2200" spc="-4" dirty="0">
                <a:solidFill>
                  <a:srgbClr val="333333"/>
                </a:solidFill>
                <a:latin typeface="Times New Roman"/>
                <a:cs typeface="Times New Roman"/>
              </a:rPr>
              <a:t>final result. </a:t>
            </a:r>
            <a:r>
              <a:rPr sz="2200" b="1" spc="-4" dirty="0">
                <a:solidFill>
                  <a:srgbClr val="333333"/>
                </a:solidFill>
                <a:latin typeface="Times New Roman"/>
                <a:cs typeface="Times New Roman"/>
              </a:rPr>
              <a:t>Spanning  Tree </a:t>
            </a:r>
            <a:r>
              <a:rPr sz="2200" spc="-4" dirty="0">
                <a:solidFill>
                  <a:srgbClr val="333333"/>
                </a:solidFill>
                <a:latin typeface="Times New Roman"/>
                <a:cs typeface="Times New Roman"/>
              </a:rPr>
              <a:t>is </a:t>
            </a:r>
            <a:r>
              <a:rPr sz="2200" dirty="0">
                <a:solidFill>
                  <a:srgbClr val="333333"/>
                </a:solidFill>
                <a:latin typeface="Times New Roman"/>
                <a:cs typeface="Times New Roman"/>
              </a:rPr>
              <a:t>a </a:t>
            </a:r>
            <a:r>
              <a:rPr sz="2200" spc="-4" dirty="0">
                <a:solidFill>
                  <a:srgbClr val="333333"/>
                </a:solidFill>
                <a:latin typeface="Times New Roman"/>
                <a:cs typeface="Times New Roman"/>
              </a:rPr>
              <a:t>graph without loops. </a:t>
            </a:r>
            <a:r>
              <a:rPr sz="2200" dirty="0">
                <a:solidFill>
                  <a:srgbClr val="333333"/>
                </a:solidFill>
                <a:latin typeface="Times New Roman"/>
                <a:cs typeface="Times New Roman"/>
              </a:rPr>
              <a:t>We </a:t>
            </a:r>
            <a:r>
              <a:rPr sz="2200" spc="-4" dirty="0">
                <a:solidFill>
                  <a:srgbClr val="333333"/>
                </a:solidFill>
                <a:latin typeface="Times New Roman"/>
                <a:cs typeface="Times New Roman"/>
              </a:rPr>
              <a:t>use </a:t>
            </a:r>
            <a:r>
              <a:rPr sz="2200" b="1" spc="-4" dirty="0">
                <a:solidFill>
                  <a:srgbClr val="333333"/>
                </a:solidFill>
                <a:latin typeface="Times New Roman"/>
                <a:cs typeface="Times New Roman"/>
              </a:rPr>
              <a:t>Queue data structure </a:t>
            </a:r>
            <a:r>
              <a:rPr sz="2200" spc="-4" dirty="0">
                <a:solidFill>
                  <a:srgbClr val="333333"/>
                </a:solidFill>
                <a:latin typeface="Times New Roman"/>
                <a:cs typeface="Times New Roman"/>
              </a:rPr>
              <a:t>with maximum  size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 in the graph to implement BFS</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traversal.</a:t>
            </a:r>
            <a:endParaRPr sz="2200" dirty="0">
              <a:latin typeface="Times New Roman"/>
              <a:cs typeface="Times New Roman"/>
            </a:endParaRPr>
          </a:p>
          <a:p>
            <a:pPr>
              <a:spcBef>
                <a:spcPts val="47"/>
              </a:spcBef>
            </a:pPr>
            <a:endParaRPr sz="2200" dirty="0">
              <a:latin typeface="Times New Roman"/>
              <a:cs typeface="Times New Roman"/>
            </a:endParaRPr>
          </a:p>
          <a:p>
            <a:pPr marL="10860"/>
            <a:r>
              <a:rPr sz="2200" dirty="0">
                <a:solidFill>
                  <a:srgbClr val="333333"/>
                </a:solidFill>
                <a:latin typeface="Times New Roman"/>
                <a:cs typeface="Times New Roman"/>
              </a:rPr>
              <a:t>We </a:t>
            </a:r>
            <a:r>
              <a:rPr sz="2200" spc="-4" dirty="0">
                <a:solidFill>
                  <a:srgbClr val="333333"/>
                </a:solidFill>
                <a:latin typeface="Times New Roman"/>
                <a:cs typeface="Times New Roman"/>
              </a:rPr>
              <a:t>use the following steps to implement BFS</a:t>
            </a:r>
            <a:r>
              <a:rPr sz="2200" spc="17" dirty="0">
                <a:solidFill>
                  <a:srgbClr val="333333"/>
                </a:solidFill>
                <a:latin typeface="Times New Roman"/>
                <a:cs typeface="Times New Roman"/>
              </a:rPr>
              <a:t> </a:t>
            </a:r>
            <a:r>
              <a:rPr sz="2200" spc="-4" dirty="0">
                <a:solidFill>
                  <a:srgbClr val="333333"/>
                </a:solidFill>
                <a:latin typeface="Times New Roman"/>
                <a:cs typeface="Times New Roman"/>
              </a:rPr>
              <a:t>traversal...</a:t>
            </a:r>
            <a:endParaRPr sz="2200" dirty="0">
              <a:latin typeface="Times New Roman"/>
              <a:cs typeface="Times New Roman"/>
            </a:endParaRPr>
          </a:p>
          <a:p>
            <a:pPr marL="401811" indent="-195476">
              <a:spcBef>
                <a:spcPts val="1103"/>
              </a:spcBef>
              <a:buClr>
                <a:srgbClr val="333333"/>
              </a:buClr>
              <a:buFont typeface="Symbol"/>
              <a:buChar char=""/>
              <a:tabLst>
                <a:tab pos="401811"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1 - </a:t>
            </a:r>
            <a:r>
              <a:rPr sz="2200" spc="-4" dirty="0">
                <a:solidFill>
                  <a:srgbClr val="333333"/>
                </a:solidFill>
                <a:latin typeface="Times New Roman"/>
                <a:cs typeface="Times New Roman"/>
              </a:rPr>
              <a:t>Define </a:t>
            </a:r>
            <a:r>
              <a:rPr sz="2200" dirty="0">
                <a:solidFill>
                  <a:srgbClr val="333333"/>
                </a:solidFill>
                <a:latin typeface="Times New Roman"/>
                <a:cs typeface="Times New Roman"/>
              </a:rPr>
              <a:t>a </a:t>
            </a:r>
            <a:r>
              <a:rPr sz="2200" spc="-4" dirty="0">
                <a:solidFill>
                  <a:srgbClr val="333333"/>
                </a:solidFill>
                <a:latin typeface="Times New Roman"/>
                <a:cs typeface="Times New Roman"/>
              </a:rPr>
              <a:t>Queue </a:t>
            </a:r>
            <a:r>
              <a:rPr sz="2200" dirty="0">
                <a:solidFill>
                  <a:srgbClr val="333333"/>
                </a:solidFill>
                <a:latin typeface="Times New Roman"/>
                <a:cs typeface="Times New Roman"/>
              </a:rPr>
              <a:t>of </a:t>
            </a:r>
            <a:r>
              <a:rPr sz="2200" spc="-4" dirty="0">
                <a:solidFill>
                  <a:srgbClr val="333333"/>
                </a:solidFill>
                <a:latin typeface="Times New Roman"/>
                <a:cs typeface="Times New Roman"/>
              </a:rPr>
              <a:t>size total </a:t>
            </a:r>
            <a:r>
              <a:rPr sz="2200" dirty="0">
                <a:solidFill>
                  <a:srgbClr val="333333"/>
                </a:solidFill>
                <a:latin typeface="Times New Roman"/>
                <a:cs typeface="Times New Roman"/>
              </a:rPr>
              <a:t>number of </a:t>
            </a:r>
            <a:r>
              <a:rPr sz="2200" spc="-4" dirty="0">
                <a:solidFill>
                  <a:srgbClr val="333333"/>
                </a:solidFill>
                <a:latin typeface="Times New Roman"/>
                <a:cs typeface="Times New Roman"/>
              </a:rPr>
              <a:t>vertices in the</a:t>
            </a:r>
            <a:r>
              <a:rPr sz="2200" spc="9" dirty="0">
                <a:solidFill>
                  <a:srgbClr val="333333"/>
                </a:solidFill>
                <a:latin typeface="Times New Roman"/>
                <a:cs typeface="Times New Roman"/>
              </a:rPr>
              <a:t> </a:t>
            </a:r>
            <a:r>
              <a:rPr sz="2200" spc="-4" dirty="0">
                <a:solidFill>
                  <a:srgbClr val="333333"/>
                </a:solidFill>
                <a:latin typeface="Times New Roman"/>
                <a:cs typeface="Times New Roman"/>
              </a:rPr>
              <a:t>graph.</a:t>
            </a:r>
            <a:endParaRPr sz="2200" dirty="0">
              <a:latin typeface="Times New Roman"/>
              <a:cs typeface="Times New Roman"/>
            </a:endParaRPr>
          </a:p>
          <a:p>
            <a:pPr marL="401811" marR="5430" indent="-195476">
              <a:lnSpc>
                <a:spcPts val="2163"/>
              </a:lnSpc>
              <a:spcBef>
                <a:spcPts val="1253"/>
              </a:spcBef>
              <a:buClr>
                <a:srgbClr val="333333"/>
              </a:buClr>
              <a:buFont typeface="Symbol"/>
              <a:buChar char=""/>
              <a:tabLst>
                <a:tab pos="401811" algn="l"/>
              </a:tabLst>
            </a:pPr>
            <a:r>
              <a:rPr sz="2200" b="1" spc="-4" dirty="0">
                <a:solidFill>
                  <a:srgbClr val="152E58"/>
                </a:solidFill>
                <a:latin typeface="Times New Roman"/>
                <a:cs typeface="Times New Roman"/>
              </a:rPr>
              <a:t>Step </a:t>
            </a:r>
            <a:r>
              <a:rPr sz="2200" b="1" dirty="0">
                <a:solidFill>
                  <a:srgbClr val="152E58"/>
                </a:solidFill>
                <a:latin typeface="Times New Roman"/>
                <a:cs typeface="Times New Roman"/>
              </a:rPr>
              <a:t>2 - </a:t>
            </a:r>
            <a:r>
              <a:rPr sz="2200" spc="-4" dirty="0">
                <a:solidFill>
                  <a:srgbClr val="333333"/>
                </a:solidFill>
                <a:latin typeface="Times New Roman"/>
                <a:cs typeface="Times New Roman"/>
              </a:rPr>
              <a:t>Select any vertex </a:t>
            </a:r>
            <a:r>
              <a:rPr sz="2200" dirty="0">
                <a:solidFill>
                  <a:srgbClr val="333333"/>
                </a:solidFill>
                <a:latin typeface="Times New Roman"/>
                <a:cs typeface="Times New Roman"/>
              </a:rPr>
              <a:t>as </a:t>
            </a:r>
            <a:r>
              <a:rPr sz="2200" b="1" spc="-4" dirty="0">
                <a:solidFill>
                  <a:srgbClr val="333333"/>
                </a:solidFill>
                <a:latin typeface="Times New Roman"/>
                <a:cs typeface="Times New Roman"/>
              </a:rPr>
              <a:t>starting point </a:t>
            </a:r>
            <a:r>
              <a:rPr sz="2200" spc="-4" dirty="0">
                <a:solidFill>
                  <a:srgbClr val="333333"/>
                </a:solidFill>
                <a:latin typeface="Times New Roman"/>
                <a:cs typeface="Times New Roman"/>
              </a:rPr>
              <a:t>for traversal. Visit that vertex  </a:t>
            </a:r>
            <a:r>
              <a:rPr sz="2200" dirty="0">
                <a:solidFill>
                  <a:srgbClr val="333333"/>
                </a:solidFill>
                <a:latin typeface="Times New Roman"/>
                <a:cs typeface="Times New Roman"/>
              </a:rPr>
              <a:t>and </a:t>
            </a:r>
            <a:r>
              <a:rPr sz="2200" spc="-4" dirty="0">
                <a:solidFill>
                  <a:srgbClr val="333333"/>
                </a:solidFill>
                <a:latin typeface="Times New Roman"/>
                <a:cs typeface="Times New Roman"/>
              </a:rPr>
              <a:t>insert it into the</a:t>
            </a:r>
            <a:r>
              <a:rPr sz="2200" spc="4" dirty="0">
                <a:solidFill>
                  <a:srgbClr val="333333"/>
                </a:solidFill>
                <a:latin typeface="Times New Roman"/>
                <a:cs typeface="Times New Roman"/>
              </a:rPr>
              <a:t> </a:t>
            </a:r>
            <a:r>
              <a:rPr sz="2200" spc="-4" dirty="0">
                <a:solidFill>
                  <a:srgbClr val="333333"/>
                </a:solidFill>
                <a:latin typeface="Times New Roman"/>
                <a:cs typeface="Times New Roman"/>
              </a:rPr>
              <a:t>Queue.</a:t>
            </a:r>
            <a:endParaRPr sz="2200" dirty="0">
              <a:latin typeface="Times New Roman"/>
              <a:cs typeface="Times New Roman"/>
            </a:endParaRPr>
          </a:p>
        </p:txBody>
      </p:sp>
      <p:sp>
        <p:nvSpPr>
          <p:cNvPr id="3" name="Title 1">
            <a:extLst>
              <a:ext uri="{FF2B5EF4-FFF2-40B4-BE49-F238E27FC236}">
                <a16:creationId xmlns:a16="http://schemas.microsoft.com/office/drawing/2014/main" id="{9050BE5B-BA30-4818-898C-EA5B2C7ACED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56A5E3C2-3957-45C5-8257-E534FEC2A21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DCADB947-8C0A-49EA-8B94-F2E1A64001EE}"/>
              </a:ext>
            </a:extLst>
          </p:cNvPr>
          <p:cNvSpPr>
            <a:spLocks noGrp="1"/>
          </p:cNvSpPr>
          <p:nvPr>
            <p:ph type="dt" sz="half" idx="10"/>
          </p:nvPr>
        </p:nvSpPr>
        <p:spPr/>
        <p:txBody>
          <a:bodyPr/>
          <a:lstStyle/>
          <a:p>
            <a:fld id="{57FF24E0-D3CE-45BA-93B6-661EB7761D77}" type="datetime1">
              <a:rPr lang="en-US" smtClean="0"/>
              <a:t>11/25/2022</a:t>
            </a:fld>
            <a:endParaRPr lang="en-US"/>
          </a:p>
        </p:txBody>
      </p:sp>
      <p:sp>
        <p:nvSpPr>
          <p:cNvPr id="10" name="Slide Number Placeholder 9">
            <a:extLst>
              <a:ext uri="{FF2B5EF4-FFF2-40B4-BE49-F238E27FC236}">
                <a16:creationId xmlns:a16="http://schemas.microsoft.com/office/drawing/2014/main" id="{ABA70AB1-84EB-454A-97E1-4162D6D99DE3}"/>
              </a:ext>
            </a:extLst>
          </p:cNvPr>
          <p:cNvSpPr>
            <a:spLocks noGrp="1"/>
          </p:cNvSpPr>
          <p:nvPr>
            <p:ph type="sldNum" sz="quarter" idx="12"/>
          </p:nvPr>
        </p:nvSpPr>
        <p:spPr/>
        <p:txBody>
          <a:bodyPr/>
          <a:lstStyle/>
          <a:p>
            <a:fld id="{B6F15528-21DE-4FAA-801E-634DDDAF4B2B}" type="slidenum">
              <a:rPr lang="en-US" smtClean="0"/>
              <a:pPr/>
              <a:t>38</a:t>
            </a:fld>
            <a:endParaRPr lang="en-US"/>
          </a:p>
        </p:txBody>
      </p:sp>
      <p:sp>
        <p:nvSpPr>
          <p:cNvPr id="5" name="Footer Placeholder 4">
            <a:extLst>
              <a:ext uri="{FF2B5EF4-FFF2-40B4-BE49-F238E27FC236}">
                <a16:creationId xmlns:a16="http://schemas.microsoft.com/office/drawing/2014/main" id="{79A2388F-BDBE-4284-AA82-F0CF7625F07A}"/>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600200"/>
            <a:ext cx="7397192" cy="4056900"/>
          </a:xfrm>
          <a:prstGeom prst="rect">
            <a:avLst/>
          </a:prstGeom>
        </p:spPr>
        <p:txBody>
          <a:bodyPr vert="horz" wrap="square" lIns="0" tIns="29865" rIns="0" bIns="0" rtlCol="0">
            <a:spAutoFit/>
          </a:bodyPr>
          <a:lstStyle/>
          <a:p>
            <a:pPr marL="401811" marR="9231" indent="-195476">
              <a:lnSpc>
                <a:spcPts val="2163"/>
              </a:lnSpc>
              <a:spcBef>
                <a:spcPts val="1197"/>
              </a:spcBef>
              <a:buClr>
                <a:srgbClr val="333333"/>
              </a:buClr>
              <a:buFont typeface="Symbol"/>
              <a:buChar char=""/>
              <a:tabLst>
                <a:tab pos="401811" algn="l"/>
              </a:tabLst>
            </a:pPr>
            <a:r>
              <a:rPr lang="en-US" sz="2200" b="1" spc="-4" dirty="0">
                <a:solidFill>
                  <a:srgbClr val="152E58"/>
                </a:solidFill>
                <a:cs typeface="Times New Roman"/>
              </a:rPr>
              <a:t>Step </a:t>
            </a:r>
            <a:r>
              <a:rPr lang="en-US" sz="2200" b="1" dirty="0">
                <a:solidFill>
                  <a:srgbClr val="152E58"/>
                </a:solidFill>
                <a:cs typeface="Times New Roman"/>
              </a:rPr>
              <a:t>3 - </a:t>
            </a:r>
            <a:r>
              <a:rPr lang="en-US" sz="2200" spc="-4" dirty="0">
                <a:solidFill>
                  <a:srgbClr val="333333"/>
                </a:solidFill>
                <a:cs typeface="Times New Roman"/>
              </a:rPr>
              <a:t>Visit all the non-visited </a:t>
            </a:r>
            <a:r>
              <a:rPr lang="en-US" sz="2200" b="1" spc="-4" dirty="0">
                <a:solidFill>
                  <a:srgbClr val="333333"/>
                </a:solidFill>
                <a:cs typeface="Times New Roman"/>
              </a:rPr>
              <a:t>adjacent </a:t>
            </a:r>
            <a:r>
              <a:rPr lang="en-US" sz="2200" spc="-4" dirty="0">
                <a:solidFill>
                  <a:srgbClr val="333333"/>
                </a:solidFill>
                <a:cs typeface="Times New Roman"/>
              </a:rPr>
              <a:t>vertices </a:t>
            </a:r>
            <a:r>
              <a:rPr lang="en-US" sz="2200" dirty="0">
                <a:solidFill>
                  <a:srgbClr val="333333"/>
                </a:solidFill>
                <a:cs typeface="Times New Roman"/>
              </a:rPr>
              <a:t>of </a:t>
            </a:r>
            <a:r>
              <a:rPr lang="en-US" sz="2200" spc="-9" dirty="0">
                <a:solidFill>
                  <a:srgbClr val="333333"/>
                </a:solidFill>
                <a:cs typeface="Times New Roman"/>
              </a:rPr>
              <a:t>the </a:t>
            </a:r>
            <a:r>
              <a:rPr lang="en-US" sz="2200" spc="-4" dirty="0">
                <a:solidFill>
                  <a:srgbClr val="333333"/>
                </a:solidFill>
                <a:cs typeface="Times New Roman"/>
              </a:rPr>
              <a:t>vertex which is </a:t>
            </a:r>
            <a:r>
              <a:rPr lang="en-US" sz="2200" dirty="0">
                <a:solidFill>
                  <a:srgbClr val="333333"/>
                </a:solidFill>
                <a:cs typeface="Times New Roman"/>
              </a:rPr>
              <a:t>at  </a:t>
            </a:r>
            <a:r>
              <a:rPr lang="en-US" sz="2200" spc="-4" dirty="0">
                <a:solidFill>
                  <a:srgbClr val="333333"/>
                </a:solidFill>
                <a:cs typeface="Times New Roman"/>
              </a:rPr>
              <a:t>front </a:t>
            </a:r>
            <a:r>
              <a:rPr lang="en-US" sz="2200" dirty="0">
                <a:solidFill>
                  <a:srgbClr val="333333"/>
                </a:solidFill>
                <a:cs typeface="Times New Roman"/>
              </a:rPr>
              <a:t>of </a:t>
            </a:r>
            <a:r>
              <a:rPr lang="en-US" sz="2200" spc="-4" dirty="0">
                <a:solidFill>
                  <a:srgbClr val="333333"/>
                </a:solidFill>
                <a:cs typeface="Times New Roman"/>
              </a:rPr>
              <a:t>the Queue </a:t>
            </a:r>
            <a:r>
              <a:rPr lang="en-US" sz="2200" dirty="0">
                <a:solidFill>
                  <a:srgbClr val="333333"/>
                </a:solidFill>
                <a:cs typeface="Times New Roman"/>
              </a:rPr>
              <a:t>and </a:t>
            </a:r>
            <a:r>
              <a:rPr lang="en-US" sz="2200" spc="-4" dirty="0">
                <a:solidFill>
                  <a:srgbClr val="333333"/>
                </a:solidFill>
                <a:cs typeface="Times New Roman"/>
              </a:rPr>
              <a:t>insert them into the</a:t>
            </a:r>
            <a:r>
              <a:rPr lang="en-US" sz="2200" spc="4" dirty="0">
                <a:solidFill>
                  <a:srgbClr val="333333"/>
                </a:solidFill>
                <a:cs typeface="Times New Roman"/>
              </a:rPr>
              <a:t> </a:t>
            </a:r>
            <a:r>
              <a:rPr lang="en-US" sz="2200" spc="-4" dirty="0">
                <a:solidFill>
                  <a:srgbClr val="333333"/>
                </a:solidFill>
                <a:cs typeface="Times New Roman"/>
              </a:rPr>
              <a:t>Queue.</a:t>
            </a:r>
          </a:p>
          <a:p>
            <a:pPr marL="401811" marR="9231" indent="-195476">
              <a:lnSpc>
                <a:spcPts val="2163"/>
              </a:lnSpc>
              <a:spcBef>
                <a:spcPts val="1197"/>
              </a:spcBef>
              <a:buClr>
                <a:srgbClr val="333333"/>
              </a:buClr>
              <a:buFont typeface="Symbol"/>
              <a:buChar char=""/>
              <a:tabLst>
                <a:tab pos="401811" algn="l"/>
              </a:tabLst>
            </a:pPr>
            <a:endParaRPr lang="en-US" sz="2200" b="1" spc="-4" dirty="0">
              <a:solidFill>
                <a:srgbClr val="152E58"/>
              </a:solidFill>
              <a:latin typeface="+mj-lt"/>
              <a:cs typeface="Times New Roman"/>
            </a:endParaRPr>
          </a:p>
          <a:p>
            <a:pPr marL="401811" marR="9231" indent="-195476">
              <a:lnSpc>
                <a:spcPts val="2163"/>
              </a:lnSpc>
              <a:spcBef>
                <a:spcPts val="1197"/>
              </a:spcBef>
              <a:buClr>
                <a:srgbClr val="333333"/>
              </a:buClr>
              <a:buFont typeface="Symbol"/>
              <a:buChar char=""/>
              <a:tabLst>
                <a:tab pos="401811" algn="l"/>
              </a:tabLst>
            </a:pPr>
            <a:r>
              <a:rPr lang="en-US" sz="2200" b="1" spc="-4" dirty="0">
                <a:solidFill>
                  <a:srgbClr val="152E58"/>
                </a:solidFill>
                <a:latin typeface="+mj-lt"/>
                <a:cs typeface="Times New Roman"/>
              </a:rPr>
              <a:t>Step </a:t>
            </a:r>
            <a:r>
              <a:rPr lang="en-US" sz="2200" b="1" dirty="0">
                <a:solidFill>
                  <a:srgbClr val="152E58"/>
                </a:solidFill>
                <a:latin typeface="+mj-lt"/>
                <a:cs typeface="Times New Roman"/>
              </a:rPr>
              <a:t>4 - </a:t>
            </a:r>
            <a:r>
              <a:rPr lang="en-US" sz="2200" dirty="0">
                <a:solidFill>
                  <a:srgbClr val="333333"/>
                </a:solidFill>
                <a:latin typeface="+mj-lt"/>
                <a:cs typeface="Times New Roman"/>
              </a:rPr>
              <a:t>When </a:t>
            </a:r>
            <a:r>
              <a:rPr lang="en-US" sz="2200" spc="-4" dirty="0">
                <a:solidFill>
                  <a:srgbClr val="333333"/>
                </a:solidFill>
                <a:latin typeface="+mj-lt"/>
                <a:cs typeface="Times New Roman"/>
              </a:rPr>
              <a:t>there is </a:t>
            </a:r>
            <a:r>
              <a:rPr lang="en-US" sz="2200" dirty="0">
                <a:solidFill>
                  <a:srgbClr val="333333"/>
                </a:solidFill>
                <a:latin typeface="+mj-lt"/>
                <a:cs typeface="Times New Roman"/>
              </a:rPr>
              <a:t>no new </a:t>
            </a:r>
            <a:r>
              <a:rPr lang="en-US" sz="2200" spc="-4" dirty="0">
                <a:solidFill>
                  <a:srgbClr val="333333"/>
                </a:solidFill>
                <a:latin typeface="+mj-lt"/>
                <a:cs typeface="Times New Roman"/>
              </a:rPr>
              <a:t>vertex to </a:t>
            </a:r>
            <a:r>
              <a:rPr lang="en-US" sz="2200" dirty="0">
                <a:solidFill>
                  <a:srgbClr val="333333"/>
                </a:solidFill>
                <a:latin typeface="+mj-lt"/>
                <a:cs typeface="Times New Roman"/>
              </a:rPr>
              <a:t>be </a:t>
            </a:r>
            <a:r>
              <a:rPr lang="en-US" sz="2200" spc="-4" dirty="0">
                <a:solidFill>
                  <a:srgbClr val="333333"/>
                </a:solidFill>
                <a:latin typeface="+mj-lt"/>
                <a:cs typeface="Times New Roman"/>
              </a:rPr>
              <a:t>visited from the vertex which  is </a:t>
            </a:r>
            <a:r>
              <a:rPr lang="en-US" sz="2200" dirty="0">
                <a:solidFill>
                  <a:srgbClr val="333333"/>
                </a:solidFill>
                <a:latin typeface="+mj-lt"/>
                <a:cs typeface="Times New Roman"/>
              </a:rPr>
              <a:t>at </a:t>
            </a:r>
            <a:r>
              <a:rPr lang="en-US" sz="2200" spc="-4" dirty="0">
                <a:solidFill>
                  <a:srgbClr val="333333"/>
                </a:solidFill>
                <a:latin typeface="+mj-lt"/>
                <a:cs typeface="Times New Roman"/>
              </a:rPr>
              <a:t>front </a:t>
            </a:r>
            <a:r>
              <a:rPr lang="en-US" sz="2200" dirty="0">
                <a:solidFill>
                  <a:srgbClr val="333333"/>
                </a:solidFill>
                <a:latin typeface="+mj-lt"/>
                <a:cs typeface="Times New Roman"/>
              </a:rPr>
              <a:t>of </a:t>
            </a:r>
            <a:r>
              <a:rPr lang="en-US" sz="2200" spc="-9" dirty="0">
                <a:solidFill>
                  <a:srgbClr val="333333"/>
                </a:solidFill>
                <a:latin typeface="+mj-lt"/>
                <a:cs typeface="Times New Roman"/>
              </a:rPr>
              <a:t>the </a:t>
            </a:r>
            <a:r>
              <a:rPr lang="en-US" sz="2200" spc="-4" dirty="0">
                <a:solidFill>
                  <a:srgbClr val="333333"/>
                </a:solidFill>
                <a:latin typeface="+mj-lt"/>
                <a:cs typeface="Times New Roman"/>
              </a:rPr>
              <a:t>Queue then delete that</a:t>
            </a:r>
            <a:r>
              <a:rPr lang="en-US" sz="2200" spc="17" dirty="0">
                <a:solidFill>
                  <a:srgbClr val="333333"/>
                </a:solidFill>
                <a:latin typeface="+mj-lt"/>
                <a:cs typeface="Times New Roman"/>
              </a:rPr>
              <a:t> </a:t>
            </a:r>
            <a:r>
              <a:rPr lang="en-US" sz="2200" spc="-4" dirty="0">
                <a:solidFill>
                  <a:srgbClr val="333333"/>
                </a:solidFill>
                <a:latin typeface="+mj-lt"/>
                <a:cs typeface="Times New Roman"/>
              </a:rPr>
              <a:t>vertex.</a:t>
            </a:r>
          </a:p>
          <a:p>
            <a:pPr marL="401811" marR="9231" indent="-195476">
              <a:lnSpc>
                <a:spcPts val="2163"/>
              </a:lnSpc>
              <a:spcBef>
                <a:spcPts val="1197"/>
              </a:spcBef>
              <a:buClr>
                <a:srgbClr val="333333"/>
              </a:buClr>
              <a:buFont typeface="Symbol"/>
              <a:buChar char=""/>
              <a:tabLst>
                <a:tab pos="401811" algn="l"/>
              </a:tabLst>
            </a:pPr>
            <a:endParaRPr lang="en-US" sz="2200" dirty="0">
              <a:latin typeface="+mj-lt"/>
              <a:cs typeface="Times New Roman"/>
            </a:endParaRPr>
          </a:p>
          <a:p>
            <a:pPr marL="401811" marR="9231" indent="-195476">
              <a:lnSpc>
                <a:spcPts val="2163"/>
              </a:lnSpc>
              <a:spcBef>
                <a:spcPts val="1197"/>
              </a:spcBef>
              <a:buClr>
                <a:srgbClr val="333333"/>
              </a:buClr>
              <a:buFont typeface="Symbol"/>
              <a:buChar char=""/>
              <a:tabLst>
                <a:tab pos="401811" algn="l"/>
              </a:tabLst>
            </a:pPr>
            <a:r>
              <a:rPr lang="en-US" sz="2200" b="1" spc="-4" dirty="0">
                <a:solidFill>
                  <a:srgbClr val="152E58"/>
                </a:solidFill>
                <a:latin typeface="+mj-lt"/>
                <a:cs typeface="Times New Roman"/>
              </a:rPr>
              <a:t>Step </a:t>
            </a:r>
            <a:r>
              <a:rPr lang="en-US" sz="2200" b="1" dirty="0">
                <a:solidFill>
                  <a:srgbClr val="152E58"/>
                </a:solidFill>
                <a:latin typeface="+mj-lt"/>
                <a:cs typeface="Times New Roman"/>
              </a:rPr>
              <a:t>5 - </a:t>
            </a:r>
            <a:r>
              <a:rPr lang="en-US" sz="2200" spc="-4" dirty="0">
                <a:solidFill>
                  <a:srgbClr val="333333"/>
                </a:solidFill>
                <a:latin typeface="+mj-lt"/>
                <a:cs typeface="Times New Roman"/>
              </a:rPr>
              <a:t>Repeat steps </a:t>
            </a:r>
            <a:r>
              <a:rPr lang="en-US" sz="2200" dirty="0">
                <a:solidFill>
                  <a:srgbClr val="333333"/>
                </a:solidFill>
                <a:latin typeface="+mj-lt"/>
                <a:cs typeface="Times New Roman"/>
              </a:rPr>
              <a:t>3 and 4 until </a:t>
            </a:r>
            <a:r>
              <a:rPr lang="en-US" sz="2200" spc="-4" dirty="0">
                <a:solidFill>
                  <a:srgbClr val="333333"/>
                </a:solidFill>
                <a:latin typeface="+mj-lt"/>
                <a:cs typeface="Times New Roman"/>
              </a:rPr>
              <a:t>queue becomes</a:t>
            </a:r>
            <a:r>
              <a:rPr lang="en-US" sz="2200" spc="4" dirty="0">
                <a:solidFill>
                  <a:srgbClr val="333333"/>
                </a:solidFill>
                <a:latin typeface="+mj-lt"/>
                <a:cs typeface="Times New Roman"/>
              </a:rPr>
              <a:t> </a:t>
            </a:r>
            <a:r>
              <a:rPr lang="en-US" sz="2200" spc="-4" dirty="0">
                <a:solidFill>
                  <a:srgbClr val="333333"/>
                </a:solidFill>
                <a:latin typeface="+mj-lt"/>
                <a:cs typeface="Times New Roman"/>
              </a:rPr>
              <a:t>empty.</a:t>
            </a:r>
          </a:p>
          <a:p>
            <a:pPr marL="401811" marR="9231" indent="-195476">
              <a:lnSpc>
                <a:spcPts val="2163"/>
              </a:lnSpc>
              <a:spcBef>
                <a:spcPts val="1197"/>
              </a:spcBef>
              <a:buClr>
                <a:srgbClr val="333333"/>
              </a:buClr>
              <a:buFont typeface="Symbol"/>
              <a:buChar char=""/>
              <a:tabLst>
                <a:tab pos="401811" algn="l"/>
              </a:tabLst>
            </a:pPr>
            <a:endParaRPr lang="en-US" sz="2200" dirty="0">
              <a:latin typeface="+mj-lt"/>
              <a:cs typeface="Times New Roman"/>
            </a:endParaRPr>
          </a:p>
          <a:p>
            <a:pPr marL="401811" marR="9231" indent="-195476">
              <a:lnSpc>
                <a:spcPts val="2163"/>
              </a:lnSpc>
              <a:spcBef>
                <a:spcPts val="1197"/>
              </a:spcBef>
              <a:buClr>
                <a:srgbClr val="333333"/>
              </a:buClr>
              <a:buFont typeface="Symbol"/>
              <a:buChar char=""/>
              <a:tabLst>
                <a:tab pos="401811" algn="l"/>
              </a:tabLst>
            </a:pPr>
            <a:r>
              <a:rPr sz="2200" b="1" spc="-4" dirty="0">
                <a:solidFill>
                  <a:srgbClr val="152E58"/>
                </a:solidFill>
                <a:latin typeface="+mj-lt"/>
                <a:cs typeface="Times New Roman"/>
              </a:rPr>
              <a:t>Step </a:t>
            </a:r>
            <a:r>
              <a:rPr sz="2200" b="1" dirty="0">
                <a:solidFill>
                  <a:srgbClr val="152E58"/>
                </a:solidFill>
                <a:latin typeface="+mj-lt"/>
                <a:cs typeface="Times New Roman"/>
              </a:rPr>
              <a:t>6 - </a:t>
            </a:r>
            <a:r>
              <a:rPr sz="2200" dirty="0">
                <a:solidFill>
                  <a:srgbClr val="333333"/>
                </a:solidFill>
                <a:latin typeface="+mj-lt"/>
                <a:cs typeface="Times New Roman"/>
              </a:rPr>
              <a:t>When </a:t>
            </a:r>
            <a:r>
              <a:rPr sz="2200" spc="-4" dirty="0">
                <a:solidFill>
                  <a:srgbClr val="333333"/>
                </a:solidFill>
                <a:latin typeface="+mj-lt"/>
                <a:cs typeface="Times New Roman"/>
              </a:rPr>
              <a:t>queue becomes empty, then produce final spanning tree </a:t>
            </a:r>
            <a:r>
              <a:rPr sz="2200" dirty="0">
                <a:solidFill>
                  <a:srgbClr val="333333"/>
                </a:solidFill>
                <a:latin typeface="+mj-lt"/>
                <a:cs typeface="Times New Roman"/>
              </a:rPr>
              <a:t>by  </a:t>
            </a:r>
            <a:r>
              <a:rPr sz="2200" spc="-4" dirty="0">
                <a:solidFill>
                  <a:srgbClr val="333333"/>
                </a:solidFill>
                <a:latin typeface="+mj-lt"/>
                <a:cs typeface="Times New Roman"/>
              </a:rPr>
              <a:t>removing </a:t>
            </a:r>
            <a:r>
              <a:rPr sz="2200" dirty="0">
                <a:solidFill>
                  <a:srgbClr val="333333"/>
                </a:solidFill>
                <a:latin typeface="+mj-lt"/>
                <a:cs typeface="Times New Roman"/>
              </a:rPr>
              <a:t>unused </a:t>
            </a:r>
            <a:r>
              <a:rPr sz="2200" spc="-4" dirty="0">
                <a:solidFill>
                  <a:srgbClr val="333333"/>
                </a:solidFill>
                <a:latin typeface="+mj-lt"/>
                <a:cs typeface="Times New Roman"/>
              </a:rPr>
              <a:t>edges from the</a:t>
            </a:r>
            <a:r>
              <a:rPr sz="2200" spc="4" dirty="0">
                <a:solidFill>
                  <a:srgbClr val="333333"/>
                </a:solidFill>
                <a:latin typeface="+mj-lt"/>
                <a:cs typeface="Times New Roman"/>
              </a:rPr>
              <a:t> </a:t>
            </a:r>
            <a:r>
              <a:rPr sz="2200" spc="-4" dirty="0">
                <a:solidFill>
                  <a:srgbClr val="333333"/>
                </a:solidFill>
                <a:latin typeface="+mj-lt"/>
                <a:cs typeface="Times New Roman"/>
              </a:rPr>
              <a:t>graph.</a:t>
            </a:r>
            <a:endParaRPr sz="2200" dirty="0">
              <a:latin typeface="+mj-lt"/>
              <a:cs typeface="Times New Roman"/>
            </a:endParaRPr>
          </a:p>
        </p:txBody>
      </p:sp>
      <p:sp>
        <p:nvSpPr>
          <p:cNvPr id="4" name="Title 1">
            <a:extLst>
              <a:ext uri="{FF2B5EF4-FFF2-40B4-BE49-F238E27FC236}">
                <a16:creationId xmlns:a16="http://schemas.microsoft.com/office/drawing/2014/main" id="{74607A3B-2432-4F95-85FF-16AB1172862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E76B4FBF-929F-40A1-B68C-5AAE469F71A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5A5341EA-298C-4AAA-AF78-7BDD5EFF12D6}"/>
              </a:ext>
            </a:extLst>
          </p:cNvPr>
          <p:cNvSpPr>
            <a:spLocks noGrp="1"/>
          </p:cNvSpPr>
          <p:nvPr>
            <p:ph type="dt" sz="half" idx="10"/>
          </p:nvPr>
        </p:nvSpPr>
        <p:spPr/>
        <p:txBody>
          <a:bodyPr/>
          <a:lstStyle/>
          <a:p>
            <a:fld id="{F7D5F7CB-1FEB-48BA-B0DB-6DF289A1BE02}" type="datetime1">
              <a:rPr lang="en-US" smtClean="0"/>
              <a:t>11/25/2022</a:t>
            </a:fld>
            <a:endParaRPr lang="en-US"/>
          </a:p>
        </p:txBody>
      </p:sp>
      <p:sp>
        <p:nvSpPr>
          <p:cNvPr id="10" name="Slide Number Placeholder 9">
            <a:extLst>
              <a:ext uri="{FF2B5EF4-FFF2-40B4-BE49-F238E27FC236}">
                <a16:creationId xmlns:a16="http://schemas.microsoft.com/office/drawing/2014/main" id="{39CFE4BA-9915-40F4-BF7F-F6153225C899}"/>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3" name="Footer Placeholder 2">
            <a:extLst>
              <a:ext uri="{FF2B5EF4-FFF2-40B4-BE49-F238E27FC236}">
                <a16:creationId xmlns:a16="http://schemas.microsoft.com/office/drawing/2014/main" id="{65A4641E-B56C-468E-B57B-BFC390880AD0}"/>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algn="just"/>
            <a:endParaRPr lang="en-US" dirty="0"/>
          </a:p>
          <a:p>
            <a:pPr algn="just">
              <a:buNone/>
            </a:pPr>
            <a:r>
              <a:rPr lang="en-US" sz="2200" dirty="0"/>
              <a:t>Objective of the course is to make students able to:</a:t>
            </a:r>
          </a:p>
          <a:p>
            <a:pPr algn="just"/>
            <a:r>
              <a:rPr lang="en-US" sz="2200" dirty="0"/>
              <a:t>To learn what a graph is and how it is used.</a:t>
            </a:r>
          </a:p>
          <a:p>
            <a:pPr algn="just"/>
            <a:r>
              <a:rPr lang="en-US" sz="2200" dirty="0"/>
              <a:t>To implement the graph abstract data type using multiple internal representations.</a:t>
            </a:r>
          </a:p>
          <a:p>
            <a:pPr algn="just"/>
            <a:r>
              <a:rPr lang="en-US" sz="2200" dirty="0"/>
              <a:t>To see how graphs can be used to solve a wide variety of problems</a:t>
            </a:r>
          </a:p>
          <a:p>
            <a:pPr algn="just"/>
            <a:endParaRPr lang="en-US" sz="2200" dirty="0"/>
          </a:p>
          <a:p>
            <a:pPr algn="just"/>
            <a:endParaRPr lang="en-US" sz="2000" dirty="0"/>
          </a:p>
        </p:txBody>
      </p:sp>
      <p:sp>
        <p:nvSpPr>
          <p:cNvPr id="4" name="Date Placeholder 3"/>
          <p:cNvSpPr>
            <a:spLocks noGrp="1"/>
          </p:cNvSpPr>
          <p:nvPr>
            <p:ph type="dt" sz="half" idx="10"/>
          </p:nvPr>
        </p:nvSpPr>
        <p:spPr/>
        <p:txBody>
          <a:bodyPr/>
          <a:lstStyle/>
          <a:p>
            <a:fld id="{55398854-5BEB-4A0C-88C5-7FF46009BC4F}" type="datetime1">
              <a:rPr lang="en-US" smtClean="0"/>
              <a:t>11/25/2022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400" dirty="0"/>
              <a:t>Objective of Unit</a:t>
            </a:r>
          </a:p>
        </p:txBody>
      </p:sp>
      <p:sp>
        <p:nvSpPr>
          <p:cNvPr id="2" name="Footer Placeholder 1">
            <a:extLst>
              <a:ext uri="{FF2B5EF4-FFF2-40B4-BE49-F238E27FC236}">
                <a16:creationId xmlns:a16="http://schemas.microsoft.com/office/drawing/2014/main" id="{C6D6ACF7-8660-4419-BA62-079A74600952}"/>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AE229E-596D-426A-B74C-D9D9CF1F078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BF6004A1-8C98-44E4-9912-401CC82C53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6" name="Picture 5">
            <a:extLst>
              <a:ext uri="{FF2B5EF4-FFF2-40B4-BE49-F238E27FC236}">
                <a16:creationId xmlns:a16="http://schemas.microsoft.com/office/drawing/2014/main" id="{DBEC511A-AC05-4788-9AE4-F0DF63F843C0}"/>
              </a:ext>
            </a:extLst>
          </p:cNvPr>
          <p:cNvPicPr>
            <a:picLocks noChangeAspect="1"/>
          </p:cNvPicPr>
          <p:nvPr/>
        </p:nvPicPr>
        <p:blipFill>
          <a:blip r:embed="rId3"/>
          <a:stretch>
            <a:fillRect/>
          </a:stretch>
        </p:blipFill>
        <p:spPr>
          <a:xfrm>
            <a:off x="0" y="817163"/>
            <a:ext cx="9144000" cy="5583637"/>
          </a:xfrm>
          <a:prstGeom prst="rect">
            <a:avLst/>
          </a:prstGeom>
        </p:spPr>
      </p:pic>
      <p:sp>
        <p:nvSpPr>
          <p:cNvPr id="8" name="Date Placeholder 7">
            <a:extLst>
              <a:ext uri="{FF2B5EF4-FFF2-40B4-BE49-F238E27FC236}">
                <a16:creationId xmlns:a16="http://schemas.microsoft.com/office/drawing/2014/main" id="{CD53B3D2-3E57-4E2C-8C06-ECD0331557C9}"/>
              </a:ext>
            </a:extLst>
          </p:cNvPr>
          <p:cNvSpPr>
            <a:spLocks noGrp="1"/>
          </p:cNvSpPr>
          <p:nvPr>
            <p:ph type="dt" sz="half" idx="10"/>
          </p:nvPr>
        </p:nvSpPr>
        <p:spPr/>
        <p:txBody>
          <a:bodyPr/>
          <a:lstStyle/>
          <a:p>
            <a:fld id="{1A25FEC9-4952-4339-B2CB-A4E7A65BB7C5}" type="datetime1">
              <a:rPr lang="en-US" smtClean="0"/>
              <a:t>11/25/2022</a:t>
            </a:fld>
            <a:endParaRPr lang="en-US"/>
          </a:p>
        </p:txBody>
      </p:sp>
      <p:sp>
        <p:nvSpPr>
          <p:cNvPr id="10" name="Slide Number Placeholder 9">
            <a:extLst>
              <a:ext uri="{FF2B5EF4-FFF2-40B4-BE49-F238E27FC236}">
                <a16:creationId xmlns:a16="http://schemas.microsoft.com/office/drawing/2014/main" id="{DC51B36E-AA5B-4B14-A5EA-0EB2077AC1B8}"/>
              </a:ext>
            </a:extLst>
          </p:cNvPr>
          <p:cNvSpPr>
            <a:spLocks noGrp="1"/>
          </p:cNvSpPr>
          <p:nvPr>
            <p:ph type="sldNum" sz="quarter" idx="12"/>
          </p:nvPr>
        </p:nvSpPr>
        <p:spPr/>
        <p:txBody>
          <a:bodyPr/>
          <a:lstStyle/>
          <a:p>
            <a:fld id="{B6F15528-21DE-4FAA-801E-634DDDAF4B2B}" type="slidenum">
              <a:rPr lang="en-US" smtClean="0"/>
              <a:pPr/>
              <a:t>40</a:t>
            </a:fld>
            <a:endParaRPr lang="en-US"/>
          </a:p>
        </p:txBody>
      </p:sp>
      <p:sp>
        <p:nvSpPr>
          <p:cNvPr id="2" name="Footer Placeholder 1">
            <a:extLst>
              <a:ext uri="{FF2B5EF4-FFF2-40B4-BE49-F238E27FC236}">
                <a16:creationId xmlns:a16="http://schemas.microsoft.com/office/drawing/2014/main" id="{F749CFA0-F847-42BF-B213-4AC65C99C790}"/>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AE229E-596D-426A-B74C-D9D9CF1F078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BF6004A1-8C98-44E4-9912-401CC82C53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Picture 1">
            <a:extLst>
              <a:ext uri="{FF2B5EF4-FFF2-40B4-BE49-F238E27FC236}">
                <a16:creationId xmlns:a16="http://schemas.microsoft.com/office/drawing/2014/main" id="{8D5041D4-1DAD-4007-86A2-A2D983B35286}"/>
              </a:ext>
            </a:extLst>
          </p:cNvPr>
          <p:cNvPicPr>
            <a:picLocks noChangeAspect="1"/>
          </p:cNvPicPr>
          <p:nvPr/>
        </p:nvPicPr>
        <p:blipFill>
          <a:blip r:embed="rId3"/>
          <a:stretch>
            <a:fillRect/>
          </a:stretch>
        </p:blipFill>
        <p:spPr>
          <a:xfrm>
            <a:off x="381000" y="914400"/>
            <a:ext cx="8077200" cy="5486400"/>
          </a:xfrm>
          <a:prstGeom prst="rect">
            <a:avLst/>
          </a:prstGeom>
        </p:spPr>
      </p:pic>
      <p:sp>
        <p:nvSpPr>
          <p:cNvPr id="8" name="Date Placeholder 7">
            <a:extLst>
              <a:ext uri="{FF2B5EF4-FFF2-40B4-BE49-F238E27FC236}">
                <a16:creationId xmlns:a16="http://schemas.microsoft.com/office/drawing/2014/main" id="{B9281D51-AAE8-4ECE-8148-BE905950149D}"/>
              </a:ext>
            </a:extLst>
          </p:cNvPr>
          <p:cNvSpPr>
            <a:spLocks noGrp="1"/>
          </p:cNvSpPr>
          <p:nvPr>
            <p:ph type="dt" sz="half" idx="10"/>
          </p:nvPr>
        </p:nvSpPr>
        <p:spPr/>
        <p:txBody>
          <a:bodyPr/>
          <a:lstStyle/>
          <a:p>
            <a:fld id="{7B59C234-5740-473D-9540-EE0502601229}" type="datetime1">
              <a:rPr lang="en-US" smtClean="0"/>
              <a:t>11/25/2022</a:t>
            </a:fld>
            <a:endParaRPr lang="en-US"/>
          </a:p>
        </p:txBody>
      </p:sp>
      <p:sp>
        <p:nvSpPr>
          <p:cNvPr id="10" name="Slide Number Placeholder 9">
            <a:extLst>
              <a:ext uri="{FF2B5EF4-FFF2-40B4-BE49-F238E27FC236}">
                <a16:creationId xmlns:a16="http://schemas.microsoft.com/office/drawing/2014/main" id="{D386C061-8171-4128-914A-0F6CB7CBF55C}"/>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3" name="Footer Placeholder 2">
            <a:extLst>
              <a:ext uri="{FF2B5EF4-FFF2-40B4-BE49-F238E27FC236}">
                <a16:creationId xmlns:a16="http://schemas.microsoft.com/office/drawing/2014/main" id="{D6949BD9-0FAD-4778-AAF6-49AF2C9769F6}"/>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268120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AE229E-596D-426A-B74C-D9D9CF1F078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BF6004A1-8C98-44E4-9912-401CC82C53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4019B869-C0E1-48CC-A5B8-AA8B89B09E3F}"/>
              </a:ext>
            </a:extLst>
          </p:cNvPr>
          <p:cNvPicPr>
            <a:picLocks noChangeAspect="1"/>
          </p:cNvPicPr>
          <p:nvPr/>
        </p:nvPicPr>
        <p:blipFill>
          <a:blip r:embed="rId3"/>
          <a:stretch>
            <a:fillRect/>
          </a:stretch>
        </p:blipFill>
        <p:spPr>
          <a:xfrm>
            <a:off x="381000" y="914400"/>
            <a:ext cx="8382000" cy="5486400"/>
          </a:xfrm>
          <a:prstGeom prst="rect">
            <a:avLst/>
          </a:prstGeom>
        </p:spPr>
      </p:pic>
      <p:sp>
        <p:nvSpPr>
          <p:cNvPr id="8" name="Date Placeholder 7">
            <a:extLst>
              <a:ext uri="{FF2B5EF4-FFF2-40B4-BE49-F238E27FC236}">
                <a16:creationId xmlns:a16="http://schemas.microsoft.com/office/drawing/2014/main" id="{15FC2200-AADE-44E8-802C-973619A520F0}"/>
              </a:ext>
            </a:extLst>
          </p:cNvPr>
          <p:cNvSpPr>
            <a:spLocks noGrp="1"/>
          </p:cNvSpPr>
          <p:nvPr>
            <p:ph type="dt" sz="half" idx="10"/>
          </p:nvPr>
        </p:nvSpPr>
        <p:spPr/>
        <p:txBody>
          <a:bodyPr/>
          <a:lstStyle/>
          <a:p>
            <a:fld id="{95F019C5-B824-468B-9D6B-0BE6C86E1050}" type="datetime1">
              <a:rPr lang="en-US" smtClean="0"/>
              <a:t>11/25/2022</a:t>
            </a:fld>
            <a:endParaRPr lang="en-US"/>
          </a:p>
        </p:txBody>
      </p:sp>
      <p:sp>
        <p:nvSpPr>
          <p:cNvPr id="10" name="Slide Number Placeholder 9">
            <a:extLst>
              <a:ext uri="{FF2B5EF4-FFF2-40B4-BE49-F238E27FC236}">
                <a16:creationId xmlns:a16="http://schemas.microsoft.com/office/drawing/2014/main" id="{5663D820-561D-4865-8B88-2F5E5B00E67E}"/>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2" name="Footer Placeholder 1">
            <a:extLst>
              <a:ext uri="{FF2B5EF4-FFF2-40B4-BE49-F238E27FC236}">
                <a16:creationId xmlns:a16="http://schemas.microsoft.com/office/drawing/2014/main" id="{0E494554-55D8-4EDC-8741-464DF08893A6}"/>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416888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AE229E-596D-426A-B74C-D9D9CF1F078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BF6004A1-8C98-44E4-9912-401CC82C53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TextBox 2">
            <a:extLst>
              <a:ext uri="{FF2B5EF4-FFF2-40B4-BE49-F238E27FC236}">
                <a16:creationId xmlns:a16="http://schemas.microsoft.com/office/drawing/2014/main" id="{2EF0E9AB-DE6A-43F2-8D9B-F47995AC9FEC}"/>
              </a:ext>
            </a:extLst>
          </p:cNvPr>
          <p:cNvSpPr txBox="1"/>
          <p:nvPr/>
        </p:nvSpPr>
        <p:spPr>
          <a:xfrm>
            <a:off x="1066800" y="1447800"/>
            <a:ext cx="7543800" cy="1107996"/>
          </a:xfrm>
          <a:prstGeom prst="rect">
            <a:avLst/>
          </a:prstGeom>
          <a:noFill/>
        </p:spPr>
        <p:txBody>
          <a:bodyPr wrap="square" rtlCol="0">
            <a:spAutoFit/>
          </a:bodyPr>
          <a:lstStyle/>
          <a:p>
            <a:r>
              <a:rPr lang="en-US" sz="2200" dirty="0"/>
              <a:t>Queue became Empty, So, stop the BFS process.</a:t>
            </a:r>
          </a:p>
          <a:p>
            <a:endParaRPr lang="en-US" sz="2200" dirty="0"/>
          </a:p>
          <a:p>
            <a:r>
              <a:rPr lang="en-US" sz="2200" dirty="0"/>
              <a:t>Final result of BFS is a Spanning tree as shown below </a:t>
            </a:r>
            <a:endParaRPr lang="en-IN" sz="2200" dirty="0"/>
          </a:p>
        </p:txBody>
      </p:sp>
      <p:pic>
        <p:nvPicPr>
          <p:cNvPr id="7" name="Picture 6">
            <a:extLst>
              <a:ext uri="{FF2B5EF4-FFF2-40B4-BE49-F238E27FC236}">
                <a16:creationId xmlns:a16="http://schemas.microsoft.com/office/drawing/2014/main" id="{36A0D14F-C480-4DD1-861E-99FE943F60B9}"/>
              </a:ext>
            </a:extLst>
          </p:cNvPr>
          <p:cNvPicPr>
            <a:picLocks noChangeAspect="1"/>
          </p:cNvPicPr>
          <p:nvPr/>
        </p:nvPicPr>
        <p:blipFill>
          <a:blip r:embed="rId3"/>
          <a:stretch>
            <a:fillRect/>
          </a:stretch>
        </p:blipFill>
        <p:spPr>
          <a:xfrm>
            <a:off x="1347018" y="2743201"/>
            <a:ext cx="5891981" cy="3200400"/>
          </a:xfrm>
          <a:prstGeom prst="rect">
            <a:avLst/>
          </a:prstGeom>
        </p:spPr>
      </p:pic>
      <p:sp>
        <p:nvSpPr>
          <p:cNvPr id="9" name="Date Placeholder 8">
            <a:extLst>
              <a:ext uri="{FF2B5EF4-FFF2-40B4-BE49-F238E27FC236}">
                <a16:creationId xmlns:a16="http://schemas.microsoft.com/office/drawing/2014/main" id="{59A838B0-31BE-452F-9C0C-B52E393E7688}"/>
              </a:ext>
            </a:extLst>
          </p:cNvPr>
          <p:cNvSpPr>
            <a:spLocks noGrp="1"/>
          </p:cNvSpPr>
          <p:nvPr>
            <p:ph type="dt" sz="half" idx="10"/>
          </p:nvPr>
        </p:nvSpPr>
        <p:spPr/>
        <p:txBody>
          <a:bodyPr/>
          <a:lstStyle/>
          <a:p>
            <a:fld id="{D0C34C21-EEFC-4F31-AB77-7E60C91F45FD}" type="datetime1">
              <a:rPr lang="en-US" smtClean="0"/>
              <a:t>11/25/2022</a:t>
            </a:fld>
            <a:endParaRPr lang="en-US"/>
          </a:p>
        </p:txBody>
      </p:sp>
      <p:sp>
        <p:nvSpPr>
          <p:cNvPr id="11" name="Slide Number Placeholder 10">
            <a:extLst>
              <a:ext uri="{FF2B5EF4-FFF2-40B4-BE49-F238E27FC236}">
                <a16:creationId xmlns:a16="http://schemas.microsoft.com/office/drawing/2014/main" id="{8C8C7DD7-8190-4928-AF34-7BB77BE91790}"/>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2" name="Footer Placeholder 1">
            <a:extLst>
              <a:ext uri="{FF2B5EF4-FFF2-40B4-BE49-F238E27FC236}">
                <a16:creationId xmlns:a16="http://schemas.microsoft.com/office/drawing/2014/main" id="{41B51E4F-E954-46CC-97A6-BA611541CB4F}"/>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89356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400" y="846660"/>
            <a:ext cx="7571493" cy="4109920"/>
          </a:xfrm>
          <a:prstGeom prst="rect">
            <a:avLst/>
          </a:prstGeom>
        </p:spPr>
        <p:txBody>
          <a:bodyPr vert="horz" wrap="square" lIns="0" tIns="150952" rIns="0" bIns="0" rtlCol="0">
            <a:spAutoFit/>
          </a:bodyPr>
          <a:lstStyle/>
          <a:p>
            <a:pPr marL="10860" algn="ctr">
              <a:spcBef>
                <a:spcPts val="1189"/>
              </a:spcBef>
            </a:pPr>
            <a:r>
              <a:rPr sz="2800" b="1" spc="-4" dirty="0">
                <a:latin typeface="Times New Roman"/>
                <a:cs typeface="Times New Roman"/>
              </a:rPr>
              <a:t>Spanning</a:t>
            </a:r>
            <a:r>
              <a:rPr sz="2800" b="1" spc="-38" dirty="0">
                <a:latin typeface="Times New Roman"/>
                <a:cs typeface="Times New Roman"/>
              </a:rPr>
              <a:t> </a:t>
            </a:r>
            <a:r>
              <a:rPr sz="2800" b="1" spc="-17" dirty="0">
                <a:latin typeface="Times New Roman"/>
                <a:cs typeface="Times New Roman"/>
              </a:rPr>
              <a:t>Tree</a:t>
            </a:r>
            <a:endParaRPr lang="en-US" sz="2800" b="1" spc="-17" dirty="0">
              <a:latin typeface="Times New Roman"/>
              <a:cs typeface="Times New Roman"/>
            </a:endParaRPr>
          </a:p>
          <a:p>
            <a:pPr marL="10860" algn="ctr">
              <a:spcBef>
                <a:spcPts val="1189"/>
              </a:spcBef>
            </a:pPr>
            <a:endParaRPr sz="2800" b="1" dirty="0">
              <a:latin typeface="Times New Roman"/>
              <a:cs typeface="Times New Roman"/>
            </a:endParaRPr>
          </a:p>
          <a:p>
            <a:pPr marL="10860" marR="71674" algn="just">
              <a:lnSpc>
                <a:spcPts val="2163"/>
              </a:lnSpc>
              <a:spcBef>
                <a:spcPts val="1253"/>
              </a:spcBef>
            </a:pPr>
            <a:r>
              <a:rPr sz="2200" spc="-4" dirty="0">
                <a:latin typeface="Times New Roman"/>
                <a:cs typeface="Times New Roman"/>
              </a:rPr>
              <a:t>Spanning tree can </a:t>
            </a:r>
            <a:r>
              <a:rPr sz="2200" dirty="0">
                <a:latin typeface="Times New Roman"/>
                <a:cs typeface="Times New Roman"/>
              </a:rPr>
              <a:t>be </a:t>
            </a:r>
            <a:r>
              <a:rPr sz="2200" spc="-4" dirty="0">
                <a:latin typeface="Times New Roman"/>
                <a:cs typeface="Times New Roman"/>
              </a:rPr>
              <a:t>defined as </a:t>
            </a:r>
            <a:r>
              <a:rPr sz="2200" dirty="0">
                <a:latin typeface="Times New Roman"/>
                <a:cs typeface="Times New Roman"/>
              </a:rPr>
              <a:t>a </a:t>
            </a:r>
            <a:r>
              <a:rPr sz="2200" spc="-4" dirty="0">
                <a:latin typeface="Times New Roman"/>
                <a:cs typeface="Times New Roman"/>
              </a:rPr>
              <a:t>sub-graph </a:t>
            </a:r>
            <a:r>
              <a:rPr sz="2200" dirty="0">
                <a:latin typeface="Times New Roman"/>
                <a:cs typeface="Times New Roman"/>
              </a:rPr>
              <a:t>of </a:t>
            </a:r>
            <a:r>
              <a:rPr sz="2200" spc="-4" dirty="0">
                <a:latin typeface="Times New Roman"/>
                <a:cs typeface="Times New Roman"/>
              </a:rPr>
              <a:t>connected, undirected graph </a:t>
            </a:r>
            <a:r>
              <a:rPr sz="2200" dirty="0">
                <a:latin typeface="Times New Roman"/>
                <a:cs typeface="Times New Roman"/>
              </a:rPr>
              <a:t>G  </a:t>
            </a:r>
            <a:r>
              <a:rPr sz="2200" spc="-4" dirty="0">
                <a:latin typeface="Times New Roman"/>
                <a:cs typeface="Times New Roman"/>
              </a:rPr>
              <a:t>that is </a:t>
            </a:r>
            <a:r>
              <a:rPr sz="2200" dirty="0">
                <a:latin typeface="Times New Roman"/>
                <a:cs typeface="Times New Roman"/>
              </a:rPr>
              <a:t>a </a:t>
            </a:r>
            <a:r>
              <a:rPr sz="2200" spc="-4" dirty="0">
                <a:latin typeface="Times New Roman"/>
                <a:cs typeface="Times New Roman"/>
              </a:rPr>
              <a:t>tree produced </a:t>
            </a:r>
            <a:r>
              <a:rPr sz="2200" dirty="0">
                <a:latin typeface="Times New Roman"/>
                <a:cs typeface="Times New Roman"/>
              </a:rPr>
              <a:t>by </a:t>
            </a:r>
            <a:r>
              <a:rPr sz="2200" spc="-4" dirty="0">
                <a:latin typeface="Times New Roman"/>
                <a:cs typeface="Times New Roman"/>
              </a:rPr>
              <a:t>removing the desired </a:t>
            </a:r>
            <a:r>
              <a:rPr sz="2200" dirty="0">
                <a:latin typeface="Times New Roman"/>
                <a:cs typeface="Times New Roman"/>
              </a:rPr>
              <a:t>number of </a:t>
            </a:r>
            <a:r>
              <a:rPr sz="2200" spc="-4" dirty="0">
                <a:latin typeface="Times New Roman"/>
                <a:cs typeface="Times New Roman"/>
              </a:rPr>
              <a:t>edges from </a:t>
            </a:r>
            <a:r>
              <a:rPr sz="2200" dirty="0">
                <a:latin typeface="Times New Roman"/>
                <a:cs typeface="Times New Roman"/>
              </a:rPr>
              <a:t>a </a:t>
            </a:r>
            <a:r>
              <a:rPr sz="2200" spc="-4" dirty="0">
                <a:latin typeface="Times New Roman"/>
                <a:cs typeface="Times New Roman"/>
              </a:rPr>
              <a:t>graph.  </a:t>
            </a:r>
            <a:endParaRPr lang="en-US" sz="2200" spc="-4" dirty="0">
              <a:latin typeface="Times New Roman"/>
              <a:cs typeface="Times New Roman"/>
            </a:endParaRPr>
          </a:p>
          <a:p>
            <a:pPr marL="10860" marR="71674" algn="just">
              <a:lnSpc>
                <a:spcPts val="2163"/>
              </a:lnSpc>
              <a:spcBef>
                <a:spcPts val="1253"/>
              </a:spcBef>
            </a:pPr>
            <a:r>
              <a:rPr sz="2200" spc="-4" dirty="0">
                <a:latin typeface="Times New Roman"/>
                <a:cs typeface="Times New Roman"/>
              </a:rPr>
              <a:t>In other words, Spanning tree is </a:t>
            </a:r>
            <a:r>
              <a:rPr sz="2200" dirty="0">
                <a:latin typeface="Times New Roman"/>
                <a:cs typeface="Times New Roman"/>
              </a:rPr>
              <a:t>a </a:t>
            </a:r>
            <a:r>
              <a:rPr sz="2200" spc="-4" dirty="0">
                <a:latin typeface="Times New Roman"/>
                <a:cs typeface="Times New Roman"/>
              </a:rPr>
              <a:t>non-cyclic sub-graph </a:t>
            </a:r>
            <a:r>
              <a:rPr sz="2200" dirty="0">
                <a:latin typeface="Times New Roman"/>
                <a:cs typeface="Times New Roman"/>
              </a:rPr>
              <a:t>of a </a:t>
            </a:r>
            <a:r>
              <a:rPr sz="2200" spc="-4" dirty="0">
                <a:latin typeface="Times New Roman"/>
                <a:cs typeface="Times New Roman"/>
              </a:rPr>
              <a:t>connected </a:t>
            </a:r>
            <a:r>
              <a:rPr sz="2200" dirty="0">
                <a:latin typeface="Times New Roman"/>
                <a:cs typeface="Times New Roman"/>
              </a:rPr>
              <a:t>and  </a:t>
            </a:r>
            <a:r>
              <a:rPr sz="2200" spc="-4" dirty="0">
                <a:latin typeface="Times New Roman"/>
                <a:cs typeface="Times New Roman"/>
              </a:rPr>
              <a:t>undirected graph </a:t>
            </a:r>
            <a:r>
              <a:rPr sz="2200" dirty="0">
                <a:latin typeface="Times New Roman"/>
                <a:cs typeface="Times New Roman"/>
              </a:rPr>
              <a:t>G </a:t>
            </a:r>
            <a:r>
              <a:rPr sz="2200" spc="-4" dirty="0">
                <a:latin typeface="Times New Roman"/>
                <a:cs typeface="Times New Roman"/>
              </a:rPr>
              <a:t>that connects all the vertices together. </a:t>
            </a:r>
            <a:endParaRPr lang="en-US" sz="2200" spc="-4" dirty="0">
              <a:latin typeface="Times New Roman"/>
              <a:cs typeface="Times New Roman"/>
            </a:endParaRPr>
          </a:p>
          <a:p>
            <a:pPr marL="10860" marR="71674" algn="just">
              <a:lnSpc>
                <a:spcPts val="2163"/>
              </a:lnSpc>
              <a:spcBef>
                <a:spcPts val="1253"/>
              </a:spcBef>
            </a:pPr>
            <a:r>
              <a:rPr sz="2200" dirty="0">
                <a:latin typeface="Times New Roman"/>
                <a:cs typeface="Times New Roman"/>
              </a:rPr>
              <a:t>A </a:t>
            </a:r>
            <a:r>
              <a:rPr sz="2200" spc="-4" dirty="0">
                <a:latin typeface="Times New Roman"/>
                <a:cs typeface="Times New Roman"/>
              </a:rPr>
              <a:t>graph </a:t>
            </a:r>
            <a:r>
              <a:rPr sz="2200" dirty="0">
                <a:latin typeface="Times New Roman"/>
                <a:cs typeface="Times New Roman"/>
              </a:rPr>
              <a:t>G </a:t>
            </a:r>
            <a:r>
              <a:rPr sz="2200" spc="-4" dirty="0">
                <a:latin typeface="Times New Roman"/>
                <a:cs typeface="Times New Roman"/>
              </a:rPr>
              <a:t>can </a:t>
            </a:r>
            <a:r>
              <a:rPr sz="2200" dirty="0">
                <a:latin typeface="Times New Roman"/>
                <a:cs typeface="Times New Roman"/>
              </a:rPr>
              <a:t>have  </a:t>
            </a:r>
            <a:r>
              <a:rPr sz="2200" spc="-4" dirty="0">
                <a:latin typeface="Times New Roman"/>
                <a:cs typeface="Times New Roman"/>
              </a:rPr>
              <a:t>multiple </a:t>
            </a:r>
            <a:r>
              <a:rPr sz="2200" dirty="0">
                <a:latin typeface="Times New Roman"/>
                <a:cs typeface="Times New Roman"/>
              </a:rPr>
              <a:t>spanning </a:t>
            </a:r>
            <a:r>
              <a:rPr sz="2200" spc="-4" dirty="0">
                <a:latin typeface="Times New Roman"/>
                <a:cs typeface="Times New Roman"/>
              </a:rPr>
              <a:t>trees.</a:t>
            </a:r>
            <a:endParaRPr sz="2200" dirty="0">
              <a:latin typeface="Times New Roman"/>
              <a:cs typeface="Times New Roman"/>
            </a:endParaRPr>
          </a:p>
          <a:p>
            <a:pPr marL="10860" algn="just">
              <a:spcBef>
                <a:spcPts val="1047"/>
              </a:spcBef>
            </a:pPr>
            <a:endParaRPr sz="2200" dirty="0">
              <a:latin typeface="Times New Roman"/>
              <a:cs typeface="Times New Roman"/>
            </a:endParaRPr>
          </a:p>
        </p:txBody>
      </p:sp>
      <p:sp>
        <p:nvSpPr>
          <p:cNvPr id="3" name="Title 1">
            <a:extLst>
              <a:ext uri="{FF2B5EF4-FFF2-40B4-BE49-F238E27FC236}">
                <a16:creationId xmlns:a16="http://schemas.microsoft.com/office/drawing/2014/main" id="{20A71FD0-B764-4E77-AB11-85379ACC3DD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3544BD42-42B0-4084-AB28-681F389B976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B720ED89-3DE3-483F-B6CE-5A27ADE8BB0D}"/>
              </a:ext>
            </a:extLst>
          </p:cNvPr>
          <p:cNvSpPr>
            <a:spLocks noGrp="1"/>
          </p:cNvSpPr>
          <p:nvPr>
            <p:ph type="dt" sz="half" idx="10"/>
          </p:nvPr>
        </p:nvSpPr>
        <p:spPr/>
        <p:txBody>
          <a:bodyPr/>
          <a:lstStyle/>
          <a:p>
            <a:fld id="{CC1BBA78-48B5-45E3-934A-1CDFBCB8903F}" type="datetime1">
              <a:rPr lang="en-US" smtClean="0"/>
              <a:t>11/25/2022</a:t>
            </a:fld>
            <a:endParaRPr lang="en-US"/>
          </a:p>
        </p:txBody>
      </p:sp>
      <p:sp>
        <p:nvSpPr>
          <p:cNvPr id="10" name="Slide Number Placeholder 9">
            <a:extLst>
              <a:ext uri="{FF2B5EF4-FFF2-40B4-BE49-F238E27FC236}">
                <a16:creationId xmlns:a16="http://schemas.microsoft.com/office/drawing/2014/main" id="{C2F3C6EA-D927-4161-96DB-F2D8836C523C}"/>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5" name="Footer Placeholder 4">
            <a:extLst>
              <a:ext uri="{FF2B5EF4-FFF2-40B4-BE49-F238E27FC236}">
                <a16:creationId xmlns:a16="http://schemas.microsoft.com/office/drawing/2014/main" id="{D9EBD5D8-6B4F-4776-8925-FB8E507CAD5A}"/>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BC434-65D0-BC76-2B53-96A64B5115E8}"/>
              </a:ext>
            </a:extLst>
          </p:cNvPr>
          <p:cNvSpPr>
            <a:spLocks noGrp="1"/>
          </p:cNvSpPr>
          <p:nvPr>
            <p:ph type="dt" sz="half" idx="10"/>
          </p:nvPr>
        </p:nvSpPr>
        <p:spPr/>
        <p:txBody>
          <a:bodyPr/>
          <a:lstStyle/>
          <a:p>
            <a:fld id="{5C24D100-857A-4E2D-A84F-CD796DF97B7D}" type="datetime1">
              <a:rPr lang="en-US" smtClean="0"/>
              <a:t>11/25/2022</a:t>
            </a:fld>
            <a:endParaRPr lang="en-US"/>
          </a:p>
        </p:txBody>
      </p:sp>
      <p:sp>
        <p:nvSpPr>
          <p:cNvPr id="3" name="Footer Placeholder 2">
            <a:extLst>
              <a:ext uri="{FF2B5EF4-FFF2-40B4-BE49-F238E27FC236}">
                <a16:creationId xmlns:a16="http://schemas.microsoft.com/office/drawing/2014/main" id="{8036ABEB-A680-6B19-36AF-4512FC9C3654}"/>
              </a:ext>
            </a:extLst>
          </p:cNvPr>
          <p:cNvSpPr>
            <a:spLocks noGrp="1"/>
          </p:cNvSpPr>
          <p:nvPr>
            <p:ph type="ftr" sz="quarter" idx="11"/>
          </p:nvPr>
        </p:nvSpPr>
        <p:spPr/>
        <p:txBody>
          <a:bodyPr/>
          <a:lstStyle/>
          <a:p>
            <a:r>
              <a:rPr lang="en-US"/>
              <a:t>Megha Gupta             ACSE 0301: DS  Unit 5                            </a:t>
            </a:r>
          </a:p>
        </p:txBody>
      </p:sp>
      <p:sp>
        <p:nvSpPr>
          <p:cNvPr id="4" name="Slide Number Placeholder 3">
            <a:extLst>
              <a:ext uri="{FF2B5EF4-FFF2-40B4-BE49-F238E27FC236}">
                <a16:creationId xmlns:a16="http://schemas.microsoft.com/office/drawing/2014/main" id="{D1331B6B-565D-114C-8155-61F7148DCEBD}"/>
              </a:ext>
            </a:extLst>
          </p:cNvPr>
          <p:cNvSpPr>
            <a:spLocks noGrp="1"/>
          </p:cNvSpPr>
          <p:nvPr>
            <p:ph type="sldNum" sz="quarter" idx="12"/>
          </p:nvPr>
        </p:nvSpPr>
        <p:spPr/>
        <p:txBody>
          <a:bodyPr/>
          <a:lstStyle/>
          <a:p>
            <a:fld id="{B6F15528-21DE-4FAA-801E-634DDDAF4B2B}" type="slidenum">
              <a:rPr lang="en-US" smtClean="0"/>
              <a:pPr/>
              <a:t>45</a:t>
            </a:fld>
            <a:endParaRPr lang="en-US"/>
          </a:p>
        </p:txBody>
      </p:sp>
      <p:graphicFrame>
        <p:nvGraphicFramePr>
          <p:cNvPr id="6" name="Table 6">
            <a:extLst>
              <a:ext uri="{FF2B5EF4-FFF2-40B4-BE49-F238E27FC236}">
                <a16:creationId xmlns:a16="http://schemas.microsoft.com/office/drawing/2014/main" id="{60D9702E-72C9-9E65-74DA-2E833C606F40}"/>
              </a:ext>
            </a:extLst>
          </p:cNvPr>
          <p:cNvGraphicFramePr>
            <a:graphicFrameLocks noGrp="1"/>
          </p:cNvGraphicFramePr>
          <p:nvPr>
            <p:extLst>
              <p:ext uri="{D42A27DB-BD31-4B8C-83A1-F6EECF244321}">
                <p14:modId xmlns:p14="http://schemas.microsoft.com/office/powerpoint/2010/main" val="2365949298"/>
              </p:ext>
            </p:extLst>
          </p:nvPr>
        </p:nvGraphicFramePr>
        <p:xfrm>
          <a:off x="76200" y="52070"/>
          <a:ext cx="9067800" cy="6348730"/>
        </p:xfrm>
        <a:graphic>
          <a:graphicData uri="http://schemas.openxmlformats.org/drawingml/2006/table">
            <a:tbl>
              <a:tblPr firstRow="1" bandRow="1">
                <a:tableStyleId>{5C22544A-7EE6-4342-B048-85BDC9FD1C3A}</a:tableStyleId>
              </a:tblPr>
              <a:tblGrid>
                <a:gridCol w="1317544">
                  <a:extLst>
                    <a:ext uri="{9D8B030D-6E8A-4147-A177-3AD203B41FA5}">
                      <a16:colId xmlns:a16="http://schemas.microsoft.com/office/drawing/2014/main" val="3177630364"/>
                    </a:ext>
                  </a:extLst>
                </a:gridCol>
                <a:gridCol w="1550051">
                  <a:extLst>
                    <a:ext uri="{9D8B030D-6E8A-4147-A177-3AD203B41FA5}">
                      <a16:colId xmlns:a16="http://schemas.microsoft.com/office/drawing/2014/main" val="3201251431"/>
                    </a:ext>
                  </a:extLst>
                </a:gridCol>
                <a:gridCol w="2867595">
                  <a:extLst>
                    <a:ext uri="{9D8B030D-6E8A-4147-A177-3AD203B41FA5}">
                      <a16:colId xmlns:a16="http://schemas.microsoft.com/office/drawing/2014/main" val="2841206332"/>
                    </a:ext>
                  </a:extLst>
                </a:gridCol>
                <a:gridCol w="3332610">
                  <a:extLst>
                    <a:ext uri="{9D8B030D-6E8A-4147-A177-3AD203B41FA5}">
                      <a16:colId xmlns:a16="http://schemas.microsoft.com/office/drawing/2014/main" val="439584521"/>
                    </a:ext>
                  </a:extLst>
                </a:gridCol>
              </a:tblGrid>
              <a:tr h="585543">
                <a:tc>
                  <a:txBody>
                    <a:bodyPr/>
                    <a:lstStyle/>
                    <a:p>
                      <a:pPr algn="l" fontAlgn="b"/>
                      <a:r>
                        <a:rPr lang="en-US" sz="2000" b="0" i="0" u="none" strike="noStrike" dirty="0">
                          <a:solidFill>
                            <a:srgbClr val="000000"/>
                          </a:solidFill>
                          <a:effectLst/>
                          <a:latin typeface="Calibri" panose="020F0502020204030204" pitchFamily="34" charset="0"/>
                        </a:rPr>
                        <a:t>S. No.       </a:t>
                      </a:r>
                    </a:p>
                  </a:txBody>
                  <a:tcPr marL="7620" marR="7620" marT="7620" marB="0" anchor="b"/>
                </a:tc>
                <a:tc>
                  <a:txBody>
                    <a:bodyPr/>
                    <a:lstStyle/>
                    <a:p>
                      <a:pPr algn="l" fontAlgn="b"/>
                      <a:r>
                        <a:rPr lang="en-US" sz="2000" b="0" i="0" u="none" strike="noStrike">
                          <a:solidFill>
                            <a:srgbClr val="000000"/>
                          </a:solidFill>
                          <a:effectLst/>
                          <a:latin typeface="Calibri" panose="020F0502020204030204" pitchFamily="34" charset="0"/>
                        </a:rPr>
                        <a:t>Parameters</a:t>
                      </a:r>
                    </a:p>
                  </a:txBody>
                  <a:tcPr marL="7620" marR="7620" marT="7620" marB="0" anchor="b"/>
                </a:tc>
                <a:tc>
                  <a:txBody>
                    <a:bodyPr/>
                    <a:lstStyle/>
                    <a:p>
                      <a:pPr algn="l" fontAlgn="b"/>
                      <a:r>
                        <a:rPr lang="en-US" sz="2000" b="0" i="0" u="none" strike="noStrike">
                          <a:solidFill>
                            <a:srgbClr val="000000"/>
                          </a:solidFill>
                          <a:effectLst/>
                          <a:latin typeface="Roboto" panose="02000000000000000000" pitchFamily="2" charset="0"/>
                        </a:rPr>
                        <a:t>BFS</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DFS</a:t>
                      </a:r>
                    </a:p>
                  </a:txBody>
                  <a:tcPr marL="7620" marR="7620" marT="7620" marB="0" anchor="b"/>
                </a:tc>
                <a:extLst>
                  <a:ext uri="{0D108BD9-81ED-4DB2-BD59-A6C34878D82A}">
                    <a16:rowId xmlns:a16="http://schemas.microsoft.com/office/drawing/2014/main" val="3477542228"/>
                  </a:ext>
                </a:extLst>
              </a:tr>
              <a:tr h="585543">
                <a:tc>
                  <a:txBody>
                    <a:bodyPr/>
                    <a:lstStyle/>
                    <a:p>
                      <a:pPr algn="r" fontAlgn="b"/>
                      <a:r>
                        <a:rPr lang="en-US" sz="1400" b="0" i="0" u="none" strike="noStrike">
                          <a:solidFill>
                            <a:srgbClr val="000000"/>
                          </a:solidFill>
                          <a:effectLst/>
                          <a:latin typeface="Calibri" panose="020F0502020204030204" pitchFamily="34" charset="0"/>
                        </a:rPr>
                        <a:t>1</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Stands for</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stands for Breadth First Search.</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stands for Depth First Search.</a:t>
                      </a:r>
                    </a:p>
                  </a:txBody>
                  <a:tcPr marL="7620" marR="7620" marT="7620" marB="0" anchor="b"/>
                </a:tc>
                <a:extLst>
                  <a:ext uri="{0D108BD9-81ED-4DB2-BD59-A6C34878D82A}">
                    <a16:rowId xmlns:a16="http://schemas.microsoft.com/office/drawing/2014/main" val="1151580772"/>
                  </a:ext>
                </a:extLst>
              </a:tr>
              <a:tr h="806124">
                <a:tc>
                  <a:txBody>
                    <a:bodyPr/>
                    <a:lstStyle/>
                    <a:p>
                      <a:pPr algn="r" fontAlgn="b"/>
                      <a:r>
                        <a:rPr lang="en-US" sz="1400" b="0" i="0" u="none" strike="noStrike">
                          <a:solidFill>
                            <a:srgbClr val="000000"/>
                          </a:solidFill>
                          <a:effectLst/>
                          <a:latin typeface="Calibri" panose="020F0502020204030204" pitchFamily="34" charset="0"/>
                        </a:rPr>
                        <a:t>2</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Data Structure</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BFS(Breadth First Search) uses Queue data structure for finding the shortest path.</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DFS(Depth First Search) uses Stack data structure.</a:t>
                      </a:r>
                    </a:p>
                  </a:txBody>
                  <a:tcPr marL="7620" marR="7620" marT="7620" marB="0" anchor="b"/>
                </a:tc>
                <a:extLst>
                  <a:ext uri="{0D108BD9-81ED-4DB2-BD59-A6C34878D82A}">
                    <a16:rowId xmlns:a16="http://schemas.microsoft.com/office/drawing/2014/main" val="3161623838"/>
                  </a:ext>
                </a:extLst>
              </a:tr>
              <a:tr h="1600217">
                <a:tc>
                  <a:txBody>
                    <a:bodyPr/>
                    <a:lstStyle/>
                    <a:p>
                      <a:pPr algn="r" fontAlgn="b"/>
                      <a:r>
                        <a:rPr lang="en-US" sz="1400" b="0" i="0" u="none" strike="noStrike">
                          <a:solidFill>
                            <a:srgbClr val="000000"/>
                          </a:solidFill>
                          <a:effectLst/>
                          <a:latin typeface="Calibri" panose="020F0502020204030204" pitchFamily="34" charset="0"/>
                        </a:rPr>
                        <a:t>3</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Definition</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is a traversal approach in which we first walk through all nodes on the same level before moving on to the next level.  </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is also a traversal approach in which the traverse begins at the root node and proceeds through the nodes as far as possible until we reach the node with no unvisited nearby nodes.</a:t>
                      </a:r>
                    </a:p>
                  </a:txBody>
                  <a:tcPr marL="7620" marR="7620" marT="7620" marB="0" anchor="b"/>
                </a:tc>
                <a:extLst>
                  <a:ext uri="{0D108BD9-81ED-4DB2-BD59-A6C34878D82A}">
                    <a16:rowId xmlns:a16="http://schemas.microsoft.com/office/drawing/2014/main" val="2201019954"/>
                  </a:ext>
                </a:extLst>
              </a:tr>
              <a:tr h="1600217">
                <a:tc>
                  <a:txBody>
                    <a:bodyPr/>
                    <a:lstStyle/>
                    <a:p>
                      <a:pPr algn="r" fontAlgn="b"/>
                      <a:r>
                        <a:rPr lang="en-US" sz="1400" b="0" i="0" u="none" strike="noStrike">
                          <a:solidFill>
                            <a:srgbClr val="000000"/>
                          </a:solidFill>
                          <a:effectLst/>
                          <a:latin typeface="Calibri" panose="020F0502020204030204" pitchFamily="34" charset="0"/>
                        </a:rPr>
                        <a:t>4</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Technique</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can be used to find a single source shortest path in an unweighted graph because, in BFS, we reach a vertex with a minimum number of edges from a source vertex. </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In DFS, we might traverse through more edges to reach a destination vertex from a source.</a:t>
                      </a:r>
                    </a:p>
                  </a:txBody>
                  <a:tcPr marL="7620" marR="7620" marT="7620" marB="0" anchor="b"/>
                </a:tc>
                <a:extLst>
                  <a:ext uri="{0D108BD9-81ED-4DB2-BD59-A6C34878D82A}">
                    <a16:rowId xmlns:a16="http://schemas.microsoft.com/office/drawing/2014/main" val="349676931"/>
                  </a:ext>
                </a:extLst>
              </a:tr>
              <a:tr h="585543">
                <a:tc>
                  <a:txBody>
                    <a:bodyPr/>
                    <a:lstStyle/>
                    <a:p>
                      <a:pPr algn="r" fontAlgn="b"/>
                      <a:r>
                        <a:rPr lang="en-US" sz="1400" b="0" i="0" u="none" strike="noStrike">
                          <a:solidFill>
                            <a:srgbClr val="000000"/>
                          </a:solidFill>
                          <a:effectLst/>
                          <a:latin typeface="Calibri" panose="020F0502020204030204" pitchFamily="34" charset="0"/>
                        </a:rPr>
                        <a:t>5</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Conceptual Difference</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builds the tree level by level.</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builds the tree sub-tree by sub-tree.</a:t>
                      </a:r>
                    </a:p>
                  </a:txBody>
                  <a:tcPr marL="7620" marR="7620" marT="7620" marB="0" anchor="b"/>
                </a:tc>
                <a:extLst>
                  <a:ext uri="{0D108BD9-81ED-4DB2-BD59-A6C34878D82A}">
                    <a16:rowId xmlns:a16="http://schemas.microsoft.com/office/drawing/2014/main" val="890429263"/>
                  </a:ext>
                </a:extLst>
              </a:tr>
              <a:tr h="585543">
                <a:tc>
                  <a:txBody>
                    <a:bodyPr/>
                    <a:lstStyle/>
                    <a:p>
                      <a:pPr algn="r" fontAlgn="b"/>
                      <a:r>
                        <a:rPr lang="en-US" sz="1400" b="0" i="0" u="none" strike="noStrike">
                          <a:solidFill>
                            <a:srgbClr val="000000"/>
                          </a:solidFill>
                          <a:effectLst/>
                          <a:latin typeface="Calibri" panose="020F0502020204030204" pitchFamily="34" charset="0"/>
                        </a:rPr>
                        <a:t>6</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Approach used</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It works on the concept of FIFO (First In First Out). </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It works on the concept of LIFO (Last In First Out).</a:t>
                      </a:r>
                    </a:p>
                  </a:txBody>
                  <a:tcPr marL="7620" marR="7620" marT="7620" marB="0" anchor="b"/>
                </a:tc>
                <a:extLst>
                  <a:ext uri="{0D108BD9-81ED-4DB2-BD59-A6C34878D82A}">
                    <a16:rowId xmlns:a16="http://schemas.microsoft.com/office/drawing/2014/main" val="3644267337"/>
                  </a:ext>
                </a:extLst>
              </a:tr>
            </a:tbl>
          </a:graphicData>
        </a:graphic>
      </p:graphicFrame>
    </p:spTree>
    <p:extLst>
      <p:ext uri="{BB962C8B-B14F-4D97-AF65-F5344CB8AC3E}">
        <p14:creationId xmlns:p14="http://schemas.microsoft.com/office/powerpoint/2010/main" val="3047685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BC434-65D0-BC76-2B53-96A64B5115E8}"/>
              </a:ext>
            </a:extLst>
          </p:cNvPr>
          <p:cNvSpPr>
            <a:spLocks noGrp="1"/>
          </p:cNvSpPr>
          <p:nvPr>
            <p:ph type="dt" sz="half" idx="10"/>
          </p:nvPr>
        </p:nvSpPr>
        <p:spPr/>
        <p:txBody>
          <a:bodyPr/>
          <a:lstStyle/>
          <a:p>
            <a:fld id="{5C24D100-857A-4E2D-A84F-CD796DF97B7D}" type="datetime1">
              <a:rPr lang="en-US" smtClean="0"/>
              <a:t>11/25/2022</a:t>
            </a:fld>
            <a:endParaRPr lang="en-US"/>
          </a:p>
        </p:txBody>
      </p:sp>
      <p:sp>
        <p:nvSpPr>
          <p:cNvPr id="3" name="Footer Placeholder 2">
            <a:extLst>
              <a:ext uri="{FF2B5EF4-FFF2-40B4-BE49-F238E27FC236}">
                <a16:creationId xmlns:a16="http://schemas.microsoft.com/office/drawing/2014/main" id="{8036ABEB-A680-6B19-36AF-4512FC9C3654}"/>
              </a:ext>
            </a:extLst>
          </p:cNvPr>
          <p:cNvSpPr>
            <a:spLocks noGrp="1"/>
          </p:cNvSpPr>
          <p:nvPr>
            <p:ph type="ftr" sz="quarter" idx="11"/>
          </p:nvPr>
        </p:nvSpPr>
        <p:spPr/>
        <p:txBody>
          <a:bodyPr/>
          <a:lstStyle/>
          <a:p>
            <a:r>
              <a:rPr lang="en-US"/>
              <a:t>Megha Gupta             ACSE 0301: DS  Unit 5                            </a:t>
            </a:r>
          </a:p>
        </p:txBody>
      </p:sp>
      <p:sp>
        <p:nvSpPr>
          <p:cNvPr id="4" name="Slide Number Placeholder 3">
            <a:extLst>
              <a:ext uri="{FF2B5EF4-FFF2-40B4-BE49-F238E27FC236}">
                <a16:creationId xmlns:a16="http://schemas.microsoft.com/office/drawing/2014/main" id="{D1331B6B-565D-114C-8155-61F7148DCEBD}"/>
              </a:ext>
            </a:extLst>
          </p:cNvPr>
          <p:cNvSpPr>
            <a:spLocks noGrp="1"/>
          </p:cNvSpPr>
          <p:nvPr>
            <p:ph type="sldNum" sz="quarter" idx="12"/>
          </p:nvPr>
        </p:nvSpPr>
        <p:spPr/>
        <p:txBody>
          <a:bodyPr/>
          <a:lstStyle/>
          <a:p>
            <a:fld id="{B6F15528-21DE-4FAA-801E-634DDDAF4B2B}" type="slidenum">
              <a:rPr lang="en-US" smtClean="0"/>
              <a:pPr/>
              <a:t>46</a:t>
            </a:fld>
            <a:endParaRPr lang="en-US"/>
          </a:p>
        </p:txBody>
      </p:sp>
      <p:graphicFrame>
        <p:nvGraphicFramePr>
          <p:cNvPr id="6" name="Table 6">
            <a:extLst>
              <a:ext uri="{FF2B5EF4-FFF2-40B4-BE49-F238E27FC236}">
                <a16:creationId xmlns:a16="http://schemas.microsoft.com/office/drawing/2014/main" id="{60D9702E-72C9-9E65-74DA-2E833C606F40}"/>
              </a:ext>
            </a:extLst>
          </p:cNvPr>
          <p:cNvGraphicFramePr>
            <a:graphicFrameLocks noGrp="1"/>
          </p:cNvGraphicFramePr>
          <p:nvPr>
            <p:extLst>
              <p:ext uri="{D42A27DB-BD31-4B8C-83A1-F6EECF244321}">
                <p14:modId xmlns:p14="http://schemas.microsoft.com/office/powerpoint/2010/main" val="722273375"/>
              </p:ext>
            </p:extLst>
          </p:nvPr>
        </p:nvGraphicFramePr>
        <p:xfrm>
          <a:off x="76200" y="52070"/>
          <a:ext cx="8991600" cy="621476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177630364"/>
                    </a:ext>
                  </a:extLst>
                </a:gridCol>
                <a:gridCol w="2133600">
                  <a:extLst>
                    <a:ext uri="{9D8B030D-6E8A-4147-A177-3AD203B41FA5}">
                      <a16:colId xmlns:a16="http://schemas.microsoft.com/office/drawing/2014/main" val="3201251431"/>
                    </a:ext>
                  </a:extLst>
                </a:gridCol>
                <a:gridCol w="2743200">
                  <a:extLst>
                    <a:ext uri="{9D8B030D-6E8A-4147-A177-3AD203B41FA5}">
                      <a16:colId xmlns:a16="http://schemas.microsoft.com/office/drawing/2014/main" val="2841206332"/>
                    </a:ext>
                  </a:extLst>
                </a:gridCol>
                <a:gridCol w="3352800">
                  <a:extLst>
                    <a:ext uri="{9D8B030D-6E8A-4147-A177-3AD203B41FA5}">
                      <a16:colId xmlns:a16="http://schemas.microsoft.com/office/drawing/2014/main" val="439584521"/>
                    </a:ext>
                  </a:extLst>
                </a:gridCol>
              </a:tblGrid>
              <a:tr h="523862">
                <a:tc>
                  <a:txBody>
                    <a:bodyPr/>
                    <a:lstStyle/>
                    <a:p>
                      <a:pPr algn="l" fontAlgn="b"/>
                      <a:r>
                        <a:rPr lang="en-US" sz="1400" b="0" i="0" u="none" strike="noStrike" dirty="0">
                          <a:solidFill>
                            <a:schemeClr val="tx1"/>
                          </a:solidFill>
                          <a:effectLst/>
                          <a:latin typeface="Calibri" panose="020F0502020204030204" pitchFamily="34" charset="0"/>
                        </a:rPr>
                        <a:t>S. No.       </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Parameters</a:t>
                      </a:r>
                    </a:p>
                  </a:txBody>
                  <a:tcPr marL="7620" marR="7620" marT="7620" marB="0" anchor="b"/>
                </a:tc>
                <a:tc>
                  <a:txBody>
                    <a:bodyPr/>
                    <a:lstStyle/>
                    <a:p>
                      <a:pPr algn="l" fontAlgn="b"/>
                      <a:r>
                        <a:rPr lang="en-US" sz="1400" b="0" i="0" u="none" strike="noStrike">
                          <a:solidFill>
                            <a:schemeClr val="tx1"/>
                          </a:solidFill>
                          <a:effectLst/>
                          <a:latin typeface="Roboto" panose="02000000000000000000" pitchFamily="2" charset="0"/>
                        </a:rPr>
                        <a:t>BFS</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a:t>
                      </a:r>
                    </a:p>
                  </a:txBody>
                  <a:tcPr marL="7620" marR="7620" marT="7620" marB="0" anchor="b"/>
                </a:tc>
                <a:extLst>
                  <a:ext uri="{0D108BD9-81ED-4DB2-BD59-A6C34878D82A}">
                    <a16:rowId xmlns:a16="http://schemas.microsoft.com/office/drawing/2014/main" val="3477542228"/>
                  </a:ext>
                </a:extLst>
              </a:tr>
              <a:tr h="523862">
                <a:tc>
                  <a:txBody>
                    <a:bodyPr/>
                    <a:lstStyle/>
                    <a:p>
                      <a:pPr algn="r" fontAlgn="b"/>
                      <a:r>
                        <a:rPr lang="en-US" sz="1400" b="0" i="0" u="none" strike="noStrike">
                          <a:solidFill>
                            <a:schemeClr val="tx1"/>
                          </a:solidFill>
                          <a:effectLst/>
                          <a:latin typeface="Calibri" panose="020F0502020204030204" pitchFamily="34" charset="0"/>
                        </a:rPr>
                        <a:t>7</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Suitable for</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BFS is more suitable for searching vertices closer to the given source.</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DFS is more suitable when there are solutions away from source.</a:t>
                      </a:r>
                    </a:p>
                  </a:txBody>
                  <a:tcPr marL="7620" marR="7620" marT="7620" marB="0" anchor="b"/>
                </a:tc>
                <a:extLst>
                  <a:ext uri="{0D108BD9-81ED-4DB2-BD59-A6C34878D82A}">
                    <a16:rowId xmlns:a16="http://schemas.microsoft.com/office/drawing/2014/main" val="3281670020"/>
                  </a:ext>
                </a:extLst>
              </a:tr>
              <a:tr h="1194835">
                <a:tc>
                  <a:txBody>
                    <a:bodyPr/>
                    <a:lstStyle/>
                    <a:p>
                      <a:pPr algn="r" fontAlgn="b"/>
                      <a:r>
                        <a:rPr lang="en-US" sz="1400" b="0" i="0" u="none" strike="noStrike">
                          <a:solidFill>
                            <a:schemeClr val="tx1"/>
                          </a:solidFill>
                          <a:effectLst/>
                          <a:latin typeface="Calibri" panose="020F0502020204030204" pitchFamily="34" charset="0"/>
                        </a:rPr>
                        <a:t>9</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Time Complexity</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The Time complexity of BFS is O(V + E) when Adjacency List is used and O(V^2) when Adjacency Matrix is used, where V stands for vertices and E stands for edges.</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The Time complexity of DFS is also O(V + E) when Adjacency List is used and O(V^2) when Adjacency Matrix is used, where V stands for vertices and E stands for edges.</a:t>
                      </a:r>
                    </a:p>
                  </a:txBody>
                  <a:tcPr marL="7620" marR="7620" marT="7620" marB="0" anchor="b"/>
                </a:tc>
                <a:extLst>
                  <a:ext uri="{0D108BD9-81ED-4DB2-BD59-A6C34878D82A}">
                    <a16:rowId xmlns:a16="http://schemas.microsoft.com/office/drawing/2014/main" val="1464618062"/>
                  </a:ext>
                </a:extLst>
              </a:tr>
              <a:tr h="523862">
                <a:tc>
                  <a:txBody>
                    <a:bodyPr/>
                    <a:lstStyle/>
                    <a:p>
                      <a:pPr algn="r" fontAlgn="b"/>
                      <a:r>
                        <a:rPr lang="en-US" sz="1400" b="0" i="0" u="none" strike="noStrike">
                          <a:solidFill>
                            <a:schemeClr val="tx1"/>
                          </a:solidFill>
                          <a:effectLst/>
                          <a:latin typeface="Calibri" panose="020F0502020204030204" pitchFamily="34" charset="0"/>
                        </a:rPr>
                        <a:t>10</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Visiting of Siblings/ Children</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Here, siblings are visited before the children.</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Here, children are visited before the siblings.</a:t>
                      </a:r>
                    </a:p>
                  </a:txBody>
                  <a:tcPr marL="7620" marR="7620" marT="7620" marB="0" anchor="b"/>
                </a:tc>
                <a:extLst>
                  <a:ext uri="{0D108BD9-81ED-4DB2-BD59-A6C34878D82A}">
                    <a16:rowId xmlns:a16="http://schemas.microsoft.com/office/drawing/2014/main" val="866600073"/>
                  </a:ext>
                </a:extLst>
              </a:tr>
              <a:tr h="721207">
                <a:tc>
                  <a:txBody>
                    <a:bodyPr/>
                    <a:lstStyle/>
                    <a:p>
                      <a:pPr algn="r" fontAlgn="b"/>
                      <a:r>
                        <a:rPr lang="en-US" sz="1400" b="0" i="0" u="none" strike="noStrike">
                          <a:solidFill>
                            <a:schemeClr val="tx1"/>
                          </a:solidFill>
                          <a:effectLst/>
                          <a:latin typeface="Calibri" panose="020F0502020204030204" pitchFamily="34" charset="0"/>
                        </a:rPr>
                        <a:t>12</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Backtracking</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In BFS there is no concept of backtracking. </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algorithm is a recursive algorithm that uses the idea of backtracking</a:t>
                      </a:r>
                    </a:p>
                  </a:txBody>
                  <a:tcPr marL="7620" marR="7620" marT="7620" marB="0" anchor="b"/>
                </a:tc>
                <a:extLst>
                  <a:ext uri="{0D108BD9-81ED-4DB2-BD59-A6C34878D82A}">
                    <a16:rowId xmlns:a16="http://schemas.microsoft.com/office/drawing/2014/main" val="4043556194"/>
                  </a:ext>
                </a:extLst>
              </a:tr>
              <a:tr h="721207">
                <a:tc>
                  <a:txBody>
                    <a:bodyPr/>
                    <a:lstStyle/>
                    <a:p>
                      <a:pPr algn="r" fontAlgn="b"/>
                      <a:r>
                        <a:rPr lang="en-US" sz="1400" b="0" i="0" u="none" strike="noStrike">
                          <a:solidFill>
                            <a:schemeClr val="tx1"/>
                          </a:solidFill>
                          <a:effectLst/>
                          <a:latin typeface="Calibri" panose="020F0502020204030204" pitchFamily="34" charset="0"/>
                        </a:rPr>
                        <a:t>13</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Applications</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is used in various applications such as bipartite graphs, shortest paths, etc.</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is used in various applications such as acyclic graphs and topological order etc.</a:t>
                      </a:r>
                    </a:p>
                  </a:txBody>
                  <a:tcPr marL="7620" marR="7620" marT="7620" marB="0" anchor="b"/>
                </a:tc>
                <a:extLst>
                  <a:ext uri="{0D108BD9-81ED-4DB2-BD59-A6C34878D82A}">
                    <a16:rowId xmlns:a16="http://schemas.microsoft.com/office/drawing/2014/main" val="4072613447"/>
                  </a:ext>
                </a:extLst>
              </a:tr>
              <a:tr h="523862">
                <a:tc>
                  <a:txBody>
                    <a:bodyPr/>
                    <a:lstStyle/>
                    <a:p>
                      <a:pPr algn="r" fontAlgn="b"/>
                      <a:r>
                        <a:rPr lang="en-US" sz="1400" b="0" i="0" u="none" strike="noStrike">
                          <a:solidFill>
                            <a:schemeClr val="tx1"/>
                          </a:solidFill>
                          <a:effectLst/>
                          <a:latin typeface="Calibri" panose="020F0502020204030204" pitchFamily="34" charset="0"/>
                        </a:rPr>
                        <a:t>14</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Memory </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requires more memory. </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DFS requires less memory. </a:t>
                      </a:r>
                    </a:p>
                  </a:txBody>
                  <a:tcPr marL="7620" marR="7620" marT="7620" marB="0" anchor="b"/>
                </a:tc>
                <a:extLst>
                  <a:ext uri="{0D108BD9-81ED-4DB2-BD59-A6C34878D82A}">
                    <a16:rowId xmlns:a16="http://schemas.microsoft.com/office/drawing/2014/main" val="519224101"/>
                  </a:ext>
                </a:extLst>
              </a:tr>
              <a:tr h="523862">
                <a:tc>
                  <a:txBody>
                    <a:bodyPr/>
                    <a:lstStyle/>
                    <a:p>
                      <a:pPr algn="r" fontAlgn="b"/>
                      <a:r>
                        <a:rPr lang="en-US" sz="1400" b="0" i="0" u="none" strike="noStrike">
                          <a:solidFill>
                            <a:schemeClr val="tx1"/>
                          </a:solidFill>
                          <a:effectLst/>
                          <a:latin typeface="Calibri" panose="020F0502020204030204" pitchFamily="34" charset="0"/>
                        </a:rPr>
                        <a:t>15</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Optimality</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is optimal for finding the shortest path.</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is not optimal for finding the shortest path.</a:t>
                      </a:r>
                    </a:p>
                  </a:txBody>
                  <a:tcPr marL="7620" marR="7620" marT="7620" marB="0" anchor="b"/>
                </a:tc>
                <a:extLst>
                  <a:ext uri="{0D108BD9-81ED-4DB2-BD59-A6C34878D82A}">
                    <a16:rowId xmlns:a16="http://schemas.microsoft.com/office/drawing/2014/main" val="4159254696"/>
                  </a:ext>
                </a:extLst>
              </a:tr>
              <a:tr h="523862">
                <a:tc>
                  <a:txBody>
                    <a:bodyPr/>
                    <a:lstStyle/>
                    <a:p>
                      <a:pPr algn="r" fontAlgn="b"/>
                      <a:r>
                        <a:rPr lang="en-US" sz="1400" b="0" i="0" u="none" strike="noStrike">
                          <a:solidFill>
                            <a:schemeClr val="tx1"/>
                          </a:solidFill>
                          <a:effectLst/>
                          <a:latin typeface="Calibri" panose="020F0502020204030204" pitchFamily="34" charset="0"/>
                        </a:rPr>
                        <a:t>17</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Speed</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BFS is slow as compared to DFS.</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DFS is fast as compared to BFS.</a:t>
                      </a:r>
                    </a:p>
                  </a:txBody>
                  <a:tcPr marL="7620" marR="7620" marT="7620" marB="0" anchor="b"/>
                </a:tc>
                <a:extLst>
                  <a:ext uri="{0D108BD9-81ED-4DB2-BD59-A6C34878D82A}">
                    <a16:rowId xmlns:a16="http://schemas.microsoft.com/office/drawing/2014/main" val="3980362349"/>
                  </a:ext>
                </a:extLst>
              </a:tr>
              <a:tr h="34909">
                <a:tc>
                  <a:txBody>
                    <a:bodyPr/>
                    <a:lstStyle/>
                    <a:p>
                      <a:pPr algn="r" fontAlgn="b"/>
                      <a:r>
                        <a:rPr lang="en-US" sz="1400" b="0" i="0" u="none" strike="noStrike">
                          <a:solidFill>
                            <a:schemeClr val="tx1"/>
                          </a:solidFill>
                          <a:effectLst/>
                          <a:latin typeface="Calibri" panose="020F0502020204030204" pitchFamily="34" charset="0"/>
                        </a:rPr>
                        <a:t>18</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When to use?</a:t>
                      </a:r>
                    </a:p>
                  </a:txBody>
                  <a:tcPr marL="7620" marR="7620" marT="7620" marB="0" anchor="b"/>
                </a:tc>
                <a:tc>
                  <a:txBody>
                    <a:bodyPr/>
                    <a:lstStyle/>
                    <a:p>
                      <a:pPr algn="l" fontAlgn="b"/>
                      <a:r>
                        <a:rPr lang="en-US" sz="1400" b="0" i="0" u="none" strike="noStrike">
                          <a:solidFill>
                            <a:schemeClr val="tx1"/>
                          </a:solidFill>
                          <a:effectLst/>
                          <a:latin typeface="Calibri" panose="020F0502020204030204" pitchFamily="34" charset="0"/>
                        </a:rPr>
                        <a:t>When the target is close to the source, BFS performs better. </a:t>
                      </a:r>
                    </a:p>
                  </a:txBody>
                  <a:tcPr marL="7620" marR="7620" marT="7620" marB="0" anchor="b"/>
                </a:tc>
                <a:tc>
                  <a:txBody>
                    <a:bodyPr/>
                    <a:lstStyle/>
                    <a:p>
                      <a:pPr algn="l" fontAlgn="b"/>
                      <a:r>
                        <a:rPr lang="en-US" sz="1400" b="0" i="0" u="none" strike="noStrike" dirty="0">
                          <a:solidFill>
                            <a:schemeClr val="tx1"/>
                          </a:solidFill>
                          <a:effectLst/>
                          <a:latin typeface="Calibri" panose="020F0502020204030204" pitchFamily="34" charset="0"/>
                        </a:rPr>
                        <a:t>When the target is far from the source, DFS is preferable.</a:t>
                      </a:r>
                    </a:p>
                  </a:txBody>
                  <a:tcPr marL="7620" marR="7620" marT="7620" marB="0" anchor="b"/>
                </a:tc>
                <a:extLst>
                  <a:ext uri="{0D108BD9-81ED-4DB2-BD59-A6C34878D82A}">
                    <a16:rowId xmlns:a16="http://schemas.microsoft.com/office/drawing/2014/main" val="2760539396"/>
                  </a:ext>
                </a:extLst>
              </a:tr>
            </a:tbl>
          </a:graphicData>
        </a:graphic>
      </p:graphicFrame>
    </p:spTree>
    <p:extLst>
      <p:ext uri="{BB962C8B-B14F-4D97-AF65-F5344CB8AC3E}">
        <p14:creationId xmlns:p14="http://schemas.microsoft.com/office/powerpoint/2010/main" val="3058276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828800"/>
          </a:xfrm>
        </p:spPr>
        <p:txBody>
          <a:bodyPr>
            <a:normAutofit/>
          </a:bodyPr>
          <a:lstStyle/>
          <a:p>
            <a:pPr algn="just"/>
            <a:r>
              <a:rPr lang="en-US" sz="2200" dirty="0"/>
              <a:t>A spanning tree of a graph is just a </a:t>
            </a:r>
            <a:r>
              <a:rPr lang="en-US" sz="2200" dirty="0" err="1"/>
              <a:t>subgraph</a:t>
            </a:r>
            <a:r>
              <a:rPr lang="en-US" sz="2200" dirty="0"/>
              <a:t> that contains all the vertices and is a tree.</a:t>
            </a:r>
          </a:p>
          <a:p>
            <a:pPr algn="just"/>
            <a:r>
              <a:rPr lang="en-US" sz="2200" dirty="0"/>
              <a:t>A graph may have many spanning trees.</a:t>
            </a:r>
          </a:p>
          <a:p>
            <a:pPr algn="just">
              <a:buNone/>
            </a:pPr>
            <a:endParaRPr lang="en-US" sz="2200" dirty="0"/>
          </a:p>
        </p:txBody>
      </p:sp>
      <p:sp>
        <p:nvSpPr>
          <p:cNvPr id="4" name="Date Placeholder 3"/>
          <p:cNvSpPr>
            <a:spLocks noGrp="1"/>
          </p:cNvSpPr>
          <p:nvPr>
            <p:ph type="dt" sz="half" idx="10"/>
          </p:nvPr>
        </p:nvSpPr>
        <p:spPr/>
        <p:txBody>
          <a:bodyPr/>
          <a:lstStyle/>
          <a:p>
            <a:r>
              <a:rPr lang="en-US"/>
              <a:t>8/22/2021</a:t>
            </a:r>
          </a:p>
        </p:txBody>
      </p:sp>
      <p:sp>
        <p:nvSpPr>
          <p:cNvPr id="5" name="Footer Placeholder 4"/>
          <p:cNvSpPr>
            <a:spLocks noGrp="1"/>
          </p:cNvSpPr>
          <p:nvPr>
            <p:ph type="ftr" sz="quarter" idx="11"/>
          </p:nvPr>
        </p:nvSpPr>
        <p:spPr>
          <a:xfrm>
            <a:off x="2514600" y="6356350"/>
            <a:ext cx="5029200" cy="365125"/>
          </a:xfrm>
        </p:spPr>
        <p:txBody>
          <a:bodyPr/>
          <a:lstStyle/>
          <a:p>
            <a:r>
              <a:rPr lang="en-US" dirty="0"/>
              <a:t>Mr. Chetan kumar         ACSE0301 and DS               Unit -5</a:t>
            </a:r>
          </a:p>
        </p:txBody>
      </p:sp>
      <p:sp>
        <p:nvSpPr>
          <p:cNvPr id="6" name="Slide Number Placeholder 5"/>
          <p:cNvSpPr>
            <a:spLocks noGrp="1"/>
          </p:cNvSpPr>
          <p:nvPr>
            <p:ph type="sldNum" sz="quarter" idx="12"/>
          </p:nvPr>
        </p:nvSpPr>
        <p:spPr/>
        <p:txBody>
          <a:bodyPr/>
          <a:lstStyle/>
          <a:p>
            <a:fld id="{B6F15528-21DE-4FAA-801E-634DDDAF4B2B}" type="slidenum">
              <a:rPr lang="en-US" smtClean="0"/>
              <a:t>47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Spanning Trees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62" name="Group 61"/>
          <p:cNvGrpSpPr/>
          <p:nvPr/>
        </p:nvGrpSpPr>
        <p:grpSpPr>
          <a:xfrm>
            <a:off x="452438" y="4338638"/>
            <a:ext cx="8010525" cy="1076325"/>
            <a:chOff x="452438" y="4338638"/>
            <a:chExt cx="8010525" cy="1076325"/>
          </a:xfrm>
        </p:grpSpPr>
        <p:grpSp>
          <p:nvGrpSpPr>
            <p:cNvPr id="14338" name="Group 2"/>
            <p:cNvGrpSpPr/>
            <p:nvPr/>
          </p:nvGrpSpPr>
          <p:grpSpPr bwMode="auto">
            <a:xfrm>
              <a:off x="452438" y="4338638"/>
              <a:ext cx="1000125" cy="1076325"/>
              <a:chOff x="713" y="-647"/>
              <a:chExt cx="1575" cy="1695"/>
            </a:xfrm>
          </p:grpSpPr>
          <p:sp>
            <p:nvSpPr>
              <p:cNvPr id="14339" name="Freeform 3"/>
              <p:cNvSpPr/>
              <p:nvPr/>
            </p:nvSpPr>
            <p:spPr bwMode="auto">
              <a:xfrm>
                <a:off x="72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0" name="Freeform 4"/>
              <p:cNvSpPr/>
              <p:nvPr/>
            </p:nvSpPr>
            <p:spPr bwMode="auto">
              <a:xfrm>
                <a:off x="72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41" name="Freeform 5"/>
              <p:cNvSpPr/>
              <p:nvPr/>
            </p:nvSpPr>
            <p:spPr bwMode="auto">
              <a:xfrm>
                <a:off x="180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2" name="AutoShape 6"/>
              <p:cNvSpPr/>
              <p:nvPr/>
            </p:nvSpPr>
            <p:spPr bwMode="auto">
              <a:xfrm>
                <a:off x="1200" y="-641"/>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2"/>
                  </a:cxn>
                  <a:cxn ang="0">
                    <a:pos x="982" y="433"/>
                  </a:cxn>
                  <a:cxn ang="0">
                    <a:pos x="916" y="468"/>
                  </a:cxn>
                  <a:cxn ang="0">
                    <a:pos x="840" y="480"/>
                  </a:cxn>
                  <a:cxn ang="0">
                    <a:pos x="764" y="468"/>
                  </a:cxn>
                  <a:cxn ang="0">
                    <a:pos x="698" y="433"/>
                  </a:cxn>
                  <a:cxn ang="0">
                    <a:pos x="646" y="382"/>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2"/>
                    </a:lnTo>
                    <a:lnTo>
                      <a:pt x="982" y="433"/>
                    </a:lnTo>
                    <a:lnTo>
                      <a:pt x="916" y="468"/>
                    </a:lnTo>
                    <a:lnTo>
                      <a:pt x="840" y="480"/>
                    </a:lnTo>
                    <a:lnTo>
                      <a:pt x="764" y="468"/>
                    </a:lnTo>
                    <a:lnTo>
                      <a:pt x="698" y="433"/>
                    </a:lnTo>
                    <a:lnTo>
                      <a:pt x="646" y="382"/>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43" name="Freeform 7"/>
              <p:cNvSpPr/>
              <p:nvPr/>
            </p:nvSpPr>
            <p:spPr bwMode="auto">
              <a:xfrm>
                <a:off x="72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4" name="AutoShape 8"/>
              <p:cNvSpPr/>
              <p:nvPr/>
            </p:nvSpPr>
            <p:spPr bwMode="auto">
              <a:xfrm>
                <a:off x="72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45" name="Freeform 9"/>
              <p:cNvSpPr/>
              <p:nvPr/>
            </p:nvSpPr>
            <p:spPr bwMode="auto">
              <a:xfrm>
                <a:off x="180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6" name="AutoShape 10"/>
              <p:cNvSpPr/>
              <p:nvPr/>
            </p:nvSpPr>
            <p:spPr bwMode="auto">
              <a:xfrm>
                <a:off x="1130" y="-230"/>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2"/>
                  </a:cxn>
                  <a:cxn ang="0">
                    <a:pos x="1052" y="1223"/>
                  </a:cxn>
                  <a:cxn ang="0">
                    <a:pos x="986" y="1258"/>
                  </a:cxn>
                  <a:cxn ang="0">
                    <a:pos x="910" y="1270"/>
                  </a:cxn>
                  <a:cxn ang="0">
                    <a:pos x="834" y="1258"/>
                  </a:cxn>
                  <a:cxn ang="0">
                    <a:pos x="768" y="1223"/>
                  </a:cxn>
                  <a:cxn ang="0">
                    <a:pos x="716" y="1172"/>
                  </a:cxn>
                  <a:cxn ang="0">
                    <a:pos x="682" y="1106"/>
                  </a:cxn>
                  <a:cxn ang="0">
                    <a:pos x="670" y="1030"/>
                  </a:cxn>
                  <a:cxn ang="0">
                    <a:pos x="70" y="1030"/>
                  </a:cxn>
                  <a:cxn ang="0">
                    <a:pos x="670" y="1030"/>
                  </a:cxn>
                  <a:cxn ang="0">
                    <a:pos x="910" y="70"/>
                  </a:cxn>
                  <a:cxn ang="0">
                    <a:pos x="910" y="79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2"/>
                    </a:lnTo>
                    <a:lnTo>
                      <a:pt x="1052" y="1223"/>
                    </a:lnTo>
                    <a:lnTo>
                      <a:pt x="986" y="1258"/>
                    </a:lnTo>
                    <a:lnTo>
                      <a:pt x="910" y="1270"/>
                    </a:lnTo>
                    <a:lnTo>
                      <a:pt x="834" y="1258"/>
                    </a:lnTo>
                    <a:lnTo>
                      <a:pt x="768" y="1223"/>
                    </a:lnTo>
                    <a:lnTo>
                      <a:pt x="716" y="1172"/>
                    </a:lnTo>
                    <a:lnTo>
                      <a:pt x="682" y="1106"/>
                    </a:lnTo>
                    <a:lnTo>
                      <a:pt x="670" y="1030"/>
                    </a:lnTo>
                    <a:close/>
                    <a:moveTo>
                      <a:pt x="70" y="1030"/>
                    </a:moveTo>
                    <a:lnTo>
                      <a:pt x="670" y="1030"/>
                    </a:lnTo>
                    <a:moveTo>
                      <a:pt x="910" y="70"/>
                    </a:moveTo>
                    <a:lnTo>
                      <a:pt x="910" y="790"/>
                    </a:lnTo>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47" name="Group 11"/>
            <p:cNvGrpSpPr/>
            <p:nvPr/>
          </p:nvGrpSpPr>
          <p:grpSpPr bwMode="auto">
            <a:xfrm>
              <a:off x="7462838" y="4338638"/>
              <a:ext cx="1000125" cy="1076325"/>
              <a:chOff x="11753" y="-647"/>
              <a:chExt cx="1575" cy="1695"/>
            </a:xfrm>
          </p:grpSpPr>
          <p:sp>
            <p:nvSpPr>
              <p:cNvPr id="14348" name="Freeform 12"/>
              <p:cNvSpPr/>
              <p:nvPr/>
            </p:nvSpPr>
            <p:spPr bwMode="auto">
              <a:xfrm>
                <a:off x="1176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9" name="Freeform 13"/>
              <p:cNvSpPr/>
              <p:nvPr/>
            </p:nvSpPr>
            <p:spPr bwMode="auto">
              <a:xfrm>
                <a:off x="1176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50" name="Freeform 14"/>
              <p:cNvSpPr/>
              <p:nvPr/>
            </p:nvSpPr>
            <p:spPr bwMode="auto">
              <a:xfrm>
                <a:off x="1284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1" name="Freeform 15"/>
              <p:cNvSpPr/>
              <p:nvPr/>
            </p:nvSpPr>
            <p:spPr bwMode="auto">
              <a:xfrm>
                <a:off x="1284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52" name="Freeform 16"/>
              <p:cNvSpPr/>
              <p:nvPr/>
            </p:nvSpPr>
            <p:spPr bwMode="auto">
              <a:xfrm>
                <a:off x="1284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3" name="AutoShape 17"/>
              <p:cNvSpPr/>
              <p:nvPr/>
            </p:nvSpPr>
            <p:spPr bwMode="auto">
              <a:xfrm>
                <a:off x="1284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54" name="Freeform 18"/>
              <p:cNvSpPr/>
              <p:nvPr/>
            </p:nvSpPr>
            <p:spPr bwMode="auto">
              <a:xfrm>
                <a:off x="1176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5" name="AutoShape 19"/>
              <p:cNvSpPr/>
              <p:nvPr/>
            </p:nvSpPr>
            <p:spPr bwMode="auto">
              <a:xfrm>
                <a:off x="11760" y="-230"/>
                <a:ext cx="1151" cy="1270"/>
              </a:xfrm>
              <a:custGeom>
                <a:avLst/>
                <a:gdLst/>
                <a:ahLst/>
                <a:cxnLst>
                  <a:cxn ang="0">
                    <a:pos x="0" y="1030"/>
                  </a:cxn>
                  <a:cxn ang="0">
                    <a:pos x="12" y="954"/>
                  </a:cxn>
                  <a:cxn ang="0">
                    <a:pos x="46" y="888"/>
                  </a:cxn>
                  <a:cxn ang="0">
                    <a:pos x="98" y="836"/>
                  </a:cxn>
                  <a:cxn ang="0">
                    <a:pos x="164" y="802"/>
                  </a:cxn>
                  <a:cxn ang="0">
                    <a:pos x="240" y="790"/>
                  </a:cxn>
                  <a:cxn ang="0">
                    <a:pos x="316" y="802"/>
                  </a:cxn>
                  <a:cxn ang="0">
                    <a:pos x="382" y="836"/>
                  </a:cxn>
                  <a:cxn ang="0">
                    <a:pos x="434" y="888"/>
                  </a:cxn>
                  <a:cxn ang="0">
                    <a:pos x="468" y="954"/>
                  </a:cxn>
                  <a:cxn ang="0">
                    <a:pos x="480" y="1030"/>
                  </a:cxn>
                  <a:cxn ang="0">
                    <a:pos x="468" y="1106"/>
                  </a:cxn>
                  <a:cxn ang="0">
                    <a:pos x="434" y="1172"/>
                  </a:cxn>
                  <a:cxn ang="0">
                    <a:pos x="382" y="1223"/>
                  </a:cxn>
                  <a:cxn ang="0">
                    <a:pos x="316" y="1258"/>
                  </a:cxn>
                  <a:cxn ang="0">
                    <a:pos x="240" y="1270"/>
                  </a:cxn>
                  <a:cxn ang="0">
                    <a:pos x="164" y="1258"/>
                  </a:cxn>
                  <a:cxn ang="0">
                    <a:pos x="98" y="1223"/>
                  </a:cxn>
                  <a:cxn ang="0">
                    <a:pos x="46" y="1172"/>
                  </a:cxn>
                  <a:cxn ang="0">
                    <a:pos x="12" y="1106"/>
                  </a:cxn>
                  <a:cxn ang="0">
                    <a:pos x="0" y="1030"/>
                  </a:cxn>
                  <a:cxn ang="0">
                    <a:pos x="1150" y="0"/>
                  </a:cxn>
                  <a:cxn ang="0">
                    <a:pos x="410" y="860"/>
                  </a:cxn>
                  <a:cxn ang="0">
                    <a:pos x="410" y="0"/>
                  </a:cxn>
                  <a:cxn ang="0">
                    <a:pos x="1150" y="860"/>
                  </a:cxn>
                </a:cxnLst>
                <a:rect l="0" t="0" r="r" b="b"/>
                <a:pathLst>
                  <a:path w="1151" h="1270">
                    <a:moveTo>
                      <a:pt x="0" y="1030"/>
                    </a:moveTo>
                    <a:lnTo>
                      <a:pt x="12" y="954"/>
                    </a:lnTo>
                    <a:lnTo>
                      <a:pt x="46" y="888"/>
                    </a:lnTo>
                    <a:lnTo>
                      <a:pt x="98" y="836"/>
                    </a:lnTo>
                    <a:lnTo>
                      <a:pt x="164" y="802"/>
                    </a:lnTo>
                    <a:lnTo>
                      <a:pt x="240" y="790"/>
                    </a:lnTo>
                    <a:lnTo>
                      <a:pt x="316" y="802"/>
                    </a:lnTo>
                    <a:lnTo>
                      <a:pt x="382" y="836"/>
                    </a:lnTo>
                    <a:lnTo>
                      <a:pt x="434" y="888"/>
                    </a:lnTo>
                    <a:lnTo>
                      <a:pt x="468" y="954"/>
                    </a:lnTo>
                    <a:lnTo>
                      <a:pt x="480" y="1030"/>
                    </a:lnTo>
                    <a:lnTo>
                      <a:pt x="468" y="1106"/>
                    </a:lnTo>
                    <a:lnTo>
                      <a:pt x="434" y="1172"/>
                    </a:lnTo>
                    <a:lnTo>
                      <a:pt x="382" y="1223"/>
                    </a:lnTo>
                    <a:lnTo>
                      <a:pt x="316" y="1258"/>
                    </a:lnTo>
                    <a:lnTo>
                      <a:pt x="240" y="1270"/>
                    </a:lnTo>
                    <a:lnTo>
                      <a:pt x="164" y="1258"/>
                    </a:lnTo>
                    <a:lnTo>
                      <a:pt x="98" y="1223"/>
                    </a:lnTo>
                    <a:lnTo>
                      <a:pt x="46" y="1172"/>
                    </a:lnTo>
                    <a:lnTo>
                      <a:pt x="12" y="1106"/>
                    </a:lnTo>
                    <a:lnTo>
                      <a:pt x="0" y="1030"/>
                    </a:lnTo>
                    <a:close/>
                    <a:moveTo>
                      <a:pt x="1150" y="0"/>
                    </a:moveTo>
                    <a:lnTo>
                      <a:pt x="410" y="860"/>
                    </a:lnTo>
                    <a:moveTo>
                      <a:pt x="410" y="0"/>
                    </a:moveTo>
                    <a:lnTo>
                      <a:pt x="115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56" name="Group 20"/>
            <p:cNvGrpSpPr/>
            <p:nvPr/>
          </p:nvGrpSpPr>
          <p:grpSpPr bwMode="auto">
            <a:xfrm>
              <a:off x="2362200" y="4343400"/>
              <a:ext cx="990600" cy="1066800"/>
              <a:chOff x="3600" y="-641"/>
              <a:chExt cx="1560" cy="1681"/>
            </a:xfrm>
          </p:grpSpPr>
          <p:sp>
            <p:nvSpPr>
              <p:cNvPr id="14357" name="Freeform 21"/>
              <p:cNvSpPr/>
              <p:nvPr/>
            </p:nvSpPr>
            <p:spPr bwMode="auto">
              <a:xfrm>
                <a:off x="360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8" name="Freeform 22"/>
              <p:cNvSpPr/>
              <p:nvPr/>
            </p:nvSpPr>
            <p:spPr bwMode="auto">
              <a:xfrm>
                <a:off x="360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59" name="Freeform 23"/>
              <p:cNvSpPr/>
              <p:nvPr/>
            </p:nvSpPr>
            <p:spPr bwMode="auto">
              <a:xfrm>
                <a:off x="468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0" name="AutoShape 24"/>
              <p:cNvSpPr/>
              <p:nvPr/>
            </p:nvSpPr>
            <p:spPr bwMode="auto">
              <a:xfrm>
                <a:off x="4080" y="-641"/>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2"/>
                  </a:cxn>
                  <a:cxn ang="0">
                    <a:pos x="982" y="433"/>
                  </a:cxn>
                  <a:cxn ang="0">
                    <a:pos x="916" y="468"/>
                  </a:cxn>
                  <a:cxn ang="0">
                    <a:pos x="840" y="480"/>
                  </a:cxn>
                  <a:cxn ang="0">
                    <a:pos x="764" y="468"/>
                  </a:cxn>
                  <a:cxn ang="0">
                    <a:pos x="698" y="433"/>
                  </a:cxn>
                  <a:cxn ang="0">
                    <a:pos x="646" y="382"/>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2"/>
                    </a:lnTo>
                    <a:lnTo>
                      <a:pt x="982" y="433"/>
                    </a:lnTo>
                    <a:lnTo>
                      <a:pt x="916" y="468"/>
                    </a:lnTo>
                    <a:lnTo>
                      <a:pt x="840" y="480"/>
                    </a:lnTo>
                    <a:lnTo>
                      <a:pt x="764" y="468"/>
                    </a:lnTo>
                    <a:lnTo>
                      <a:pt x="698" y="433"/>
                    </a:lnTo>
                    <a:lnTo>
                      <a:pt x="646" y="382"/>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61" name="Freeform 25"/>
              <p:cNvSpPr/>
              <p:nvPr/>
            </p:nvSpPr>
            <p:spPr bwMode="auto">
              <a:xfrm>
                <a:off x="360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2" name="Freeform 26"/>
              <p:cNvSpPr/>
              <p:nvPr/>
            </p:nvSpPr>
            <p:spPr bwMode="auto">
              <a:xfrm>
                <a:off x="3600" y="559"/>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63" name="Freeform 27"/>
              <p:cNvSpPr/>
              <p:nvPr/>
            </p:nvSpPr>
            <p:spPr bwMode="auto">
              <a:xfrm>
                <a:off x="468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4" name="AutoShape 28"/>
              <p:cNvSpPr/>
              <p:nvPr/>
            </p:nvSpPr>
            <p:spPr bwMode="auto">
              <a:xfrm>
                <a:off x="4010" y="-230"/>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2"/>
                  </a:cxn>
                  <a:cxn ang="0">
                    <a:pos x="1052" y="1223"/>
                  </a:cxn>
                  <a:cxn ang="0">
                    <a:pos x="986" y="1258"/>
                  </a:cxn>
                  <a:cxn ang="0">
                    <a:pos x="910" y="1270"/>
                  </a:cxn>
                  <a:cxn ang="0">
                    <a:pos x="834" y="1258"/>
                  </a:cxn>
                  <a:cxn ang="0">
                    <a:pos x="768" y="1223"/>
                  </a:cxn>
                  <a:cxn ang="0">
                    <a:pos x="716" y="1172"/>
                  </a:cxn>
                  <a:cxn ang="0">
                    <a:pos x="682" y="1106"/>
                  </a:cxn>
                  <a:cxn ang="0">
                    <a:pos x="670" y="103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2"/>
                    </a:lnTo>
                    <a:lnTo>
                      <a:pt x="1052" y="1223"/>
                    </a:lnTo>
                    <a:lnTo>
                      <a:pt x="986" y="1258"/>
                    </a:lnTo>
                    <a:lnTo>
                      <a:pt x="910" y="1270"/>
                    </a:lnTo>
                    <a:lnTo>
                      <a:pt x="834" y="1258"/>
                    </a:lnTo>
                    <a:lnTo>
                      <a:pt x="768" y="1223"/>
                    </a:lnTo>
                    <a:lnTo>
                      <a:pt x="716" y="1172"/>
                    </a:lnTo>
                    <a:lnTo>
                      <a:pt x="682" y="1106"/>
                    </a:lnTo>
                    <a:lnTo>
                      <a:pt x="670" y="1030"/>
                    </a:lnTo>
                    <a:close/>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66" name="Group 30"/>
            <p:cNvGrpSpPr/>
            <p:nvPr/>
          </p:nvGrpSpPr>
          <p:grpSpPr bwMode="auto">
            <a:xfrm>
              <a:off x="1671638" y="4719638"/>
              <a:ext cx="390525" cy="238125"/>
              <a:chOff x="2633" y="-47"/>
              <a:chExt cx="615" cy="375"/>
            </a:xfrm>
          </p:grpSpPr>
          <p:sp>
            <p:nvSpPr>
              <p:cNvPr id="14367" name="Freeform 31"/>
              <p:cNvSpPr/>
              <p:nvPr/>
            </p:nvSpPr>
            <p:spPr bwMode="auto">
              <a:xfrm>
                <a:off x="2640" y="-41"/>
                <a:ext cx="600" cy="360"/>
              </a:xfrm>
              <a:custGeom>
                <a:avLst/>
                <a:gdLst/>
                <a:ahLst/>
                <a:cxnLst>
                  <a:cxn ang="0">
                    <a:pos x="450" y="0"/>
                  </a:cxn>
                  <a:cxn ang="0">
                    <a:pos x="450" y="90"/>
                  </a:cxn>
                  <a:cxn ang="0">
                    <a:pos x="0" y="90"/>
                  </a:cxn>
                  <a:cxn ang="0">
                    <a:pos x="0" y="270"/>
                  </a:cxn>
                  <a:cxn ang="0">
                    <a:pos x="450" y="270"/>
                  </a:cxn>
                  <a:cxn ang="0">
                    <a:pos x="450" y="360"/>
                  </a:cxn>
                  <a:cxn ang="0">
                    <a:pos x="600" y="180"/>
                  </a:cxn>
                  <a:cxn ang="0">
                    <a:pos x="450" y="0"/>
                  </a:cxn>
                </a:cxnLst>
                <a:rect l="0" t="0" r="r" b="b"/>
                <a:pathLst>
                  <a:path w="600" h="360">
                    <a:moveTo>
                      <a:pt x="450" y="0"/>
                    </a:moveTo>
                    <a:lnTo>
                      <a:pt x="450" y="90"/>
                    </a:lnTo>
                    <a:lnTo>
                      <a:pt x="0" y="90"/>
                    </a:lnTo>
                    <a:lnTo>
                      <a:pt x="0" y="270"/>
                    </a:lnTo>
                    <a:lnTo>
                      <a:pt x="450" y="270"/>
                    </a:lnTo>
                    <a:lnTo>
                      <a:pt x="450" y="360"/>
                    </a:lnTo>
                    <a:lnTo>
                      <a:pt x="600" y="180"/>
                    </a:lnTo>
                    <a:lnTo>
                      <a:pt x="45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8" name="Freeform 32"/>
              <p:cNvSpPr/>
              <p:nvPr/>
            </p:nvSpPr>
            <p:spPr bwMode="auto">
              <a:xfrm>
                <a:off x="2640" y="-41"/>
                <a:ext cx="600" cy="360"/>
              </a:xfrm>
              <a:custGeom>
                <a:avLst/>
                <a:gdLst/>
                <a:ahLst/>
                <a:cxnLst>
                  <a:cxn ang="0">
                    <a:pos x="0" y="90"/>
                  </a:cxn>
                  <a:cxn ang="0">
                    <a:pos x="450" y="90"/>
                  </a:cxn>
                  <a:cxn ang="0">
                    <a:pos x="450" y="0"/>
                  </a:cxn>
                  <a:cxn ang="0">
                    <a:pos x="600" y="180"/>
                  </a:cxn>
                  <a:cxn ang="0">
                    <a:pos x="450" y="360"/>
                  </a:cxn>
                  <a:cxn ang="0">
                    <a:pos x="450" y="270"/>
                  </a:cxn>
                  <a:cxn ang="0">
                    <a:pos x="0" y="270"/>
                  </a:cxn>
                  <a:cxn ang="0">
                    <a:pos x="0" y="90"/>
                  </a:cxn>
                </a:cxnLst>
                <a:rect l="0" t="0" r="r" b="b"/>
                <a:pathLst>
                  <a:path w="600" h="360">
                    <a:moveTo>
                      <a:pt x="0" y="90"/>
                    </a:moveTo>
                    <a:lnTo>
                      <a:pt x="450" y="90"/>
                    </a:lnTo>
                    <a:lnTo>
                      <a:pt x="450" y="0"/>
                    </a:lnTo>
                    <a:lnTo>
                      <a:pt x="600" y="180"/>
                    </a:lnTo>
                    <a:lnTo>
                      <a:pt x="450" y="360"/>
                    </a:lnTo>
                    <a:lnTo>
                      <a:pt x="450" y="270"/>
                    </a:lnTo>
                    <a:lnTo>
                      <a:pt x="0" y="270"/>
                    </a:lnTo>
                    <a:lnTo>
                      <a:pt x="0" y="9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grpSp>
        <p:grpSp>
          <p:nvGrpSpPr>
            <p:cNvPr id="14369" name="Group 33"/>
            <p:cNvGrpSpPr/>
            <p:nvPr/>
          </p:nvGrpSpPr>
          <p:grpSpPr bwMode="auto">
            <a:xfrm>
              <a:off x="3881438" y="4338638"/>
              <a:ext cx="1000125" cy="1076325"/>
              <a:chOff x="6113" y="-647"/>
              <a:chExt cx="1575" cy="1695"/>
            </a:xfrm>
          </p:grpSpPr>
          <p:sp>
            <p:nvSpPr>
              <p:cNvPr id="14370" name="Freeform 34"/>
              <p:cNvSpPr/>
              <p:nvPr/>
            </p:nvSpPr>
            <p:spPr bwMode="auto">
              <a:xfrm>
                <a:off x="612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1" name="Freeform 35"/>
              <p:cNvSpPr/>
              <p:nvPr/>
            </p:nvSpPr>
            <p:spPr bwMode="auto">
              <a:xfrm>
                <a:off x="612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72" name="Freeform 36"/>
              <p:cNvSpPr/>
              <p:nvPr/>
            </p:nvSpPr>
            <p:spPr bwMode="auto">
              <a:xfrm>
                <a:off x="720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3" name="AutoShape 37"/>
              <p:cNvSpPr/>
              <p:nvPr/>
            </p:nvSpPr>
            <p:spPr bwMode="auto">
              <a:xfrm>
                <a:off x="6600" y="-641"/>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2"/>
                  </a:cxn>
                  <a:cxn ang="0">
                    <a:pos x="982" y="433"/>
                  </a:cxn>
                  <a:cxn ang="0">
                    <a:pos x="916" y="468"/>
                  </a:cxn>
                  <a:cxn ang="0">
                    <a:pos x="840" y="480"/>
                  </a:cxn>
                  <a:cxn ang="0">
                    <a:pos x="764" y="468"/>
                  </a:cxn>
                  <a:cxn ang="0">
                    <a:pos x="698" y="433"/>
                  </a:cxn>
                  <a:cxn ang="0">
                    <a:pos x="646" y="382"/>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2"/>
                    </a:lnTo>
                    <a:lnTo>
                      <a:pt x="982" y="433"/>
                    </a:lnTo>
                    <a:lnTo>
                      <a:pt x="916" y="468"/>
                    </a:lnTo>
                    <a:lnTo>
                      <a:pt x="840" y="480"/>
                    </a:lnTo>
                    <a:lnTo>
                      <a:pt x="764" y="468"/>
                    </a:lnTo>
                    <a:lnTo>
                      <a:pt x="698" y="433"/>
                    </a:lnTo>
                    <a:lnTo>
                      <a:pt x="646" y="382"/>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74" name="Freeform 38"/>
              <p:cNvSpPr/>
              <p:nvPr/>
            </p:nvSpPr>
            <p:spPr bwMode="auto">
              <a:xfrm>
                <a:off x="612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5" name="AutoShape 39"/>
              <p:cNvSpPr/>
              <p:nvPr/>
            </p:nvSpPr>
            <p:spPr bwMode="auto">
              <a:xfrm>
                <a:off x="612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76" name="Freeform 40"/>
              <p:cNvSpPr/>
              <p:nvPr/>
            </p:nvSpPr>
            <p:spPr bwMode="auto">
              <a:xfrm>
                <a:off x="720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7" name="AutoShape 41"/>
              <p:cNvSpPr/>
              <p:nvPr/>
            </p:nvSpPr>
            <p:spPr bwMode="auto">
              <a:xfrm>
                <a:off x="720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78" name="Group 42"/>
            <p:cNvGrpSpPr/>
            <p:nvPr/>
          </p:nvGrpSpPr>
          <p:grpSpPr bwMode="auto">
            <a:xfrm>
              <a:off x="5634038" y="4338638"/>
              <a:ext cx="314325" cy="1076325"/>
              <a:chOff x="8873" y="-647"/>
              <a:chExt cx="495" cy="1695"/>
            </a:xfrm>
          </p:grpSpPr>
          <p:sp>
            <p:nvSpPr>
              <p:cNvPr id="14379" name="Freeform 43"/>
              <p:cNvSpPr/>
              <p:nvPr/>
            </p:nvSpPr>
            <p:spPr bwMode="auto">
              <a:xfrm>
                <a:off x="888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0" name="Freeform 44"/>
              <p:cNvSpPr/>
              <p:nvPr/>
            </p:nvSpPr>
            <p:spPr bwMode="auto">
              <a:xfrm>
                <a:off x="888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81" name="Freeform 45"/>
              <p:cNvSpPr/>
              <p:nvPr/>
            </p:nvSpPr>
            <p:spPr bwMode="auto">
              <a:xfrm>
                <a:off x="888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2" name="AutoShape 46"/>
              <p:cNvSpPr/>
              <p:nvPr/>
            </p:nvSpPr>
            <p:spPr bwMode="auto">
              <a:xfrm>
                <a:off x="888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83" name="Group 47"/>
            <p:cNvGrpSpPr/>
            <p:nvPr/>
          </p:nvGrpSpPr>
          <p:grpSpPr bwMode="auto">
            <a:xfrm>
              <a:off x="6319838" y="4338638"/>
              <a:ext cx="314325" cy="1076325"/>
              <a:chOff x="9953" y="-647"/>
              <a:chExt cx="495" cy="1695"/>
            </a:xfrm>
          </p:grpSpPr>
          <p:sp>
            <p:nvSpPr>
              <p:cNvPr id="14384" name="Freeform 48"/>
              <p:cNvSpPr/>
              <p:nvPr/>
            </p:nvSpPr>
            <p:spPr bwMode="auto">
              <a:xfrm>
                <a:off x="996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5" name="Freeform 49"/>
              <p:cNvSpPr/>
              <p:nvPr/>
            </p:nvSpPr>
            <p:spPr bwMode="auto">
              <a:xfrm>
                <a:off x="996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86" name="Freeform 50"/>
              <p:cNvSpPr/>
              <p:nvPr/>
            </p:nvSpPr>
            <p:spPr bwMode="auto">
              <a:xfrm>
                <a:off x="996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7" name="AutoShape 51"/>
              <p:cNvSpPr/>
              <p:nvPr/>
            </p:nvSpPr>
            <p:spPr bwMode="auto">
              <a:xfrm>
                <a:off x="996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cxnSp>
          <p:nvCxnSpPr>
            <p:cNvPr id="60" name="Straight Connector 59"/>
            <p:cNvCxnSpPr/>
            <p:nvPr/>
          </p:nvCxnSpPr>
          <p:spPr>
            <a:xfrm>
              <a:off x="2667000" y="5257800"/>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43600" y="5257800"/>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88" name="Rectangle 52"/>
          <p:cNvSpPr>
            <a:spLocks noChangeArrowheads="1"/>
          </p:cNvSpPr>
          <p:nvPr/>
        </p:nvSpPr>
        <p:spPr bwMode="auto">
          <a:xfrm>
            <a:off x="457200" y="3733800"/>
            <a:ext cx="6673365"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90875" algn="l"/>
              </a:tabLst>
            </a:pP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Graph A</a:t>
            </a:r>
            <a:r>
              <a:rPr kumimoji="0" lang="en-US" sz="2000" b="0" i="0" u="none" strike="noStrike" cap="none" normalizeH="0" dirty="0">
                <a:ln>
                  <a:noFill/>
                </a:ln>
                <a:solidFill>
                  <a:schemeClr val="tx1"/>
                </a:solidFill>
                <a:effectLst/>
                <a:ea typeface="Calibri" panose="020F0502020204030204" pitchFamily="34" charset="0"/>
                <a:cs typeface="Arial" panose="020B0604020202020204" pitchFamily="34" charset="0"/>
              </a:rPr>
              <a:t>                                  </a:t>
            </a: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Some Spanning Trees from Graph A</a:t>
            </a:r>
            <a:endParaRPr kumimoji="0" lang="en-US" sz="1800" b="0" i="0" u="none" strike="noStrike" cap="none" normalizeH="0" baseline="0" dirty="0">
              <a:ln>
                <a:noFill/>
              </a:ln>
              <a:solidFill>
                <a:schemeClr val="tx1"/>
              </a:solidFill>
              <a:effectLst/>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8/22/2021</a:t>
            </a:r>
          </a:p>
        </p:txBody>
      </p:sp>
      <p:sp>
        <p:nvSpPr>
          <p:cNvPr id="5" name="Footer Placeholder 4"/>
          <p:cNvSpPr>
            <a:spLocks noGrp="1"/>
          </p:cNvSpPr>
          <p:nvPr>
            <p:ph type="ftr" sz="quarter" idx="11"/>
          </p:nvPr>
        </p:nvSpPr>
        <p:spPr>
          <a:xfrm>
            <a:off x="2514600" y="6356350"/>
            <a:ext cx="5029200" cy="365125"/>
          </a:xfrm>
        </p:spPr>
        <p:txBody>
          <a:bodyPr/>
          <a:lstStyle/>
          <a:p>
            <a:r>
              <a:rPr lang="en-US" dirty="0"/>
              <a:t>Mr. Chetan kumar         ACSE0301 and DS               Unit -5</a:t>
            </a:r>
          </a:p>
        </p:txBody>
      </p:sp>
      <p:sp>
        <p:nvSpPr>
          <p:cNvPr id="6" name="Slide Number Placeholder 5"/>
          <p:cNvSpPr>
            <a:spLocks noGrp="1"/>
          </p:cNvSpPr>
          <p:nvPr>
            <p:ph type="sldNum" sz="quarter" idx="12"/>
          </p:nvPr>
        </p:nvSpPr>
        <p:spPr/>
        <p:txBody>
          <a:bodyPr/>
          <a:lstStyle/>
          <a:p>
            <a:fld id="{B6F15528-21DE-4FAA-801E-634DDDAF4B2B}" type="slidenum">
              <a:rPr lang="en-US" smtClean="0"/>
              <a:t>48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Spanning Trees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13313" name="Group 1"/>
          <p:cNvGrpSpPr/>
          <p:nvPr/>
        </p:nvGrpSpPr>
        <p:grpSpPr bwMode="auto">
          <a:xfrm>
            <a:off x="457200" y="1447800"/>
            <a:ext cx="1000125" cy="1076325"/>
            <a:chOff x="953" y="159"/>
            <a:chExt cx="1575" cy="1695"/>
          </a:xfrm>
        </p:grpSpPr>
        <p:sp>
          <p:nvSpPr>
            <p:cNvPr id="13314" name="Freeform 2"/>
            <p:cNvSpPr/>
            <p:nvPr/>
          </p:nvSpPr>
          <p:spPr bwMode="auto">
            <a:xfrm>
              <a:off x="9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15" name="Freeform 3"/>
            <p:cNvSpPr/>
            <p:nvPr/>
          </p:nvSpPr>
          <p:spPr bwMode="auto">
            <a:xfrm>
              <a:off x="96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16" name="Freeform 4"/>
            <p:cNvSpPr/>
            <p:nvPr/>
          </p:nvSpPr>
          <p:spPr bwMode="auto">
            <a:xfrm>
              <a:off x="204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17" name="AutoShape 5"/>
            <p:cNvSpPr/>
            <p:nvPr/>
          </p:nvSpPr>
          <p:spPr bwMode="auto">
            <a:xfrm>
              <a:off x="144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18" name="Freeform 6"/>
            <p:cNvSpPr/>
            <p:nvPr/>
          </p:nvSpPr>
          <p:spPr bwMode="auto">
            <a:xfrm>
              <a:off x="9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19" name="AutoShape 7"/>
            <p:cNvSpPr/>
            <p:nvPr/>
          </p:nvSpPr>
          <p:spPr bwMode="auto">
            <a:xfrm>
              <a:off x="9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20" name="Freeform 8"/>
            <p:cNvSpPr/>
            <p:nvPr/>
          </p:nvSpPr>
          <p:spPr bwMode="auto">
            <a:xfrm>
              <a:off x="204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21" name="AutoShape 9"/>
            <p:cNvSpPr/>
            <p:nvPr/>
          </p:nvSpPr>
          <p:spPr bwMode="auto">
            <a:xfrm>
              <a:off x="1370" y="576"/>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5"/>
                </a:cxn>
                <a:cxn ang="0">
                  <a:pos x="1104" y="1171"/>
                </a:cxn>
                <a:cxn ang="0">
                  <a:pos x="1052" y="1223"/>
                </a:cxn>
                <a:cxn ang="0">
                  <a:pos x="986" y="1257"/>
                </a:cxn>
                <a:cxn ang="0">
                  <a:pos x="910" y="1270"/>
                </a:cxn>
                <a:cxn ang="0">
                  <a:pos x="834" y="1257"/>
                </a:cxn>
                <a:cxn ang="0">
                  <a:pos x="768" y="1223"/>
                </a:cxn>
                <a:cxn ang="0">
                  <a:pos x="716" y="1171"/>
                </a:cxn>
                <a:cxn ang="0">
                  <a:pos x="682" y="1105"/>
                </a:cxn>
                <a:cxn ang="0">
                  <a:pos x="670" y="1030"/>
                </a:cxn>
                <a:cxn ang="0">
                  <a:pos x="70" y="1030"/>
                </a:cxn>
                <a:cxn ang="0">
                  <a:pos x="670" y="1030"/>
                </a:cxn>
                <a:cxn ang="0">
                  <a:pos x="910" y="70"/>
                </a:cxn>
                <a:cxn ang="0">
                  <a:pos x="910" y="79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5"/>
                  </a:lnTo>
                  <a:lnTo>
                    <a:pt x="1104" y="1171"/>
                  </a:lnTo>
                  <a:lnTo>
                    <a:pt x="1052" y="1223"/>
                  </a:lnTo>
                  <a:lnTo>
                    <a:pt x="986" y="1257"/>
                  </a:lnTo>
                  <a:lnTo>
                    <a:pt x="910" y="1270"/>
                  </a:lnTo>
                  <a:lnTo>
                    <a:pt x="834" y="1257"/>
                  </a:lnTo>
                  <a:lnTo>
                    <a:pt x="768" y="1223"/>
                  </a:lnTo>
                  <a:lnTo>
                    <a:pt x="716" y="1171"/>
                  </a:lnTo>
                  <a:lnTo>
                    <a:pt x="682" y="1105"/>
                  </a:lnTo>
                  <a:lnTo>
                    <a:pt x="670" y="1030"/>
                  </a:lnTo>
                  <a:close/>
                  <a:moveTo>
                    <a:pt x="70" y="1030"/>
                  </a:moveTo>
                  <a:lnTo>
                    <a:pt x="670" y="1030"/>
                  </a:lnTo>
                  <a:moveTo>
                    <a:pt x="910" y="70"/>
                  </a:moveTo>
                  <a:lnTo>
                    <a:pt x="910" y="790"/>
                  </a:lnTo>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sp>
        <p:nvSpPr>
          <p:cNvPr id="13322" name="Rectangle 10"/>
          <p:cNvSpPr>
            <a:spLocks noChangeArrowheads="1"/>
          </p:cNvSpPr>
          <p:nvPr/>
        </p:nvSpPr>
        <p:spPr bwMode="auto">
          <a:xfrm>
            <a:off x="228600" y="838200"/>
            <a:ext cx="7696274"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33875" algn="l"/>
              </a:tabLst>
            </a:pP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Complete Graph	   </a:t>
            </a:r>
            <a:r>
              <a:rPr kumimoji="0" lang="en-US" sz="2000" b="0" i="0" u="none" strike="noStrike" cap="none" normalizeH="0" dirty="0">
                <a:ln>
                  <a:noFill/>
                </a:ln>
                <a:solidFill>
                  <a:schemeClr val="tx1"/>
                </a:solidFill>
                <a:effectLst/>
                <a:ea typeface="Calibri" panose="020F0502020204030204" pitchFamily="34" charset="0"/>
                <a:cs typeface="Arial" panose="020B0604020202020204" pitchFamily="34" charset="0"/>
              </a:rPr>
              <a:t> </a:t>
            </a: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All 16 of its Spanning Trees</a:t>
            </a:r>
            <a:endParaRPr kumimoji="0" lang="en-US" sz="1800" b="0" i="0" u="none" strike="noStrike" cap="none" normalizeH="0" baseline="0" dirty="0">
              <a:ln>
                <a:noFill/>
              </a:ln>
              <a:solidFill>
                <a:schemeClr val="tx1"/>
              </a:solidFill>
              <a:effectLst/>
              <a:cs typeface="Arial" panose="020B0604020202020204" pitchFamily="34" charset="0"/>
            </a:endParaRPr>
          </a:p>
        </p:txBody>
      </p:sp>
      <p:grpSp>
        <p:nvGrpSpPr>
          <p:cNvPr id="13323" name="Group 11"/>
          <p:cNvGrpSpPr/>
          <p:nvPr/>
        </p:nvGrpSpPr>
        <p:grpSpPr bwMode="auto">
          <a:xfrm>
            <a:off x="2590799" y="1524000"/>
            <a:ext cx="6172201" cy="4495800"/>
            <a:chOff x="4073" y="1074"/>
            <a:chExt cx="9975" cy="9048"/>
          </a:xfrm>
        </p:grpSpPr>
        <p:grpSp>
          <p:nvGrpSpPr>
            <p:cNvPr id="13324" name="Group 12"/>
            <p:cNvGrpSpPr/>
            <p:nvPr/>
          </p:nvGrpSpPr>
          <p:grpSpPr bwMode="auto">
            <a:xfrm>
              <a:off x="4073" y="1074"/>
              <a:ext cx="1575" cy="1695"/>
              <a:chOff x="4073" y="159"/>
              <a:chExt cx="1575" cy="1695"/>
            </a:xfrm>
          </p:grpSpPr>
          <p:sp>
            <p:nvSpPr>
              <p:cNvPr id="13325" name="Freeform 13"/>
              <p:cNvSpPr/>
              <p:nvPr/>
            </p:nvSpPr>
            <p:spPr bwMode="auto">
              <a:xfrm>
                <a:off x="408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26" name="Freeform 14"/>
              <p:cNvSpPr/>
              <p:nvPr/>
            </p:nvSpPr>
            <p:spPr bwMode="auto">
              <a:xfrm>
                <a:off x="408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27" name="Freeform 15"/>
              <p:cNvSpPr/>
              <p:nvPr/>
            </p:nvSpPr>
            <p:spPr bwMode="auto">
              <a:xfrm>
                <a:off x="51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28" name="AutoShape 16"/>
              <p:cNvSpPr/>
              <p:nvPr/>
            </p:nvSpPr>
            <p:spPr bwMode="auto">
              <a:xfrm>
                <a:off x="456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29" name="Freeform 17"/>
              <p:cNvSpPr/>
              <p:nvPr/>
            </p:nvSpPr>
            <p:spPr bwMode="auto">
              <a:xfrm>
                <a:off x="408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30" name="AutoShape 18"/>
              <p:cNvSpPr/>
              <p:nvPr/>
            </p:nvSpPr>
            <p:spPr bwMode="auto">
              <a:xfrm>
                <a:off x="408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31" name="Freeform 19"/>
              <p:cNvSpPr/>
              <p:nvPr/>
            </p:nvSpPr>
            <p:spPr bwMode="auto">
              <a:xfrm>
                <a:off x="51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32" name="AutoShape 20"/>
              <p:cNvSpPr/>
              <p:nvPr/>
            </p:nvSpPr>
            <p:spPr bwMode="auto">
              <a:xfrm>
                <a:off x="51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33" name="Group 21"/>
            <p:cNvGrpSpPr/>
            <p:nvPr/>
          </p:nvGrpSpPr>
          <p:grpSpPr bwMode="auto">
            <a:xfrm>
              <a:off x="6953" y="1074"/>
              <a:ext cx="1575" cy="1695"/>
              <a:chOff x="6953" y="159"/>
              <a:chExt cx="1575" cy="1695"/>
            </a:xfrm>
          </p:grpSpPr>
          <p:sp>
            <p:nvSpPr>
              <p:cNvPr id="13334" name="Freeform 22"/>
              <p:cNvSpPr/>
              <p:nvPr/>
            </p:nvSpPr>
            <p:spPr bwMode="auto">
              <a:xfrm>
                <a:off x="69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35" name="Freeform 23"/>
              <p:cNvSpPr/>
              <p:nvPr/>
            </p:nvSpPr>
            <p:spPr bwMode="auto">
              <a:xfrm>
                <a:off x="696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36" name="Freeform 24"/>
              <p:cNvSpPr/>
              <p:nvPr/>
            </p:nvSpPr>
            <p:spPr bwMode="auto">
              <a:xfrm>
                <a:off x="804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37" name="AutoShape 25"/>
              <p:cNvSpPr/>
              <p:nvPr/>
            </p:nvSpPr>
            <p:spPr bwMode="auto">
              <a:xfrm>
                <a:off x="744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38" name="Freeform 26"/>
              <p:cNvSpPr/>
              <p:nvPr/>
            </p:nvSpPr>
            <p:spPr bwMode="auto">
              <a:xfrm>
                <a:off x="69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39" name="AutoShape 27"/>
              <p:cNvSpPr/>
              <p:nvPr/>
            </p:nvSpPr>
            <p:spPr bwMode="auto">
              <a:xfrm>
                <a:off x="69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40" name="Freeform 28"/>
              <p:cNvSpPr/>
              <p:nvPr/>
            </p:nvSpPr>
            <p:spPr bwMode="auto">
              <a:xfrm>
                <a:off x="804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41" name="AutoShape 29"/>
              <p:cNvSpPr/>
              <p:nvPr/>
            </p:nvSpPr>
            <p:spPr bwMode="auto">
              <a:xfrm>
                <a:off x="7440" y="13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42" name="Group 30"/>
            <p:cNvGrpSpPr/>
            <p:nvPr/>
          </p:nvGrpSpPr>
          <p:grpSpPr bwMode="auto">
            <a:xfrm>
              <a:off x="9713" y="1074"/>
              <a:ext cx="1575" cy="1695"/>
              <a:chOff x="9713" y="159"/>
              <a:chExt cx="1575" cy="1695"/>
            </a:xfrm>
          </p:grpSpPr>
          <p:sp>
            <p:nvSpPr>
              <p:cNvPr id="13343" name="Freeform 31"/>
              <p:cNvSpPr/>
              <p:nvPr/>
            </p:nvSpPr>
            <p:spPr bwMode="auto">
              <a:xfrm>
                <a:off x="972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44" name="Freeform 32"/>
              <p:cNvSpPr/>
              <p:nvPr/>
            </p:nvSpPr>
            <p:spPr bwMode="auto">
              <a:xfrm>
                <a:off x="972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45" name="Freeform 33"/>
              <p:cNvSpPr/>
              <p:nvPr/>
            </p:nvSpPr>
            <p:spPr bwMode="auto">
              <a:xfrm>
                <a:off x="972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46" name="AutoShape 34"/>
              <p:cNvSpPr/>
              <p:nvPr/>
            </p:nvSpPr>
            <p:spPr bwMode="auto">
              <a:xfrm>
                <a:off x="972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47" name="Freeform 35"/>
              <p:cNvSpPr/>
              <p:nvPr/>
            </p:nvSpPr>
            <p:spPr bwMode="auto">
              <a:xfrm>
                <a:off x="1080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48" name="AutoShape 36"/>
              <p:cNvSpPr/>
              <p:nvPr/>
            </p:nvSpPr>
            <p:spPr bwMode="auto">
              <a:xfrm>
                <a:off x="10200" y="13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49" name="Freeform 37"/>
              <p:cNvSpPr/>
              <p:nvPr/>
            </p:nvSpPr>
            <p:spPr bwMode="auto">
              <a:xfrm>
                <a:off x="1080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50" name="AutoShape 38"/>
              <p:cNvSpPr/>
              <p:nvPr/>
            </p:nvSpPr>
            <p:spPr bwMode="auto">
              <a:xfrm>
                <a:off x="10800" y="166"/>
                <a:ext cx="480" cy="120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 ang="0">
                    <a:pos x="240" y="480"/>
                  </a:cxn>
                  <a:cxn ang="0">
                    <a:pos x="240" y="1200"/>
                  </a:cxn>
                </a:cxnLst>
                <a:rect l="0" t="0" r="r" b="b"/>
                <a:pathLst>
                  <a:path w="480" h="120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moveTo>
                      <a:pt x="240" y="480"/>
                    </a:moveTo>
                    <a:lnTo>
                      <a:pt x="240" y="120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51" name="Group 39"/>
            <p:cNvGrpSpPr/>
            <p:nvPr/>
          </p:nvGrpSpPr>
          <p:grpSpPr bwMode="auto">
            <a:xfrm>
              <a:off x="12473" y="1074"/>
              <a:ext cx="1575" cy="1695"/>
              <a:chOff x="12473" y="159"/>
              <a:chExt cx="1575" cy="1695"/>
            </a:xfrm>
          </p:grpSpPr>
          <p:sp>
            <p:nvSpPr>
              <p:cNvPr id="13352" name="Freeform 40"/>
              <p:cNvSpPr/>
              <p:nvPr/>
            </p:nvSpPr>
            <p:spPr bwMode="auto">
              <a:xfrm>
                <a:off x="1248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3" name="Freeform 41"/>
              <p:cNvSpPr/>
              <p:nvPr/>
            </p:nvSpPr>
            <p:spPr bwMode="auto">
              <a:xfrm>
                <a:off x="1248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54" name="Freeform 42"/>
              <p:cNvSpPr/>
              <p:nvPr/>
            </p:nvSpPr>
            <p:spPr bwMode="auto">
              <a:xfrm>
                <a:off x="135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5" name="AutoShape 43"/>
              <p:cNvSpPr/>
              <p:nvPr/>
            </p:nvSpPr>
            <p:spPr bwMode="auto">
              <a:xfrm>
                <a:off x="1296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56" name="Freeform 44"/>
              <p:cNvSpPr/>
              <p:nvPr/>
            </p:nvSpPr>
            <p:spPr bwMode="auto">
              <a:xfrm>
                <a:off x="135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7" name="AutoShape 45"/>
              <p:cNvSpPr/>
              <p:nvPr/>
            </p:nvSpPr>
            <p:spPr bwMode="auto">
              <a:xfrm>
                <a:off x="135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58" name="Freeform 46"/>
              <p:cNvSpPr/>
              <p:nvPr/>
            </p:nvSpPr>
            <p:spPr bwMode="auto">
              <a:xfrm>
                <a:off x="1248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9" name="AutoShape 47"/>
              <p:cNvSpPr/>
              <p:nvPr/>
            </p:nvSpPr>
            <p:spPr bwMode="auto">
              <a:xfrm>
                <a:off x="12480" y="1366"/>
                <a:ext cx="10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 ang="0">
                    <a:pos x="480" y="240"/>
                  </a:cxn>
                  <a:cxn ang="0">
                    <a:pos x="1080" y="240"/>
                  </a:cxn>
                </a:cxnLst>
                <a:rect l="0" t="0" r="r" b="b"/>
                <a:pathLst>
                  <a:path w="10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moveTo>
                      <a:pt x="480" y="240"/>
                    </a:moveTo>
                    <a:lnTo>
                      <a:pt x="108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60" name="Group 48"/>
            <p:cNvGrpSpPr/>
            <p:nvPr/>
          </p:nvGrpSpPr>
          <p:grpSpPr bwMode="auto">
            <a:xfrm>
              <a:off x="4073" y="3445"/>
              <a:ext cx="1575" cy="1695"/>
              <a:chOff x="4073" y="188"/>
              <a:chExt cx="1575" cy="1695"/>
            </a:xfrm>
          </p:grpSpPr>
          <p:sp>
            <p:nvSpPr>
              <p:cNvPr id="13361" name="Freeform 49"/>
              <p:cNvSpPr/>
              <p:nvPr/>
            </p:nvSpPr>
            <p:spPr bwMode="auto">
              <a:xfrm>
                <a:off x="408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2" name="Freeform 50"/>
              <p:cNvSpPr/>
              <p:nvPr/>
            </p:nvSpPr>
            <p:spPr bwMode="auto">
              <a:xfrm>
                <a:off x="408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63" name="Freeform 51"/>
              <p:cNvSpPr/>
              <p:nvPr/>
            </p:nvSpPr>
            <p:spPr bwMode="auto">
              <a:xfrm>
                <a:off x="516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4" name="AutoShape 52"/>
              <p:cNvSpPr/>
              <p:nvPr/>
            </p:nvSpPr>
            <p:spPr bwMode="auto">
              <a:xfrm>
                <a:off x="4560" y="19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65" name="Freeform 53"/>
              <p:cNvSpPr/>
              <p:nvPr/>
            </p:nvSpPr>
            <p:spPr bwMode="auto">
              <a:xfrm>
                <a:off x="408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6" name="Freeform 54"/>
              <p:cNvSpPr/>
              <p:nvPr/>
            </p:nvSpPr>
            <p:spPr bwMode="auto">
              <a:xfrm>
                <a:off x="4080" y="13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67" name="Freeform 55"/>
              <p:cNvSpPr/>
              <p:nvPr/>
            </p:nvSpPr>
            <p:spPr bwMode="auto">
              <a:xfrm>
                <a:off x="516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8" name="AutoShape 56"/>
              <p:cNvSpPr/>
              <p:nvPr/>
            </p:nvSpPr>
            <p:spPr bwMode="auto">
              <a:xfrm>
                <a:off x="4490" y="60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69" name="Group 57"/>
            <p:cNvGrpSpPr/>
            <p:nvPr/>
          </p:nvGrpSpPr>
          <p:grpSpPr bwMode="auto">
            <a:xfrm>
              <a:off x="6953" y="3445"/>
              <a:ext cx="1575" cy="1695"/>
              <a:chOff x="6953" y="188"/>
              <a:chExt cx="1575" cy="1695"/>
            </a:xfrm>
          </p:grpSpPr>
          <p:sp>
            <p:nvSpPr>
              <p:cNvPr id="13370" name="Freeform 58"/>
              <p:cNvSpPr/>
              <p:nvPr/>
            </p:nvSpPr>
            <p:spPr bwMode="auto">
              <a:xfrm>
                <a:off x="696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1" name="Freeform 59"/>
              <p:cNvSpPr/>
              <p:nvPr/>
            </p:nvSpPr>
            <p:spPr bwMode="auto">
              <a:xfrm>
                <a:off x="696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72" name="Freeform 60"/>
              <p:cNvSpPr/>
              <p:nvPr/>
            </p:nvSpPr>
            <p:spPr bwMode="auto">
              <a:xfrm>
                <a:off x="696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3" name="AutoShape 61"/>
              <p:cNvSpPr/>
              <p:nvPr/>
            </p:nvSpPr>
            <p:spPr bwMode="auto">
              <a:xfrm>
                <a:off x="6960" y="67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74" name="Freeform 62"/>
              <p:cNvSpPr/>
              <p:nvPr/>
            </p:nvSpPr>
            <p:spPr bwMode="auto">
              <a:xfrm>
                <a:off x="804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5" name="Freeform 63"/>
              <p:cNvSpPr/>
              <p:nvPr/>
            </p:nvSpPr>
            <p:spPr bwMode="auto">
              <a:xfrm>
                <a:off x="804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76" name="Freeform 64"/>
              <p:cNvSpPr/>
              <p:nvPr/>
            </p:nvSpPr>
            <p:spPr bwMode="auto">
              <a:xfrm>
                <a:off x="804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7" name="AutoShape 65"/>
              <p:cNvSpPr/>
              <p:nvPr/>
            </p:nvSpPr>
            <p:spPr bwMode="auto">
              <a:xfrm>
                <a:off x="7370" y="60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78" name="Group 66"/>
            <p:cNvGrpSpPr/>
            <p:nvPr/>
          </p:nvGrpSpPr>
          <p:grpSpPr bwMode="auto">
            <a:xfrm>
              <a:off x="9713" y="3445"/>
              <a:ext cx="1575" cy="1695"/>
              <a:chOff x="9713" y="188"/>
              <a:chExt cx="1575" cy="1695"/>
            </a:xfrm>
          </p:grpSpPr>
          <p:sp>
            <p:nvSpPr>
              <p:cNvPr id="13379" name="Freeform 67"/>
              <p:cNvSpPr/>
              <p:nvPr/>
            </p:nvSpPr>
            <p:spPr bwMode="auto">
              <a:xfrm>
                <a:off x="972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0" name="Freeform 68"/>
              <p:cNvSpPr/>
              <p:nvPr/>
            </p:nvSpPr>
            <p:spPr bwMode="auto">
              <a:xfrm>
                <a:off x="972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81" name="Freeform 69"/>
              <p:cNvSpPr/>
              <p:nvPr/>
            </p:nvSpPr>
            <p:spPr bwMode="auto">
              <a:xfrm>
                <a:off x="1080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2" name="Freeform 70"/>
              <p:cNvSpPr/>
              <p:nvPr/>
            </p:nvSpPr>
            <p:spPr bwMode="auto">
              <a:xfrm>
                <a:off x="1080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83" name="Freeform 71"/>
              <p:cNvSpPr/>
              <p:nvPr/>
            </p:nvSpPr>
            <p:spPr bwMode="auto">
              <a:xfrm>
                <a:off x="972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4" name="Freeform 72"/>
              <p:cNvSpPr/>
              <p:nvPr/>
            </p:nvSpPr>
            <p:spPr bwMode="auto">
              <a:xfrm>
                <a:off x="9720" y="13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85" name="Freeform 73"/>
              <p:cNvSpPr/>
              <p:nvPr/>
            </p:nvSpPr>
            <p:spPr bwMode="auto">
              <a:xfrm>
                <a:off x="1080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6" name="AutoShape 74"/>
              <p:cNvSpPr/>
              <p:nvPr/>
            </p:nvSpPr>
            <p:spPr bwMode="auto">
              <a:xfrm>
                <a:off x="10130" y="60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87" name="Group 75"/>
            <p:cNvGrpSpPr/>
            <p:nvPr/>
          </p:nvGrpSpPr>
          <p:grpSpPr bwMode="auto">
            <a:xfrm>
              <a:off x="12473" y="3445"/>
              <a:ext cx="1575" cy="1695"/>
              <a:chOff x="12473" y="188"/>
              <a:chExt cx="1575" cy="1695"/>
            </a:xfrm>
          </p:grpSpPr>
          <p:sp>
            <p:nvSpPr>
              <p:cNvPr id="13388" name="Freeform 76"/>
              <p:cNvSpPr/>
              <p:nvPr/>
            </p:nvSpPr>
            <p:spPr bwMode="auto">
              <a:xfrm>
                <a:off x="1248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89" name="Freeform 77"/>
              <p:cNvSpPr/>
              <p:nvPr/>
            </p:nvSpPr>
            <p:spPr bwMode="auto">
              <a:xfrm>
                <a:off x="1248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90" name="Freeform 78"/>
              <p:cNvSpPr/>
              <p:nvPr/>
            </p:nvSpPr>
            <p:spPr bwMode="auto">
              <a:xfrm>
                <a:off x="1356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91" name="Freeform 79"/>
              <p:cNvSpPr/>
              <p:nvPr/>
            </p:nvSpPr>
            <p:spPr bwMode="auto">
              <a:xfrm>
                <a:off x="1356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92" name="Freeform 80"/>
              <p:cNvSpPr/>
              <p:nvPr/>
            </p:nvSpPr>
            <p:spPr bwMode="auto">
              <a:xfrm>
                <a:off x="1356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93" name="AutoShape 81"/>
              <p:cNvSpPr/>
              <p:nvPr/>
            </p:nvSpPr>
            <p:spPr bwMode="auto">
              <a:xfrm>
                <a:off x="13560" y="67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94" name="Freeform 82"/>
              <p:cNvSpPr/>
              <p:nvPr/>
            </p:nvSpPr>
            <p:spPr bwMode="auto">
              <a:xfrm>
                <a:off x="1248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95" name="AutoShape 83"/>
              <p:cNvSpPr/>
              <p:nvPr/>
            </p:nvSpPr>
            <p:spPr bwMode="auto">
              <a:xfrm>
                <a:off x="12480" y="605"/>
                <a:ext cx="1151" cy="1270"/>
              </a:xfrm>
              <a:custGeom>
                <a:avLst/>
                <a:gdLst/>
                <a:ahLst/>
                <a:cxnLst>
                  <a:cxn ang="0">
                    <a:pos x="0" y="1030"/>
                  </a:cxn>
                  <a:cxn ang="0">
                    <a:pos x="12" y="954"/>
                  </a:cxn>
                  <a:cxn ang="0">
                    <a:pos x="46" y="888"/>
                  </a:cxn>
                  <a:cxn ang="0">
                    <a:pos x="98" y="836"/>
                  </a:cxn>
                  <a:cxn ang="0">
                    <a:pos x="164" y="802"/>
                  </a:cxn>
                  <a:cxn ang="0">
                    <a:pos x="240" y="790"/>
                  </a:cxn>
                  <a:cxn ang="0">
                    <a:pos x="316" y="802"/>
                  </a:cxn>
                  <a:cxn ang="0">
                    <a:pos x="382" y="836"/>
                  </a:cxn>
                  <a:cxn ang="0">
                    <a:pos x="434" y="888"/>
                  </a:cxn>
                  <a:cxn ang="0">
                    <a:pos x="468" y="954"/>
                  </a:cxn>
                  <a:cxn ang="0">
                    <a:pos x="480" y="1030"/>
                  </a:cxn>
                  <a:cxn ang="0">
                    <a:pos x="468" y="1106"/>
                  </a:cxn>
                  <a:cxn ang="0">
                    <a:pos x="434" y="1171"/>
                  </a:cxn>
                  <a:cxn ang="0">
                    <a:pos x="382" y="1223"/>
                  </a:cxn>
                  <a:cxn ang="0">
                    <a:pos x="316" y="1257"/>
                  </a:cxn>
                  <a:cxn ang="0">
                    <a:pos x="240" y="1270"/>
                  </a:cxn>
                  <a:cxn ang="0">
                    <a:pos x="164" y="1257"/>
                  </a:cxn>
                  <a:cxn ang="0">
                    <a:pos x="98" y="1223"/>
                  </a:cxn>
                  <a:cxn ang="0">
                    <a:pos x="46" y="1171"/>
                  </a:cxn>
                  <a:cxn ang="0">
                    <a:pos x="12" y="1106"/>
                  </a:cxn>
                  <a:cxn ang="0">
                    <a:pos x="0" y="1030"/>
                  </a:cxn>
                  <a:cxn ang="0">
                    <a:pos x="1150" y="0"/>
                  </a:cxn>
                  <a:cxn ang="0">
                    <a:pos x="410" y="860"/>
                  </a:cxn>
                  <a:cxn ang="0">
                    <a:pos x="410" y="0"/>
                  </a:cxn>
                  <a:cxn ang="0">
                    <a:pos x="1150" y="860"/>
                  </a:cxn>
                </a:cxnLst>
                <a:rect l="0" t="0" r="r" b="b"/>
                <a:pathLst>
                  <a:path w="1151" h="1270">
                    <a:moveTo>
                      <a:pt x="0" y="1030"/>
                    </a:moveTo>
                    <a:lnTo>
                      <a:pt x="12" y="954"/>
                    </a:lnTo>
                    <a:lnTo>
                      <a:pt x="46" y="888"/>
                    </a:lnTo>
                    <a:lnTo>
                      <a:pt x="98" y="836"/>
                    </a:lnTo>
                    <a:lnTo>
                      <a:pt x="164" y="802"/>
                    </a:lnTo>
                    <a:lnTo>
                      <a:pt x="240" y="790"/>
                    </a:lnTo>
                    <a:lnTo>
                      <a:pt x="316" y="802"/>
                    </a:lnTo>
                    <a:lnTo>
                      <a:pt x="382" y="836"/>
                    </a:lnTo>
                    <a:lnTo>
                      <a:pt x="434" y="888"/>
                    </a:lnTo>
                    <a:lnTo>
                      <a:pt x="468" y="954"/>
                    </a:lnTo>
                    <a:lnTo>
                      <a:pt x="480" y="1030"/>
                    </a:lnTo>
                    <a:lnTo>
                      <a:pt x="468" y="1106"/>
                    </a:lnTo>
                    <a:lnTo>
                      <a:pt x="434" y="1171"/>
                    </a:lnTo>
                    <a:lnTo>
                      <a:pt x="382" y="1223"/>
                    </a:lnTo>
                    <a:lnTo>
                      <a:pt x="316" y="1257"/>
                    </a:lnTo>
                    <a:lnTo>
                      <a:pt x="240" y="1270"/>
                    </a:lnTo>
                    <a:lnTo>
                      <a:pt x="164" y="1257"/>
                    </a:lnTo>
                    <a:lnTo>
                      <a:pt x="98" y="1223"/>
                    </a:lnTo>
                    <a:lnTo>
                      <a:pt x="46" y="1171"/>
                    </a:lnTo>
                    <a:lnTo>
                      <a:pt x="12" y="1106"/>
                    </a:lnTo>
                    <a:lnTo>
                      <a:pt x="0" y="1030"/>
                    </a:lnTo>
                    <a:close/>
                    <a:moveTo>
                      <a:pt x="1150" y="0"/>
                    </a:moveTo>
                    <a:lnTo>
                      <a:pt x="410" y="860"/>
                    </a:lnTo>
                    <a:moveTo>
                      <a:pt x="410" y="0"/>
                    </a:moveTo>
                    <a:lnTo>
                      <a:pt x="115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96" name="Group 84"/>
            <p:cNvGrpSpPr/>
            <p:nvPr/>
          </p:nvGrpSpPr>
          <p:grpSpPr bwMode="auto">
            <a:xfrm>
              <a:off x="4073" y="5936"/>
              <a:ext cx="1575" cy="1695"/>
              <a:chOff x="4073" y="308"/>
              <a:chExt cx="1575" cy="1695"/>
            </a:xfrm>
          </p:grpSpPr>
          <p:sp>
            <p:nvSpPr>
              <p:cNvPr id="13397" name="Freeform 85"/>
              <p:cNvSpPr/>
              <p:nvPr/>
            </p:nvSpPr>
            <p:spPr bwMode="auto">
              <a:xfrm>
                <a:off x="40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98" name="Freeform 86"/>
              <p:cNvSpPr/>
              <p:nvPr/>
            </p:nvSpPr>
            <p:spPr bwMode="auto">
              <a:xfrm>
                <a:off x="40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99" name="Freeform 87"/>
              <p:cNvSpPr/>
              <p:nvPr/>
            </p:nvSpPr>
            <p:spPr bwMode="auto">
              <a:xfrm>
                <a:off x="40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00" name="AutoShape 88"/>
              <p:cNvSpPr/>
              <p:nvPr/>
            </p:nvSpPr>
            <p:spPr bwMode="auto">
              <a:xfrm>
                <a:off x="408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01" name="Freeform 89"/>
              <p:cNvSpPr/>
              <p:nvPr/>
            </p:nvSpPr>
            <p:spPr bwMode="auto">
              <a:xfrm>
                <a:off x="51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02" name="Freeform 90"/>
              <p:cNvSpPr/>
              <p:nvPr/>
            </p:nvSpPr>
            <p:spPr bwMode="auto">
              <a:xfrm>
                <a:off x="516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03" name="Freeform 91"/>
              <p:cNvSpPr/>
              <p:nvPr/>
            </p:nvSpPr>
            <p:spPr bwMode="auto">
              <a:xfrm>
                <a:off x="51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04" name="AutoShape 92"/>
              <p:cNvSpPr/>
              <p:nvPr/>
            </p:nvSpPr>
            <p:spPr bwMode="auto">
              <a:xfrm>
                <a:off x="449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910" y="70"/>
                  </a:cxn>
                  <a:cxn ang="0">
                    <a:pos x="910" y="79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910" y="70"/>
                    </a:moveTo>
                    <a:lnTo>
                      <a:pt x="910" y="79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05" name="Group 93"/>
            <p:cNvGrpSpPr/>
            <p:nvPr/>
          </p:nvGrpSpPr>
          <p:grpSpPr bwMode="auto">
            <a:xfrm>
              <a:off x="6953" y="5936"/>
              <a:ext cx="1575" cy="1695"/>
              <a:chOff x="6953" y="308"/>
              <a:chExt cx="1575" cy="1695"/>
            </a:xfrm>
          </p:grpSpPr>
          <p:sp>
            <p:nvSpPr>
              <p:cNvPr id="13406" name="Freeform 94"/>
              <p:cNvSpPr/>
              <p:nvPr/>
            </p:nvSpPr>
            <p:spPr bwMode="auto">
              <a:xfrm>
                <a:off x="69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07" name="Freeform 95"/>
              <p:cNvSpPr/>
              <p:nvPr/>
            </p:nvSpPr>
            <p:spPr bwMode="auto">
              <a:xfrm>
                <a:off x="696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08" name="Freeform 96"/>
              <p:cNvSpPr/>
              <p:nvPr/>
            </p:nvSpPr>
            <p:spPr bwMode="auto">
              <a:xfrm>
                <a:off x="804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09" name="AutoShape 97"/>
              <p:cNvSpPr/>
              <p:nvPr/>
            </p:nvSpPr>
            <p:spPr bwMode="auto">
              <a:xfrm>
                <a:off x="744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10" name="Freeform 98"/>
              <p:cNvSpPr/>
              <p:nvPr/>
            </p:nvSpPr>
            <p:spPr bwMode="auto">
              <a:xfrm>
                <a:off x="69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11" name="Freeform 99"/>
              <p:cNvSpPr/>
              <p:nvPr/>
            </p:nvSpPr>
            <p:spPr bwMode="auto">
              <a:xfrm>
                <a:off x="6960" y="15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12" name="Freeform 100"/>
              <p:cNvSpPr/>
              <p:nvPr/>
            </p:nvSpPr>
            <p:spPr bwMode="auto">
              <a:xfrm>
                <a:off x="804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13" name="AutoShape 101"/>
              <p:cNvSpPr/>
              <p:nvPr/>
            </p:nvSpPr>
            <p:spPr bwMode="auto">
              <a:xfrm>
                <a:off x="737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740" y="0"/>
                  </a:cxn>
                  <a:cxn ang="0">
                    <a:pos x="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740" y="0"/>
                    </a:moveTo>
                    <a:lnTo>
                      <a:pt x="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14" name="Group 102"/>
            <p:cNvGrpSpPr/>
            <p:nvPr/>
          </p:nvGrpSpPr>
          <p:grpSpPr bwMode="auto">
            <a:xfrm>
              <a:off x="9713" y="5936"/>
              <a:ext cx="1575" cy="1695"/>
              <a:chOff x="9713" y="308"/>
              <a:chExt cx="1575" cy="1695"/>
            </a:xfrm>
          </p:grpSpPr>
          <p:sp>
            <p:nvSpPr>
              <p:cNvPr id="13415" name="Freeform 103"/>
              <p:cNvSpPr/>
              <p:nvPr/>
            </p:nvSpPr>
            <p:spPr bwMode="auto">
              <a:xfrm>
                <a:off x="972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16" name="Freeform 104"/>
              <p:cNvSpPr/>
              <p:nvPr/>
            </p:nvSpPr>
            <p:spPr bwMode="auto">
              <a:xfrm>
                <a:off x="972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17" name="Freeform 105"/>
              <p:cNvSpPr/>
              <p:nvPr/>
            </p:nvSpPr>
            <p:spPr bwMode="auto">
              <a:xfrm>
                <a:off x="972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18" name="AutoShape 106"/>
              <p:cNvSpPr/>
              <p:nvPr/>
            </p:nvSpPr>
            <p:spPr bwMode="auto">
              <a:xfrm>
                <a:off x="972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19" name="Freeform 107"/>
              <p:cNvSpPr/>
              <p:nvPr/>
            </p:nvSpPr>
            <p:spPr bwMode="auto">
              <a:xfrm>
                <a:off x="1080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20" name="Freeform 108"/>
              <p:cNvSpPr/>
              <p:nvPr/>
            </p:nvSpPr>
            <p:spPr bwMode="auto">
              <a:xfrm>
                <a:off x="1080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21" name="Freeform 109"/>
              <p:cNvSpPr/>
              <p:nvPr/>
            </p:nvSpPr>
            <p:spPr bwMode="auto">
              <a:xfrm>
                <a:off x="1080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22" name="AutoShape 110"/>
              <p:cNvSpPr/>
              <p:nvPr/>
            </p:nvSpPr>
            <p:spPr bwMode="auto">
              <a:xfrm>
                <a:off x="1013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910" y="70"/>
                  </a:cxn>
                  <a:cxn ang="0">
                    <a:pos x="910" y="790"/>
                  </a:cxn>
                  <a:cxn ang="0">
                    <a:pos x="740" y="0"/>
                  </a:cxn>
                  <a:cxn ang="0">
                    <a:pos x="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910" y="70"/>
                    </a:moveTo>
                    <a:lnTo>
                      <a:pt x="910" y="790"/>
                    </a:lnTo>
                    <a:moveTo>
                      <a:pt x="740" y="0"/>
                    </a:moveTo>
                    <a:lnTo>
                      <a:pt x="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23" name="Group 111"/>
            <p:cNvGrpSpPr/>
            <p:nvPr/>
          </p:nvGrpSpPr>
          <p:grpSpPr bwMode="auto">
            <a:xfrm>
              <a:off x="12473" y="5936"/>
              <a:ext cx="1575" cy="1695"/>
              <a:chOff x="12473" y="308"/>
              <a:chExt cx="1575" cy="1695"/>
            </a:xfrm>
          </p:grpSpPr>
          <p:sp>
            <p:nvSpPr>
              <p:cNvPr id="13424" name="Freeform 112"/>
              <p:cNvSpPr/>
              <p:nvPr/>
            </p:nvSpPr>
            <p:spPr bwMode="auto">
              <a:xfrm>
                <a:off x="124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25" name="Freeform 113"/>
              <p:cNvSpPr/>
              <p:nvPr/>
            </p:nvSpPr>
            <p:spPr bwMode="auto">
              <a:xfrm>
                <a:off x="124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26" name="Freeform 114"/>
              <p:cNvSpPr/>
              <p:nvPr/>
            </p:nvSpPr>
            <p:spPr bwMode="auto">
              <a:xfrm>
                <a:off x="135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27" name="AutoShape 115"/>
              <p:cNvSpPr/>
              <p:nvPr/>
            </p:nvSpPr>
            <p:spPr bwMode="auto">
              <a:xfrm>
                <a:off x="1296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28" name="Freeform 116"/>
              <p:cNvSpPr/>
              <p:nvPr/>
            </p:nvSpPr>
            <p:spPr bwMode="auto">
              <a:xfrm>
                <a:off x="124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29" name="Freeform 117"/>
              <p:cNvSpPr/>
              <p:nvPr/>
            </p:nvSpPr>
            <p:spPr bwMode="auto">
              <a:xfrm>
                <a:off x="12480" y="15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30" name="Freeform 118"/>
              <p:cNvSpPr/>
              <p:nvPr/>
            </p:nvSpPr>
            <p:spPr bwMode="auto">
              <a:xfrm>
                <a:off x="135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31" name="AutoShape 119"/>
              <p:cNvSpPr/>
              <p:nvPr/>
            </p:nvSpPr>
            <p:spPr bwMode="auto">
              <a:xfrm>
                <a:off x="1289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32" name="Group 120"/>
            <p:cNvGrpSpPr/>
            <p:nvPr/>
          </p:nvGrpSpPr>
          <p:grpSpPr bwMode="auto">
            <a:xfrm>
              <a:off x="4073" y="8427"/>
              <a:ext cx="1575" cy="1695"/>
              <a:chOff x="4073" y="308"/>
              <a:chExt cx="1575" cy="1695"/>
            </a:xfrm>
          </p:grpSpPr>
          <p:sp>
            <p:nvSpPr>
              <p:cNvPr id="13433" name="Freeform 121"/>
              <p:cNvSpPr/>
              <p:nvPr/>
            </p:nvSpPr>
            <p:spPr bwMode="auto">
              <a:xfrm>
                <a:off x="40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34" name="Freeform 122"/>
              <p:cNvSpPr/>
              <p:nvPr/>
            </p:nvSpPr>
            <p:spPr bwMode="auto">
              <a:xfrm>
                <a:off x="40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35" name="Freeform 123"/>
              <p:cNvSpPr/>
              <p:nvPr/>
            </p:nvSpPr>
            <p:spPr bwMode="auto">
              <a:xfrm>
                <a:off x="51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36" name="AutoShape 124"/>
              <p:cNvSpPr/>
              <p:nvPr/>
            </p:nvSpPr>
            <p:spPr bwMode="auto">
              <a:xfrm>
                <a:off x="456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37" name="Freeform 125"/>
              <p:cNvSpPr/>
              <p:nvPr/>
            </p:nvSpPr>
            <p:spPr bwMode="auto">
              <a:xfrm>
                <a:off x="40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38" name="AutoShape 126"/>
              <p:cNvSpPr/>
              <p:nvPr/>
            </p:nvSpPr>
            <p:spPr bwMode="auto">
              <a:xfrm>
                <a:off x="408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39" name="Freeform 127"/>
              <p:cNvSpPr/>
              <p:nvPr/>
            </p:nvSpPr>
            <p:spPr bwMode="auto">
              <a:xfrm>
                <a:off x="51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40" name="AutoShape 128"/>
              <p:cNvSpPr/>
              <p:nvPr/>
            </p:nvSpPr>
            <p:spPr bwMode="auto">
              <a:xfrm>
                <a:off x="449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41" name="Group 129"/>
            <p:cNvGrpSpPr/>
            <p:nvPr/>
          </p:nvGrpSpPr>
          <p:grpSpPr bwMode="auto">
            <a:xfrm>
              <a:off x="6953" y="8427"/>
              <a:ext cx="1575" cy="1695"/>
              <a:chOff x="6953" y="308"/>
              <a:chExt cx="1575" cy="1695"/>
            </a:xfrm>
          </p:grpSpPr>
          <p:sp>
            <p:nvSpPr>
              <p:cNvPr id="13442" name="Freeform 130"/>
              <p:cNvSpPr/>
              <p:nvPr/>
            </p:nvSpPr>
            <p:spPr bwMode="auto">
              <a:xfrm>
                <a:off x="69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3" name="Freeform 131"/>
              <p:cNvSpPr/>
              <p:nvPr/>
            </p:nvSpPr>
            <p:spPr bwMode="auto">
              <a:xfrm>
                <a:off x="696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44" name="Freeform 132"/>
              <p:cNvSpPr/>
              <p:nvPr/>
            </p:nvSpPr>
            <p:spPr bwMode="auto">
              <a:xfrm>
                <a:off x="69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5" name="AutoShape 133"/>
              <p:cNvSpPr/>
              <p:nvPr/>
            </p:nvSpPr>
            <p:spPr bwMode="auto">
              <a:xfrm>
                <a:off x="696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46" name="Freeform 134"/>
              <p:cNvSpPr/>
              <p:nvPr/>
            </p:nvSpPr>
            <p:spPr bwMode="auto">
              <a:xfrm>
                <a:off x="804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7" name="AutoShape 135"/>
              <p:cNvSpPr/>
              <p:nvPr/>
            </p:nvSpPr>
            <p:spPr bwMode="auto">
              <a:xfrm>
                <a:off x="7440" y="15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48" name="Freeform 136"/>
              <p:cNvSpPr/>
              <p:nvPr/>
            </p:nvSpPr>
            <p:spPr bwMode="auto">
              <a:xfrm>
                <a:off x="804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9" name="AutoShape 137"/>
              <p:cNvSpPr/>
              <p:nvPr/>
            </p:nvSpPr>
            <p:spPr bwMode="auto">
              <a:xfrm>
                <a:off x="7370" y="314"/>
                <a:ext cx="1150" cy="1271"/>
              </a:xfrm>
              <a:custGeom>
                <a:avLst/>
                <a:gdLst/>
                <a:ahLst/>
                <a:cxnLst>
                  <a:cxn ang="0">
                    <a:pos x="670" y="240"/>
                  </a:cxn>
                  <a:cxn ang="0">
                    <a:pos x="682" y="164"/>
                  </a:cxn>
                  <a:cxn ang="0">
                    <a:pos x="716" y="98"/>
                  </a:cxn>
                  <a:cxn ang="0">
                    <a:pos x="768" y="46"/>
                  </a:cxn>
                  <a:cxn ang="0">
                    <a:pos x="834" y="12"/>
                  </a:cxn>
                  <a:cxn ang="0">
                    <a:pos x="910" y="0"/>
                  </a:cxn>
                  <a:cxn ang="0">
                    <a:pos x="986" y="12"/>
                  </a:cxn>
                  <a:cxn ang="0">
                    <a:pos x="1052" y="46"/>
                  </a:cxn>
                  <a:cxn ang="0">
                    <a:pos x="1104" y="98"/>
                  </a:cxn>
                  <a:cxn ang="0">
                    <a:pos x="1138" y="164"/>
                  </a:cxn>
                  <a:cxn ang="0">
                    <a:pos x="1150" y="240"/>
                  </a:cxn>
                  <a:cxn ang="0">
                    <a:pos x="1138" y="316"/>
                  </a:cxn>
                  <a:cxn ang="0">
                    <a:pos x="1104" y="381"/>
                  </a:cxn>
                  <a:cxn ang="0">
                    <a:pos x="1052" y="433"/>
                  </a:cxn>
                  <a:cxn ang="0">
                    <a:pos x="986" y="467"/>
                  </a:cxn>
                  <a:cxn ang="0">
                    <a:pos x="910" y="480"/>
                  </a:cxn>
                  <a:cxn ang="0">
                    <a:pos x="834" y="467"/>
                  </a:cxn>
                  <a:cxn ang="0">
                    <a:pos x="768" y="433"/>
                  </a:cxn>
                  <a:cxn ang="0">
                    <a:pos x="716" y="381"/>
                  </a:cxn>
                  <a:cxn ang="0">
                    <a:pos x="682" y="316"/>
                  </a:cxn>
                  <a:cxn ang="0">
                    <a:pos x="670" y="240"/>
                  </a:cxn>
                  <a:cxn ang="0">
                    <a:pos x="740" y="410"/>
                  </a:cxn>
                  <a:cxn ang="0">
                    <a:pos x="0" y="1270"/>
                  </a:cxn>
                </a:cxnLst>
                <a:rect l="0" t="0" r="r" b="b"/>
                <a:pathLst>
                  <a:path w="1150" h="1271">
                    <a:moveTo>
                      <a:pt x="670" y="240"/>
                    </a:moveTo>
                    <a:lnTo>
                      <a:pt x="682" y="164"/>
                    </a:lnTo>
                    <a:lnTo>
                      <a:pt x="716" y="98"/>
                    </a:lnTo>
                    <a:lnTo>
                      <a:pt x="768" y="46"/>
                    </a:lnTo>
                    <a:lnTo>
                      <a:pt x="834" y="12"/>
                    </a:lnTo>
                    <a:lnTo>
                      <a:pt x="910" y="0"/>
                    </a:lnTo>
                    <a:lnTo>
                      <a:pt x="986" y="12"/>
                    </a:lnTo>
                    <a:lnTo>
                      <a:pt x="1052" y="46"/>
                    </a:lnTo>
                    <a:lnTo>
                      <a:pt x="1104" y="98"/>
                    </a:lnTo>
                    <a:lnTo>
                      <a:pt x="1138" y="164"/>
                    </a:lnTo>
                    <a:lnTo>
                      <a:pt x="1150" y="240"/>
                    </a:lnTo>
                    <a:lnTo>
                      <a:pt x="1138" y="316"/>
                    </a:lnTo>
                    <a:lnTo>
                      <a:pt x="1104" y="381"/>
                    </a:lnTo>
                    <a:lnTo>
                      <a:pt x="1052" y="433"/>
                    </a:lnTo>
                    <a:lnTo>
                      <a:pt x="986" y="467"/>
                    </a:lnTo>
                    <a:lnTo>
                      <a:pt x="910" y="480"/>
                    </a:lnTo>
                    <a:lnTo>
                      <a:pt x="834" y="467"/>
                    </a:lnTo>
                    <a:lnTo>
                      <a:pt x="768" y="433"/>
                    </a:lnTo>
                    <a:lnTo>
                      <a:pt x="716" y="381"/>
                    </a:lnTo>
                    <a:lnTo>
                      <a:pt x="682" y="316"/>
                    </a:lnTo>
                    <a:lnTo>
                      <a:pt x="670" y="240"/>
                    </a:lnTo>
                    <a:close/>
                    <a:moveTo>
                      <a:pt x="740" y="410"/>
                    </a:moveTo>
                    <a:lnTo>
                      <a:pt x="0" y="127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50" name="Group 138"/>
            <p:cNvGrpSpPr/>
            <p:nvPr/>
          </p:nvGrpSpPr>
          <p:grpSpPr bwMode="auto">
            <a:xfrm>
              <a:off x="9713" y="8427"/>
              <a:ext cx="1575" cy="1695"/>
              <a:chOff x="9713" y="308"/>
              <a:chExt cx="1575" cy="1695"/>
            </a:xfrm>
          </p:grpSpPr>
          <p:sp>
            <p:nvSpPr>
              <p:cNvPr id="13451" name="Freeform 139"/>
              <p:cNvSpPr/>
              <p:nvPr/>
            </p:nvSpPr>
            <p:spPr bwMode="auto">
              <a:xfrm>
                <a:off x="972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2" name="Freeform 140"/>
              <p:cNvSpPr/>
              <p:nvPr/>
            </p:nvSpPr>
            <p:spPr bwMode="auto">
              <a:xfrm>
                <a:off x="972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53" name="Freeform 141"/>
              <p:cNvSpPr/>
              <p:nvPr/>
            </p:nvSpPr>
            <p:spPr bwMode="auto">
              <a:xfrm>
                <a:off x="1080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4" name="Freeform 142"/>
              <p:cNvSpPr/>
              <p:nvPr/>
            </p:nvSpPr>
            <p:spPr bwMode="auto">
              <a:xfrm>
                <a:off x="1080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55" name="Freeform 143"/>
              <p:cNvSpPr/>
              <p:nvPr/>
            </p:nvSpPr>
            <p:spPr bwMode="auto">
              <a:xfrm>
                <a:off x="972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6" name="Freeform 144"/>
              <p:cNvSpPr/>
              <p:nvPr/>
            </p:nvSpPr>
            <p:spPr bwMode="auto">
              <a:xfrm>
                <a:off x="9720" y="15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57" name="Freeform 145"/>
              <p:cNvSpPr/>
              <p:nvPr/>
            </p:nvSpPr>
            <p:spPr bwMode="auto">
              <a:xfrm>
                <a:off x="1080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8" name="AutoShape 146"/>
              <p:cNvSpPr/>
              <p:nvPr/>
            </p:nvSpPr>
            <p:spPr bwMode="auto">
              <a:xfrm>
                <a:off x="1013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910" y="70"/>
                  </a:cxn>
                  <a:cxn ang="0">
                    <a:pos x="910" y="79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910" y="70"/>
                    </a:moveTo>
                    <a:lnTo>
                      <a:pt x="910" y="79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59" name="Group 147"/>
            <p:cNvGrpSpPr/>
            <p:nvPr/>
          </p:nvGrpSpPr>
          <p:grpSpPr bwMode="auto">
            <a:xfrm>
              <a:off x="12473" y="8427"/>
              <a:ext cx="1575" cy="1695"/>
              <a:chOff x="12473" y="308"/>
              <a:chExt cx="1575" cy="1695"/>
            </a:xfrm>
          </p:grpSpPr>
          <p:sp>
            <p:nvSpPr>
              <p:cNvPr id="13460" name="Freeform 148"/>
              <p:cNvSpPr/>
              <p:nvPr/>
            </p:nvSpPr>
            <p:spPr bwMode="auto">
              <a:xfrm>
                <a:off x="124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1" name="Freeform 149"/>
              <p:cNvSpPr/>
              <p:nvPr/>
            </p:nvSpPr>
            <p:spPr bwMode="auto">
              <a:xfrm>
                <a:off x="124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62" name="Freeform 150"/>
              <p:cNvSpPr/>
              <p:nvPr/>
            </p:nvSpPr>
            <p:spPr bwMode="auto">
              <a:xfrm>
                <a:off x="135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3" name="AutoShape 151"/>
              <p:cNvSpPr/>
              <p:nvPr/>
            </p:nvSpPr>
            <p:spPr bwMode="auto">
              <a:xfrm>
                <a:off x="1296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64" name="Freeform 152"/>
              <p:cNvSpPr/>
              <p:nvPr/>
            </p:nvSpPr>
            <p:spPr bwMode="auto">
              <a:xfrm>
                <a:off x="135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5" name="AutoShape 153"/>
              <p:cNvSpPr/>
              <p:nvPr/>
            </p:nvSpPr>
            <p:spPr bwMode="auto">
              <a:xfrm>
                <a:off x="1356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66" name="Freeform 154"/>
              <p:cNvSpPr/>
              <p:nvPr/>
            </p:nvSpPr>
            <p:spPr bwMode="auto">
              <a:xfrm>
                <a:off x="124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7" name="AutoShape 155"/>
              <p:cNvSpPr/>
              <p:nvPr/>
            </p:nvSpPr>
            <p:spPr bwMode="auto">
              <a:xfrm>
                <a:off x="12480" y="725"/>
                <a:ext cx="1151" cy="1270"/>
              </a:xfrm>
              <a:custGeom>
                <a:avLst/>
                <a:gdLst/>
                <a:ahLst/>
                <a:cxnLst>
                  <a:cxn ang="0">
                    <a:pos x="0" y="1030"/>
                  </a:cxn>
                  <a:cxn ang="0">
                    <a:pos x="12" y="954"/>
                  </a:cxn>
                  <a:cxn ang="0">
                    <a:pos x="46" y="888"/>
                  </a:cxn>
                  <a:cxn ang="0">
                    <a:pos x="98" y="836"/>
                  </a:cxn>
                  <a:cxn ang="0">
                    <a:pos x="164" y="802"/>
                  </a:cxn>
                  <a:cxn ang="0">
                    <a:pos x="240" y="790"/>
                  </a:cxn>
                  <a:cxn ang="0">
                    <a:pos x="316" y="802"/>
                  </a:cxn>
                  <a:cxn ang="0">
                    <a:pos x="382" y="836"/>
                  </a:cxn>
                  <a:cxn ang="0">
                    <a:pos x="434" y="888"/>
                  </a:cxn>
                  <a:cxn ang="0">
                    <a:pos x="468" y="954"/>
                  </a:cxn>
                  <a:cxn ang="0">
                    <a:pos x="480" y="1030"/>
                  </a:cxn>
                  <a:cxn ang="0">
                    <a:pos x="468" y="1106"/>
                  </a:cxn>
                  <a:cxn ang="0">
                    <a:pos x="434" y="1171"/>
                  </a:cxn>
                  <a:cxn ang="0">
                    <a:pos x="382" y="1223"/>
                  </a:cxn>
                  <a:cxn ang="0">
                    <a:pos x="316" y="1257"/>
                  </a:cxn>
                  <a:cxn ang="0">
                    <a:pos x="240" y="1270"/>
                  </a:cxn>
                  <a:cxn ang="0">
                    <a:pos x="164" y="1257"/>
                  </a:cxn>
                  <a:cxn ang="0">
                    <a:pos x="98" y="1223"/>
                  </a:cxn>
                  <a:cxn ang="0">
                    <a:pos x="46" y="1171"/>
                  </a:cxn>
                  <a:cxn ang="0">
                    <a:pos x="12" y="1106"/>
                  </a:cxn>
                  <a:cxn ang="0">
                    <a:pos x="0" y="1030"/>
                  </a:cxn>
                  <a:cxn ang="0">
                    <a:pos x="1150" y="0"/>
                  </a:cxn>
                  <a:cxn ang="0">
                    <a:pos x="410" y="860"/>
                  </a:cxn>
                </a:cxnLst>
                <a:rect l="0" t="0" r="r" b="b"/>
                <a:pathLst>
                  <a:path w="1151" h="1270">
                    <a:moveTo>
                      <a:pt x="0" y="1030"/>
                    </a:moveTo>
                    <a:lnTo>
                      <a:pt x="12" y="954"/>
                    </a:lnTo>
                    <a:lnTo>
                      <a:pt x="46" y="888"/>
                    </a:lnTo>
                    <a:lnTo>
                      <a:pt x="98" y="836"/>
                    </a:lnTo>
                    <a:lnTo>
                      <a:pt x="164" y="802"/>
                    </a:lnTo>
                    <a:lnTo>
                      <a:pt x="240" y="790"/>
                    </a:lnTo>
                    <a:lnTo>
                      <a:pt x="316" y="802"/>
                    </a:lnTo>
                    <a:lnTo>
                      <a:pt x="382" y="836"/>
                    </a:lnTo>
                    <a:lnTo>
                      <a:pt x="434" y="888"/>
                    </a:lnTo>
                    <a:lnTo>
                      <a:pt x="468" y="954"/>
                    </a:lnTo>
                    <a:lnTo>
                      <a:pt x="480" y="1030"/>
                    </a:lnTo>
                    <a:lnTo>
                      <a:pt x="468" y="1106"/>
                    </a:lnTo>
                    <a:lnTo>
                      <a:pt x="434" y="1171"/>
                    </a:lnTo>
                    <a:lnTo>
                      <a:pt x="382" y="1223"/>
                    </a:lnTo>
                    <a:lnTo>
                      <a:pt x="316" y="1257"/>
                    </a:lnTo>
                    <a:lnTo>
                      <a:pt x="240" y="1270"/>
                    </a:lnTo>
                    <a:lnTo>
                      <a:pt x="164" y="1257"/>
                    </a:lnTo>
                    <a:lnTo>
                      <a:pt x="98" y="1223"/>
                    </a:lnTo>
                    <a:lnTo>
                      <a:pt x="46" y="1171"/>
                    </a:lnTo>
                    <a:lnTo>
                      <a:pt x="12" y="1106"/>
                    </a:lnTo>
                    <a:lnTo>
                      <a:pt x="0" y="1030"/>
                    </a:lnTo>
                    <a:close/>
                    <a:moveTo>
                      <a:pt x="1150" y="0"/>
                    </a:moveTo>
                    <a:lnTo>
                      <a:pt x="41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400" y="846660"/>
            <a:ext cx="7571493" cy="4176605"/>
          </a:xfrm>
          <a:prstGeom prst="rect">
            <a:avLst/>
          </a:prstGeom>
        </p:spPr>
        <p:txBody>
          <a:bodyPr vert="horz" wrap="square" lIns="0" tIns="150952" rIns="0" bIns="0" rtlCol="0">
            <a:spAutoFit/>
          </a:bodyPr>
          <a:lstStyle/>
          <a:p>
            <a:pPr marL="10860" algn="ctr">
              <a:spcBef>
                <a:spcPts val="1189"/>
              </a:spcBef>
            </a:pPr>
            <a:r>
              <a:rPr sz="2800" b="1" spc="-4" dirty="0">
                <a:latin typeface="Times New Roman"/>
                <a:cs typeface="Times New Roman"/>
              </a:rPr>
              <a:t>Spanning</a:t>
            </a:r>
            <a:r>
              <a:rPr sz="2800" b="1" spc="-38" dirty="0">
                <a:latin typeface="Times New Roman"/>
                <a:cs typeface="Times New Roman"/>
              </a:rPr>
              <a:t> </a:t>
            </a:r>
            <a:r>
              <a:rPr sz="2800" b="1" spc="-17" dirty="0">
                <a:latin typeface="Times New Roman"/>
                <a:cs typeface="Times New Roman"/>
              </a:rPr>
              <a:t>Tree</a:t>
            </a:r>
            <a:endParaRPr sz="2800" b="1" dirty="0">
              <a:latin typeface="Times New Roman"/>
              <a:cs typeface="Times New Roman"/>
            </a:endParaRPr>
          </a:p>
          <a:p>
            <a:pPr marL="10860" algn="just">
              <a:spcBef>
                <a:spcPts val="1047"/>
              </a:spcBef>
            </a:pPr>
            <a:endParaRPr lang="en-US" sz="2200" b="1" spc="-4" dirty="0">
              <a:solidFill>
                <a:srgbClr val="600A37"/>
              </a:solidFill>
              <a:latin typeface="Times New Roman"/>
              <a:cs typeface="Times New Roman"/>
            </a:endParaRPr>
          </a:p>
          <a:p>
            <a:pPr marL="10860" algn="just">
              <a:spcBef>
                <a:spcPts val="1047"/>
              </a:spcBef>
            </a:pPr>
            <a:r>
              <a:rPr sz="2200" b="1" spc="-4" dirty="0">
                <a:solidFill>
                  <a:srgbClr val="600A37"/>
                </a:solidFill>
                <a:latin typeface="Times New Roman"/>
                <a:cs typeface="Times New Roman"/>
              </a:rPr>
              <a:t>Minimum Spanning</a:t>
            </a:r>
            <a:r>
              <a:rPr sz="2200" b="1" spc="4" dirty="0">
                <a:solidFill>
                  <a:srgbClr val="600A37"/>
                </a:solidFill>
                <a:latin typeface="Times New Roman"/>
                <a:cs typeface="Times New Roman"/>
              </a:rPr>
              <a:t> </a:t>
            </a:r>
            <a:r>
              <a:rPr sz="2200" b="1" spc="-4" dirty="0">
                <a:solidFill>
                  <a:srgbClr val="600A37"/>
                </a:solidFill>
                <a:latin typeface="Times New Roman"/>
                <a:cs typeface="Times New Roman"/>
              </a:rPr>
              <a:t>Tree</a:t>
            </a:r>
            <a:endParaRPr lang="en-US" sz="2200" b="1" spc="-4" dirty="0">
              <a:solidFill>
                <a:srgbClr val="600A37"/>
              </a:solidFill>
              <a:latin typeface="Times New Roman"/>
              <a:cs typeface="Times New Roman"/>
            </a:endParaRPr>
          </a:p>
          <a:p>
            <a:pPr marL="10860" algn="just">
              <a:spcBef>
                <a:spcPts val="1047"/>
              </a:spcBef>
            </a:pPr>
            <a:endParaRPr sz="2200" dirty="0">
              <a:latin typeface="Times New Roman"/>
              <a:cs typeface="Times New Roman"/>
            </a:endParaRPr>
          </a:p>
          <a:p>
            <a:pPr marL="10860" marR="4344" algn="just">
              <a:lnSpc>
                <a:spcPts val="2163"/>
              </a:lnSpc>
              <a:spcBef>
                <a:spcPts val="1253"/>
              </a:spcBef>
            </a:pPr>
            <a:r>
              <a:rPr sz="2200" spc="-4" dirty="0">
                <a:latin typeface="Times New Roman"/>
                <a:cs typeface="Times New Roman"/>
              </a:rPr>
              <a:t>There </a:t>
            </a:r>
            <a:r>
              <a:rPr sz="2200" dirty="0">
                <a:latin typeface="Times New Roman"/>
                <a:cs typeface="Times New Roman"/>
              </a:rPr>
              <a:t>can </a:t>
            </a:r>
            <a:r>
              <a:rPr sz="2200" spc="-9" dirty="0">
                <a:latin typeface="Times New Roman"/>
                <a:cs typeface="Times New Roman"/>
              </a:rPr>
              <a:t>be </a:t>
            </a:r>
            <a:r>
              <a:rPr sz="2200" spc="-4" dirty="0">
                <a:latin typeface="Times New Roman"/>
                <a:cs typeface="Times New Roman"/>
              </a:rPr>
              <a:t>weights assigned to every edge in </a:t>
            </a:r>
            <a:r>
              <a:rPr sz="2200" dirty="0">
                <a:latin typeface="Times New Roman"/>
                <a:cs typeface="Times New Roman"/>
              </a:rPr>
              <a:t>a </a:t>
            </a:r>
            <a:r>
              <a:rPr sz="2200" spc="-4" dirty="0">
                <a:latin typeface="Times New Roman"/>
                <a:cs typeface="Times New Roman"/>
              </a:rPr>
              <a:t>weighted graph.</a:t>
            </a:r>
            <a:endParaRPr lang="en-US" sz="2200" spc="-4" dirty="0">
              <a:latin typeface="Times New Roman"/>
              <a:cs typeface="Times New Roman"/>
            </a:endParaRPr>
          </a:p>
          <a:p>
            <a:pPr marL="10860" marR="4344" algn="just">
              <a:lnSpc>
                <a:spcPts val="2163"/>
              </a:lnSpc>
              <a:spcBef>
                <a:spcPts val="1253"/>
              </a:spcBef>
            </a:pPr>
            <a:r>
              <a:rPr sz="2200" spc="-4" dirty="0">
                <a:latin typeface="Times New Roman"/>
                <a:cs typeface="Times New Roman"/>
              </a:rPr>
              <a:t>However, </a:t>
            </a:r>
            <a:r>
              <a:rPr sz="2200" dirty="0">
                <a:latin typeface="Times New Roman"/>
                <a:cs typeface="Times New Roman"/>
              </a:rPr>
              <a:t>A  </a:t>
            </a:r>
            <a:r>
              <a:rPr sz="2200" spc="-4" dirty="0">
                <a:latin typeface="Times New Roman"/>
                <a:cs typeface="Times New Roman"/>
              </a:rPr>
              <a:t>minimum spanning tree </a:t>
            </a:r>
            <a:r>
              <a:rPr sz="2200" spc="-9" dirty="0">
                <a:latin typeface="Times New Roman"/>
                <a:cs typeface="Times New Roman"/>
              </a:rPr>
              <a:t>is </a:t>
            </a:r>
            <a:r>
              <a:rPr sz="2200" dirty="0">
                <a:latin typeface="Times New Roman"/>
                <a:cs typeface="Times New Roman"/>
              </a:rPr>
              <a:t>a </a:t>
            </a:r>
            <a:r>
              <a:rPr sz="2200" spc="-4" dirty="0">
                <a:latin typeface="Times New Roman"/>
                <a:cs typeface="Times New Roman"/>
              </a:rPr>
              <a:t>spanning tree which has minimal total weight. </a:t>
            </a:r>
            <a:endParaRPr lang="en-US" sz="2200" spc="-4" dirty="0">
              <a:latin typeface="Times New Roman"/>
              <a:cs typeface="Times New Roman"/>
            </a:endParaRPr>
          </a:p>
          <a:p>
            <a:pPr marL="10860" marR="4344" algn="just">
              <a:lnSpc>
                <a:spcPts val="2163"/>
              </a:lnSpc>
              <a:spcBef>
                <a:spcPts val="1253"/>
              </a:spcBef>
            </a:pPr>
            <a:r>
              <a:rPr sz="2200" spc="-4" dirty="0">
                <a:latin typeface="Times New Roman"/>
                <a:cs typeface="Times New Roman"/>
              </a:rPr>
              <a:t>In  </a:t>
            </a:r>
            <a:r>
              <a:rPr sz="2200" dirty="0">
                <a:latin typeface="Times New Roman"/>
                <a:cs typeface="Times New Roman"/>
              </a:rPr>
              <a:t>other </a:t>
            </a:r>
            <a:r>
              <a:rPr sz="2200" spc="-4" dirty="0">
                <a:latin typeface="Times New Roman"/>
                <a:cs typeface="Times New Roman"/>
              </a:rPr>
              <a:t>words, minimum </a:t>
            </a:r>
            <a:r>
              <a:rPr sz="2200" dirty="0">
                <a:latin typeface="Times New Roman"/>
                <a:cs typeface="Times New Roman"/>
              </a:rPr>
              <a:t>spanning </a:t>
            </a:r>
            <a:r>
              <a:rPr sz="2200" spc="-4" dirty="0">
                <a:latin typeface="Times New Roman"/>
                <a:cs typeface="Times New Roman"/>
              </a:rPr>
              <a:t>tree is the </a:t>
            </a:r>
            <a:r>
              <a:rPr sz="2200" dirty="0">
                <a:latin typeface="Times New Roman"/>
                <a:cs typeface="Times New Roman"/>
              </a:rPr>
              <a:t>one </a:t>
            </a:r>
            <a:r>
              <a:rPr sz="2200" spc="-4" dirty="0">
                <a:latin typeface="Times New Roman"/>
                <a:cs typeface="Times New Roman"/>
              </a:rPr>
              <a:t>which contains the least weight  among all </a:t>
            </a:r>
            <a:r>
              <a:rPr sz="2200" dirty="0">
                <a:latin typeface="Times New Roman"/>
                <a:cs typeface="Times New Roman"/>
              </a:rPr>
              <a:t>other </a:t>
            </a:r>
            <a:r>
              <a:rPr sz="2200" spc="-4" dirty="0">
                <a:latin typeface="Times New Roman"/>
                <a:cs typeface="Times New Roman"/>
              </a:rPr>
              <a:t>spanning tree </a:t>
            </a:r>
            <a:r>
              <a:rPr sz="2200" dirty="0">
                <a:latin typeface="Times New Roman"/>
                <a:cs typeface="Times New Roman"/>
              </a:rPr>
              <a:t>of </a:t>
            </a:r>
            <a:r>
              <a:rPr sz="2200" spc="-4" dirty="0">
                <a:latin typeface="Times New Roman"/>
                <a:cs typeface="Times New Roman"/>
              </a:rPr>
              <a:t>some particular</a:t>
            </a:r>
            <a:r>
              <a:rPr sz="2200" spc="4" dirty="0">
                <a:latin typeface="Times New Roman"/>
                <a:cs typeface="Times New Roman"/>
              </a:rPr>
              <a:t> </a:t>
            </a:r>
            <a:r>
              <a:rPr sz="2200" spc="-4" dirty="0">
                <a:latin typeface="Times New Roman"/>
                <a:cs typeface="Times New Roman"/>
              </a:rPr>
              <a:t>graph.</a:t>
            </a:r>
            <a:endParaRPr sz="2200" dirty="0">
              <a:latin typeface="Times New Roman"/>
              <a:cs typeface="Times New Roman"/>
            </a:endParaRPr>
          </a:p>
        </p:txBody>
      </p:sp>
      <p:sp>
        <p:nvSpPr>
          <p:cNvPr id="3" name="Title 1">
            <a:extLst>
              <a:ext uri="{FF2B5EF4-FFF2-40B4-BE49-F238E27FC236}">
                <a16:creationId xmlns:a16="http://schemas.microsoft.com/office/drawing/2014/main" id="{20A71FD0-B764-4E77-AB11-85379ACC3DD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3544BD42-42B0-4084-AB28-681F389B976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D9B2182D-B4BE-4FEF-B5B0-0E5FE4E90E49}"/>
              </a:ext>
            </a:extLst>
          </p:cNvPr>
          <p:cNvSpPr>
            <a:spLocks noGrp="1"/>
          </p:cNvSpPr>
          <p:nvPr>
            <p:ph type="dt" sz="half" idx="10"/>
          </p:nvPr>
        </p:nvSpPr>
        <p:spPr/>
        <p:txBody>
          <a:bodyPr/>
          <a:lstStyle/>
          <a:p>
            <a:fld id="{6ADB3939-AB37-4A34-9B56-A8EF63D56603}" type="datetime1">
              <a:rPr lang="en-US" smtClean="0"/>
              <a:t>11/25/2022</a:t>
            </a:fld>
            <a:endParaRPr lang="en-US"/>
          </a:p>
        </p:txBody>
      </p:sp>
      <p:sp>
        <p:nvSpPr>
          <p:cNvPr id="10" name="Slide Number Placeholder 9">
            <a:extLst>
              <a:ext uri="{FF2B5EF4-FFF2-40B4-BE49-F238E27FC236}">
                <a16:creationId xmlns:a16="http://schemas.microsoft.com/office/drawing/2014/main" id="{7647144D-CDFC-4162-8DAE-2EAB7176ACF3}"/>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5" name="Footer Placeholder 4">
            <a:extLst>
              <a:ext uri="{FF2B5EF4-FFF2-40B4-BE49-F238E27FC236}">
                <a16:creationId xmlns:a16="http://schemas.microsoft.com/office/drawing/2014/main" id="{B9028C32-2D7D-40FE-B1F3-D63615B26072}"/>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82557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71614E-8680-4960-BDD1-AADE2160796C}"/>
              </a:ext>
            </a:extLst>
          </p:cNvPr>
          <p:cNvSpPr>
            <a:spLocks noGrp="1"/>
          </p:cNvSpPr>
          <p:nvPr>
            <p:ph type="dt" sz="half" idx="10"/>
          </p:nvPr>
        </p:nvSpPr>
        <p:spPr/>
        <p:txBody>
          <a:bodyPr/>
          <a:lstStyle/>
          <a:p>
            <a:fld id="{D1C2D2EE-8EE5-4392-BCD4-51D6D7A5CB0C}" type="datetime1">
              <a:rPr lang="en-US" smtClean="0"/>
              <a:t>11/25/2022</a:t>
            </a:fld>
            <a:endParaRPr lang="en-US"/>
          </a:p>
        </p:txBody>
      </p:sp>
      <p:sp>
        <p:nvSpPr>
          <p:cNvPr id="6" name="Slide Number Placeholder 5">
            <a:extLst>
              <a:ext uri="{FF2B5EF4-FFF2-40B4-BE49-F238E27FC236}">
                <a16:creationId xmlns:a16="http://schemas.microsoft.com/office/drawing/2014/main" id="{4DFC0F83-C8EA-48BA-94B4-0B3891E93252}"/>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a:extLst>
              <a:ext uri="{FF2B5EF4-FFF2-40B4-BE49-F238E27FC236}">
                <a16:creationId xmlns:a16="http://schemas.microsoft.com/office/drawing/2014/main" id="{0F572E8A-F873-4C19-BD99-F0925A73B68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baseline="0" noProof="0" dirty="0">
                <a:ln>
                  <a:noFill/>
                </a:ln>
                <a:solidFill>
                  <a:schemeClr val="dk1"/>
                </a:solidFill>
                <a:effectLst/>
                <a:uLnTx/>
                <a:uFillTx/>
                <a:latin typeface="+mj-lt"/>
                <a:ea typeface="+mn-ea"/>
                <a:cs typeface="+mn-cs"/>
              </a:rPr>
              <a:t>Course</a:t>
            </a:r>
            <a:r>
              <a:rPr kumimoji="0" lang="en-US" sz="3400" i="0" u="none" strike="noStrike" kern="1200" cap="none" spc="0" normalizeH="0" noProof="0" dirty="0">
                <a:ln>
                  <a:noFill/>
                </a:ln>
                <a:solidFill>
                  <a:schemeClr val="dk1"/>
                </a:solidFill>
                <a:effectLst/>
                <a:uLnTx/>
                <a:uFillTx/>
                <a:latin typeface="+mj-lt"/>
                <a:ea typeface="+mn-ea"/>
                <a:cs typeface="+mn-cs"/>
              </a:rPr>
              <a:t> Outcome</a:t>
            </a:r>
            <a:endParaRPr kumimoji="0" lang="en-US" sz="3400" i="0" u="none" strike="noStrike" kern="1200" cap="none" spc="0" normalizeH="0" baseline="0" noProof="0" dirty="0">
              <a:ln>
                <a:noFill/>
              </a:ln>
              <a:solidFill>
                <a:schemeClr val="dk1"/>
              </a:solidFill>
              <a:effectLst/>
              <a:uLnTx/>
              <a:uFillTx/>
              <a:latin typeface="+mj-lt"/>
              <a:ea typeface="+mn-ea"/>
              <a:cs typeface="+mn-cs"/>
            </a:endParaRPr>
          </a:p>
        </p:txBody>
      </p:sp>
      <p:pic>
        <p:nvPicPr>
          <p:cNvPr id="8" name="Picture 2" descr="E:\NIET\Project\xLogo11.png.pagespeed.ic.pydHLuCQEZ.png">
            <a:extLst>
              <a:ext uri="{FF2B5EF4-FFF2-40B4-BE49-F238E27FC236}">
                <a16:creationId xmlns:a16="http://schemas.microsoft.com/office/drawing/2014/main" id="{27301949-D8D9-498F-B89B-E17DAB3E04D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id="{0D71783D-4DD4-4952-85B8-4996D6105682}"/>
              </a:ext>
            </a:extLst>
          </p:cNvPr>
          <p:cNvSpPr/>
          <p:nvPr/>
        </p:nvSpPr>
        <p:spPr>
          <a:xfrm>
            <a:off x="304800" y="1524000"/>
            <a:ext cx="8534400" cy="769441"/>
          </a:xfrm>
          <a:prstGeom prst="rect">
            <a:avLst/>
          </a:prstGeom>
        </p:spPr>
        <p:txBody>
          <a:bodyPr wrap="square">
            <a:spAutoFit/>
          </a:bodyPr>
          <a:lstStyle/>
          <a:p>
            <a:pPr algn="just"/>
            <a:r>
              <a:rPr lang="en-US" sz="2200" dirty="0"/>
              <a:t>CO5: Implementation of Graphs and perform various operations on these data structure. </a:t>
            </a:r>
            <a:endParaRPr lang="en-IN" sz="2200" dirty="0"/>
          </a:p>
        </p:txBody>
      </p:sp>
      <p:sp>
        <p:nvSpPr>
          <p:cNvPr id="2" name="Footer Placeholder 1">
            <a:extLst>
              <a:ext uri="{FF2B5EF4-FFF2-40B4-BE49-F238E27FC236}">
                <a16:creationId xmlns:a16="http://schemas.microsoft.com/office/drawing/2014/main" id="{55FB73C3-9EDC-4E6C-B90A-F46F532B3637}"/>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50002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00" y="1219200"/>
            <a:ext cx="8305800" cy="3222497"/>
          </a:xfrm>
          <a:prstGeom prst="rect">
            <a:avLst/>
          </a:prstGeom>
        </p:spPr>
        <p:txBody>
          <a:bodyPr vert="horz" wrap="square" lIns="0" tIns="150952" rIns="0" bIns="0" rtlCol="0">
            <a:spAutoFit/>
          </a:bodyPr>
          <a:lstStyle/>
          <a:p>
            <a:pPr marL="10860" algn="ctr">
              <a:spcBef>
                <a:spcPts val="1189"/>
              </a:spcBef>
            </a:pPr>
            <a:endParaRPr lang="en-US" sz="2800" b="1" spc="-4" dirty="0">
              <a:latin typeface="Times New Roman"/>
              <a:cs typeface="Times New Roman"/>
            </a:endParaRPr>
          </a:p>
          <a:p>
            <a:pPr marL="10860" algn="ctr">
              <a:spcBef>
                <a:spcPts val="1189"/>
              </a:spcBef>
            </a:pPr>
            <a:endParaRPr sz="2800" dirty="0">
              <a:latin typeface="Times New Roman"/>
              <a:cs typeface="Times New Roman"/>
            </a:endParaRPr>
          </a:p>
          <a:p>
            <a:pPr marL="10860" marR="236200">
              <a:lnSpc>
                <a:spcPts val="2163"/>
              </a:lnSpc>
              <a:spcBef>
                <a:spcPts val="1253"/>
              </a:spcBef>
            </a:pPr>
            <a:r>
              <a:rPr sz="2200" spc="-4" dirty="0">
                <a:latin typeface="Times New Roman"/>
                <a:cs typeface="Times New Roman"/>
              </a:rPr>
              <a:t>In </a:t>
            </a:r>
            <a:r>
              <a:rPr sz="2200" spc="-9" dirty="0">
                <a:latin typeface="Times New Roman"/>
                <a:cs typeface="Times New Roman"/>
              </a:rPr>
              <a:t>this </a:t>
            </a:r>
            <a:r>
              <a:rPr sz="2200" spc="-4" dirty="0">
                <a:latin typeface="Times New Roman"/>
                <a:cs typeface="Times New Roman"/>
              </a:rPr>
              <a:t>section </a:t>
            </a:r>
            <a:r>
              <a:rPr sz="2200" dirty="0">
                <a:latin typeface="Times New Roman"/>
                <a:cs typeface="Times New Roman"/>
              </a:rPr>
              <a:t>of </a:t>
            </a:r>
            <a:r>
              <a:rPr sz="2200" spc="-9" dirty="0">
                <a:latin typeface="Times New Roman"/>
                <a:cs typeface="Times New Roman"/>
              </a:rPr>
              <a:t>the </a:t>
            </a:r>
            <a:r>
              <a:rPr sz="2200" spc="-4" dirty="0">
                <a:latin typeface="Times New Roman"/>
                <a:cs typeface="Times New Roman"/>
              </a:rPr>
              <a:t>tutorial, we will discuss the algorithms to calculate the  shortest path between two </a:t>
            </a:r>
            <a:r>
              <a:rPr sz="2200" dirty="0">
                <a:latin typeface="Times New Roman"/>
                <a:cs typeface="Times New Roman"/>
              </a:rPr>
              <a:t>nodes </a:t>
            </a:r>
            <a:r>
              <a:rPr sz="2200" spc="-4" dirty="0">
                <a:latin typeface="Times New Roman"/>
                <a:cs typeface="Times New Roman"/>
              </a:rPr>
              <a:t>in </a:t>
            </a:r>
            <a:r>
              <a:rPr sz="2200" dirty="0">
                <a:latin typeface="Times New Roman"/>
                <a:cs typeface="Times New Roman"/>
              </a:rPr>
              <a:t>a </a:t>
            </a:r>
            <a:r>
              <a:rPr sz="2200" spc="-4" dirty="0">
                <a:latin typeface="Times New Roman"/>
                <a:cs typeface="Times New Roman"/>
              </a:rPr>
              <a:t>graph.</a:t>
            </a:r>
            <a:endParaRPr sz="2200" dirty="0">
              <a:latin typeface="Times New Roman"/>
              <a:cs typeface="Times New Roman"/>
            </a:endParaRPr>
          </a:p>
          <a:p>
            <a:pPr marL="10860">
              <a:spcBef>
                <a:spcPts val="1047"/>
              </a:spcBef>
            </a:pPr>
            <a:r>
              <a:rPr sz="2200" spc="-4" dirty="0">
                <a:latin typeface="Times New Roman"/>
                <a:cs typeface="Times New Roman"/>
              </a:rPr>
              <a:t>There are two algorithms which are being used for this</a:t>
            </a:r>
            <a:r>
              <a:rPr sz="2200" spc="30" dirty="0">
                <a:latin typeface="Times New Roman"/>
                <a:cs typeface="Times New Roman"/>
              </a:rPr>
              <a:t> </a:t>
            </a:r>
            <a:r>
              <a:rPr sz="2200" spc="-4" dirty="0">
                <a:latin typeface="Times New Roman"/>
                <a:cs typeface="Times New Roman"/>
              </a:rPr>
              <a:t>purpose.</a:t>
            </a:r>
            <a:endParaRPr sz="2200" dirty="0">
              <a:latin typeface="Times New Roman"/>
              <a:cs typeface="Times New Roman"/>
            </a:endParaRPr>
          </a:p>
          <a:p>
            <a:pPr marL="401811" indent="-195476">
              <a:spcBef>
                <a:spcPts val="1103"/>
              </a:spcBef>
              <a:buClr>
                <a:srgbClr val="000000"/>
              </a:buClr>
              <a:buFont typeface="Courier New"/>
              <a:buChar char="o"/>
              <a:tabLst>
                <a:tab pos="401811" algn="l"/>
              </a:tabLst>
            </a:pPr>
            <a:r>
              <a:rPr sz="2200" u="heavy" spc="-4" dirty="0">
                <a:solidFill>
                  <a:srgbClr val="007F00"/>
                </a:solidFill>
                <a:uFill>
                  <a:solidFill>
                    <a:srgbClr val="007F00"/>
                  </a:solidFill>
                </a:uFill>
                <a:latin typeface="Times New Roman"/>
                <a:cs typeface="Times New Roman"/>
                <a:hlinkClick r:id="rId2"/>
              </a:rPr>
              <a:t>Prim's Algorithm</a:t>
            </a:r>
            <a:endParaRPr sz="2200" dirty="0">
              <a:latin typeface="Times New Roman"/>
              <a:cs typeface="Times New Roman"/>
            </a:endParaRPr>
          </a:p>
          <a:p>
            <a:pPr marL="401811" indent="-195476">
              <a:spcBef>
                <a:spcPts val="325"/>
              </a:spcBef>
              <a:buClr>
                <a:srgbClr val="000000"/>
              </a:buClr>
              <a:buFont typeface="Courier New"/>
              <a:buChar char="o"/>
              <a:tabLst>
                <a:tab pos="401811" algn="l"/>
              </a:tabLst>
            </a:pPr>
            <a:r>
              <a:rPr sz="2200" u="heavy" spc="-4" dirty="0">
                <a:solidFill>
                  <a:srgbClr val="007F00"/>
                </a:solidFill>
                <a:uFill>
                  <a:solidFill>
                    <a:srgbClr val="007F00"/>
                  </a:solidFill>
                </a:uFill>
                <a:latin typeface="Times New Roman"/>
                <a:cs typeface="Times New Roman"/>
                <a:hlinkClick r:id="rId3"/>
              </a:rPr>
              <a:t>Kruskal's Algorithm</a:t>
            </a:r>
            <a:endParaRPr sz="2200" dirty="0">
              <a:latin typeface="Times New Roman"/>
              <a:cs typeface="Times New Roman"/>
            </a:endParaRPr>
          </a:p>
        </p:txBody>
      </p:sp>
      <p:sp>
        <p:nvSpPr>
          <p:cNvPr id="3" name="Title 1">
            <a:extLst>
              <a:ext uri="{FF2B5EF4-FFF2-40B4-BE49-F238E27FC236}">
                <a16:creationId xmlns:a16="http://schemas.microsoft.com/office/drawing/2014/main" id="{FBE81C65-2C76-42FA-AC68-FCED3DF02AF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6801B073-DCFA-4C0B-B43E-466D31735E98}"/>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A3768EBE-8307-47BB-B46C-8AC03E04BEF5}"/>
              </a:ext>
            </a:extLst>
          </p:cNvPr>
          <p:cNvSpPr>
            <a:spLocks noGrp="1"/>
          </p:cNvSpPr>
          <p:nvPr>
            <p:ph type="dt" sz="half" idx="10"/>
          </p:nvPr>
        </p:nvSpPr>
        <p:spPr/>
        <p:txBody>
          <a:bodyPr/>
          <a:lstStyle/>
          <a:p>
            <a:fld id="{129369A7-558B-409F-8D38-09466C766277}" type="datetime1">
              <a:rPr lang="en-US" smtClean="0"/>
              <a:t>11/25/2022</a:t>
            </a:fld>
            <a:endParaRPr lang="en-US"/>
          </a:p>
        </p:txBody>
      </p:sp>
      <p:sp>
        <p:nvSpPr>
          <p:cNvPr id="10" name="Slide Number Placeholder 9">
            <a:extLst>
              <a:ext uri="{FF2B5EF4-FFF2-40B4-BE49-F238E27FC236}">
                <a16:creationId xmlns:a16="http://schemas.microsoft.com/office/drawing/2014/main" id="{5781CCCD-8C5F-4E1C-A64C-9A9DEA7C0595}"/>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5" name="Footer Placeholder 4">
            <a:extLst>
              <a:ext uri="{FF2B5EF4-FFF2-40B4-BE49-F238E27FC236}">
                <a16:creationId xmlns:a16="http://schemas.microsoft.com/office/drawing/2014/main" id="{087500B1-61CC-4873-936D-C91BD9C69B53}"/>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1" y="811242"/>
            <a:ext cx="8305800" cy="4399743"/>
          </a:xfrm>
          <a:prstGeom prst="rect">
            <a:avLst/>
          </a:prstGeom>
        </p:spPr>
        <p:txBody>
          <a:bodyPr vert="horz" wrap="square" lIns="0" tIns="150952" rIns="0" bIns="0" rtlCol="0">
            <a:spAutoFit/>
          </a:bodyPr>
          <a:lstStyle/>
          <a:p>
            <a:pPr marL="10860" algn="ctr">
              <a:spcBef>
                <a:spcPts val="1189"/>
              </a:spcBef>
            </a:pPr>
            <a:endParaRPr sz="2800" dirty="0">
              <a:latin typeface="Times New Roman"/>
              <a:cs typeface="Times New Roman"/>
            </a:endParaRPr>
          </a:p>
          <a:p>
            <a:pPr marL="10860">
              <a:spcBef>
                <a:spcPts val="1266"/>
              </a:spcBef>
            </a:pPr>
            <a:r>
              <a:rPr sz="2400" b="1" spc="-4" dirty="0">
                <a:latin typeface="Times New Roman"/>
                <a:cs typeface="Times New Roman"/>
              </a:rPr>
              <a:t>Prim's</a:t>
            </a:r>
            <a:r>
              <a:rPr sz="2400" b="1" spc="-107" dirty="0">
                <a:latin typeface="Times New Roman"/>
                <a:cs typeface="Times New Roman"/>
              </a:rPr>
              <a:t> </a:t>
            </a:r>
            <a:r>
              <a:rPr sz="2400" b="1" spc="-4" dirty="0">
                <a:latin typeface="Times New Roman"/>
                <a:cs typeface="Times New Roman"/>
              </a:rPr>
              <a:t>Algorithm</a:t>
            </a:r>
            <a:endParaRPr lang="en-US" sz="2400" b="1" spc="-4" dirty="0">
              <a:latin typeface="Times New Roman"/>
              <a:cs typeface="Times New Roman"/>
            </a:endParaRPr>
          </a:p>
          <a:p>
            <a:pPr marL="10860">
              <a:spcBef>
                <a:spcPts val="1266"/>
              </a:spcBef>
            </a:pPr>
            <a:endParaRPr sz="2400" b="1" dirty="0">
              <a:latin typeface="Times New Roman"/>
              <a:cs typeface="Times New Roman"/>
            </a:endParaRPr>
          </a:p>
          <a:p>
            <a:pPr marL="10860" marR="325250" algn="just">
              <a:lnSpc>
                <a:spcPts val="2163"/>
              </a:lnSpc>
              <a:spcBef>
                <a:spcPts val="1253"/>
              </a:spcBef>
            </a:pPr>
            <a:r>
              <a:rPr sz="2200" spc="-4" dirty="0">
                <a:latin typeface="Times New Roman"/>
                <a:cs typeface="Times New Roman"/>
              </a:rPr>
              <a:t>Prim's Algorithm </a:t>
            </a:r>
            <a:r>
              <a:rPr sz="2200" spc="-9" dirty="0">
                <a:latin typeface="Times New Roman"/>
                <a:cs typeface="Times New Roman"/>
              </a:rPr>
              <a:t>is </a:t>
            </a:r>
            <a:r>
              <a:rPr sz="2200" dirty="0">
                <a:latin typeface="Times New Roman"/>
                <a:cs typeface="Times New Roman"/>
              </a:rPr>
              <a:t>used </a:t>
            </a:r>
            <a:r>
              <a:rPr sz="2200" spc="-4" dirty="0">
                <a:latin typeface="Times New Roman"/>
                <a:cs typeface="Times New Roman"/>
              </a:rPr>
              <a:t>to find the minimum </a:t>
            </a:r>
            <a:r>
              <a:rPr sz="2200" dirty="0">
                <a:latin typeface="Times New Roman"/>
                <a:cs typeface="Times New Roman"/>
              </a:rPr>
              <a:t>spanning </a:t>
            </a:r>
            <a:r>
              <a:rPr sz="2200" spc="-4" dirty="0">
                <a:latin typeface="Times New Roman"/>
                <a:cs typeface="Times New Roman"/>
              </a:rPr>
              <a:t>tree from </a:t>
            </a:r>
            <a:r>
              <a:rPr sz="2200" dirty="0">
                <a:latin typeface="Times New Roman"/>
                <a:cs typeface="Times New Roman"/>
              </a:rPr>
              <a:t>a </a:t>
            </a:r>
            <a:r>
              <a:rPr sz="2200" spc="-4" dirty="0">
                <a:latin typeface="Times New Roman"/>
                <a:cs typeface="Times New Roman"/>
              </a:rPr>
              <a:t>graph.  Prim's algorithm </a:t>
            </a:r>
            <a:r>
              <a:rPr sz="2200" spc="-9" dirty="0">
                <a:latin typeface="Times New Roman"/>
                <a:cs typeface="Times New Roman"/>
              </a:rPr>
              <a:t>finds </a:t>
            </a:r>
            <a:r>
              <a:rPr sz="2200" spc="-4" dirty="0">
                <a:latin typeface="Times New Roman"/>
                <a:cs typeface="Times New Roman"/>
              </a:rPr>
              <a:t>the subset </a:t>
            </a:r>
            <a:r>
              <a:rPr sz="2200" dirty="0">
                <a:latin typeface="Times New Roman"/>
                <a:cs typeface="Times New Roman"/>
              </a:rPr>
              <a:t>of </a:t>
            </a:r>
            <a:r>
              <a:rPr sz="2200" spc="-4" dirty="0">
                <a:latin typeface="Times New Roman"/>
                <a:cs typeface="Times New Roman"/>
              </a:rPr>
              <a:t>edges that includes every vertex </a:t>
            </a:r>
            <a:r>
              <a:rPr sz="2200" dirty="0">
                <a:latin typeface="Times New Roman"/>
                <a:cs typeface="Times New Roman"/>
              </a:rPr>
              <a:t>of </a:t>
            </a:r>
            <a:r>
              <a:rPr sz="2200" spc="-9" dirty="0">
                <a:latin typeface="Times New Roman"/>
                <a:cs typeface="Times New Roman"/>
              </a:rPr>
              <a:t>the  </a:t>
            </a:r>
            <a:r>
              <a:rPr sz="2200" spc="-4" dirty="0">
                <a:latin typeface="Times New Roman"/>
                <a:cs typeface="Times New Roman"/>
              </a:rPr>
              <a:t>graph such that the </a:t>
            </a:r>
            <a:r>
              <a:rPr sz="2200" dirty="0">
                <a:latin typeface="Times New Roman"/>
                <a:cs typeface="Times New Roman"/>
              </a:rPr>
              <a:t>sum of </a:t>
            </a:r>
            <a:r>
              <a:rPr sz="2200" spc="-4" dirty="0">
                <a:latin typeface="Times New Roman"/>
                <a:cs typeface="Times New Roman"/>
              </a:rPr>
              <a:t>the weights </a:t>
            </a:r>
            <a:r>
              <a:rPr sz="2200" dirty="0">
                <a:latin typeface="Times New Roman"/>
                <a:cs typeface="Times New Roman"/>
              </a:rPr>
              <a:t>of </a:t>
            </a:r>
            <a:r>
              <a:rPr sz="2200" spc="-4" dirty="0">
                <a:latin typeface="Times New Roman"/>
                <a:cs typeface="Times New Roman"/>
              </a:rPr>
              <a:t>the edges can </a:t>
            </a:r>
            <a:r>
              <a:rPr sz="2200" dirty="0">
                <a:latin typeface="Times New Roman"/>
                <a:cs typeface="Times New Roman"/>
              </a:rPr>
              <a:t>be</a:t>
            </a:r>
            <a:r>
              <a:rPr sz="2200" spc="17" dirty="0">
                <a:latin typeface="Times New Roman"/>
                <a:cs typeface="Times New Roman"/>
              </a:rPr>
              <a:t> </a:t>
            </a:r>
            <a:r>
              <a:rPr sz="2200" spc="-4" dirty="0">
                <a:latin typeface="Times New Roman"/>
                <a:cs typeface="Times New Roman"/>
              </a:rPr>
              <a:t>minimized.</a:t>
            </a:r>
            <a:endParaRPr lang="en-US" sz="2200" spc="-4" dirty="0">
              <a:latin typeface="Times New Roman"/>
              <a:cs typeface="Times New Roman"/>
            </a:endParaRPr>
          </a:p>
          <a:p>
            <a:pPr marL="10860" marR="325250" algn="just">
              <a:lnSpc>
                <a:spcPts val="2163"/>
              </a:lnSpc>
              <a:spcBef>
                <a:spcPts val="1253"/>
              </a:spcBef>
            </a:pPr>
            <a:endParaRPr sz="2200" dirty="0">
              <a:latin typeface="Times New Roman"/>
              <a:cs typeface="Times New Roman"/>
            </a:endParaRPr>
          </a:p>
          <a:p>
            <a:pPr marL="10860" marR="4344">
              <a:lnSpc>
                <a:spcPts val="2163"/>
              </a:lnSpc>
              <a:spcBef>
                <a:spcPts val="1197"/>
              </a:spcBef>
            </a:pPr>
            <a:r>
              <a:rPr sz="2200" spc="-4" dirty="0">
                <a:latin typeface="Times New Roman"/>
                <a:cs typeface="Times New Roman"/>
              </a:rPr>
              <a:t>Prim's algorithm starts with the single </a:t>
            </a:r>
            <a:r>
              <a:rPr sz="2200" dirty="0">
                <a:latin typeface="Times New Roman"/>
                <a:cs typeface="Times New Roman"/>
              </a:rPr>
              <a:t>node </a:t>
            </a:r>
            <a:r>
              <a:rPr sz="2200" spc="-4" dirty="0">
                <a:latin typeface="Times New Roman"/>
                <a:cs typeface="Times New Roman"/>
              </a:rPr>
              <a:t>and explore all the adjacent </a:t>
            </a:r>
            <a:r>
              <a:rPr sz="2200" dirty="0">
                <a:latin typeface="Times New Roman"/>
                <a:cs typeface="Times New Roman"/>
              </a:rPr>
              <a:t>nodes  </a:t>
            </a:r>
            <a:r>
              <a:rPr sz="2200" spc="-4" dirty="0">
                <a:latin typeface="Times New Roman"/>
                <a:cs typeface="Times New Roman"/>
              </a:rPr>
              <a:t>with all the connecting edges </a:t>
            </a:r>
            <a:r>
              <a:rPr sz="2200" dirty="0">
                <a:latin typeface="Times New Roman"/>
                <a:cs typeface="Times New Roman"/>
              </a:rPr>
              <a:t>at </a:t>
            </a:r>
            <a:r>
              <a:rPr sz="2200" spc="-4" dirty="0">
                <a:latin typeface="Times New Roman"/>
                <a:cs typeface="Times New Roman"/>
              </a:rPr>
              <a:t>every step. The edges with the minimal  weights causing </a:t>
            </a:r>
            <a:r>
              <a:rPr sz="2200" dirty="0">
                <a:latin typeface="Times New Roman"/>
                <a:cs typeface="Times New Roman"/>
              </a:rPr>
              <a:t>no </a:t>
            </a:r>
            <a:r>
              <a:rPr sz="2200" spc="-4" dirty="0">
                <a:latin typeface="Times New Roman"/>
                <a:cs typeface="Times New Roman"/>
              </a:rPr>
              <a:t>cycles in the graph </a:t>
            </a:r>
            <a:r>
              <a:rPr sz="2200" dirty="0">
                <a:latin typeface="Times New Roman"/>
                <a:cs typeface="Times New Roman"/>
              </a:rPr>
              <a:t>got</a:t>
            </a:r>
            <a:r>
              <a:rPr sz="2200" spc="13" dirty="0">
                <a:latin typeface="Times New Roman"/>
                <a:cs typeface="Times New Roman"/>
              </a:rPr>
              <a:t> </a:t>
            </a:r>
            <a:r>
              <a:rPr sz="2200" spc="-4" dirty="0">
                <a:latin typeface="Times New Roman"/>
                <a:cs typeface="Times New Roman"/>
              </a:rPr>
              <a:t>selected.</a:t>
            </a:r>
            <a:endParaRPr sz="2200" dirty="0">
              <a:latin typeface="Times New Roman"/>
              <a:cs typeface="Times New Roman"/>
            </a:endParaRPr>
          </a:p>
        </p:txBody>
      </p:sp>
      <p:sp>
        <p:nvSpPr>
          <p:cNvPr id="3" name="Title 1">
            <a:extLst>
              <a:ext uri="{FF2B5EF4-FFF2-40B4-BE49-F238E27FC236}">
                <a16:creationId xmlns:a16="http://schemas.microsoft.com/office/drawing/2014/main" id="{FBE81C65-2C76-42FA-AC68-FCED3DF02AF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6801B073-DCFA-4C0B-B43E-466D31735E9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308F9E24-73CB-4B5C-BC0C-1849679C6B19}"/>
              </a:ext>
            </a:extLst>
          </p:cNvPr>
          <p:cNvSpPr>
            <a:spLocks noGrp="1"/>
          </p:cNvSpPr>
          <p:nvPr>
            <p:ph type="dt" sz="half" idx="10"/>
          </p:nvPr>
        </p:nvSpPr>
        <p:spPr/>
        <p:txBody>
          <a:bodyPr/>
          <a:lstStyle/>
          <a:p>
            <a:fld id="{F47ECC03-40EF-4178-979D-1CC0087A5A22}" type="datetime1">
              <a:rPr lang="en-US" smtClean="0"/>
              <a:t>11/25/2022</a:t>
            </a:fld>
            <a:endParaRPr lang="en-US"/>
          </a:p>
        </p:txBody>
      </p:sp>
      <p:sp>
        <p:nvSpPr>
          <p:cNvPr id="10" name="Slide Number Placeholder 9">
            <a:extLst>
              <a:ext uri="{FF2B5EF4-FFF2-40B4-BE49-F238E27FC236}">
                <a16:creationId xmlns:a16="http://schemas.microsoft.com/office/drawing/2014/main" id="{D241C1C0-71B0-48CE-845B-0F3B106053C8}"/>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5" name="Footer Placeholder 4">
            <a:extLst>
              <a:ext uri="{FF2B5EF4-FFF2-40B4-BE49-F238E27FC236}">
                <a16:creationId xmlns:a16="http://schemas.microsoft.com/office/drawing/2014/main" id="{C80FDE81-DA89-4243-A26A-B399D772EA36}"/>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725438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422" y="1750874"/>
            <a:ext cx="7365155" cy="4283814"/>
          </a:xfrm>
          <a:prstGeom prst="rect">
            <a:avLst/>
          </a:prstGeom>
        </p:spPr>
        <p:txBody>
          <a:bodyPr vert="horz" wrap="square" lIns="0" tIns="150952" rIns="0" bIns="0" rtlCol="0">
            <a:spAutoFit/>
          </a:bodyPr>
          <a:lstStyle/>
          <a:p>
            <a:pPr marL="10860">
              <a:spcBef>
                <a:spcPts val="1189"/>
              </a:spcBef>
            </a:pPr>
            <a:r>
              <a:rPr sz="2200" spc="-4" dirty="0">
                <a:latin typeface="Times New Roman"/>
                <a:cs typeface="Times New Roman"/>
              </a:rPr>
              <a:t>The algorithm </a:t>
            </a:r>
            <a:r>
              <a:rPr sz="2200" spc="-9" dirty="0">
                <a:latin typeface="Times New Roman"/>
                <a:cs typeface="Times New Roman"/>
              </a:rPr>
              <a:t>is </a:t>
            </a:r>
            <a:r>
              <a:rPr sz="2200" dirty="0">
                <a:latin typeface="Times New Roman"/>
                <a:cs typeface="Times New Roman"/>
              </a:rPr>
              <a:t>given as</a:t>
            </a:r>
            <a:r>
              <a:rPr sz="2200" spc="9" dirty="0">
                <a:latin typeface="Times New Roman"/>
                <a:cs typeface="Times New Roman"/>
              </a:rPr>
              <a:t> </a:t>
            </a:r>
            <a:r>
              <a:rPr sz="2200" spc="-4" dirty="0">
                <a:latin typeface="Times New Roman"/>
                <a:cs typeface="Times New Roman"/>
              </a:rPr>
              <a:t>follows.</a:t>
            </a:r>
            <a:endParaRPr sz="2200" dirty="0">
              <a:latin typeface="Times New Roman"/>
              <a:cs typeface="Times New Roman"/>
            </a:endParaRPr>
          </a:p>
          <a:p>
            <a:pPr marL="10860">
              <a:spcBef>
                <a:spcPts val="1103"/>
              </a:spcBef>
            </a:pPr>
            <a:r>
              <a:rPr sz="2200" b="1" spc="-4" dirty="0">
                <a:latin typeface="Times New Roman"/>
                <a:cs typeface="Times New Roman"/>
              </a:rPr>
              <a:t>Algorithm</a:t>
            </a:r>
            <a:endParaRPr lang="en-US" sz="2200" b="1" spc="-4" dirty="0">
              <a:latin typeface="Times New Roman"/>
              <a:cs typeface="Times New Roman"/>
            </a:endParaRPr>
          </a:p>
          <a:p>
            <a:pPr marL="10860">
              <a:spcBef>
                <a:spcPts val="1103"/>
              </a:spcBef>
            </a:pPr>
            <a:endParaRPr sz="2200" dirty="0">
              <a:latin typeface="Times New Roman"/>
              <a:cs typeface="Times New Roman"/>
            </a:endParaRPr>
          </a:p>
          <a:p>
            <a:pPr marL="401811" indent="-195476">
              <a:spcBef>
                <a:spcPts val="162"/>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1: </a:t>
            </a:r>
            <a:r>
              <a:rPr sz="2200" spc="-4" dirty="0">
                <a:latin typeface="Times New Roman"/>
                <a:cs typeface="Times New Roman"/>
              </a:rPr>
              <a:t>Select </a:t>
            </a:r>
            <a:r>
              <a:rPr sz="2200" dirty="0">
                <a:latin typeface="Times New Roman"/>
                <a:cs typeface="Times New Roman"/>
              </a:rPr>
              <a:t>a </a:t>
            </a:r>
            <a:r>
              <a:rPr sz="2200" spc="-4" dirty="0">
                <a:latin typeface="Times New Roman"/>
                <a:cs typeface="Times New Roman"/>
              </a:rPr>
              <a:t>starting</a:t>
            </a:r>
            <a:r>
              <a:rPr sz="2200" spc="-13" dirty="0">
                <a:latin typeface="Times New Roman"/>
                <a:cs typeface="Times New Roman"/>
              </a:rPr>
              <a:t> </a:t>
            </a:r>
            <a:r>
              <a:rPr sz="2200" spc="-4" dirty="0">
                <a:latin typeface="Times New Roman"/>
                <a:cs typeface="Times New Roman"/>
              </a:rPr>
              <a:t>vertex</a:t>
            </a:r>
            <a:endParaRPr sz="2200" dirty="0">
              <a:latin typeface="Times New Roman"/>
              <a:cs typeface="Times New Roman"/>
            </a:endParaRPr>
          </a:p>
          <a:p>
            <a:pPr marL="401811" indent="-195476">
              <a:spcBef>
                <a:spcPts val="325"/>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2: </a:t>
            </a:r>
            <a:r>
              <a:rPr sz="2200" spc="-4" dirty="0">
                <a:latin typeface="Times New Roman"/>
                <a:cs typeface="Times New Roman"/>
              </a:rPr>
              <a:t>Repeat Steps </a:t>
            </a:r>
            <a:r>
              <a:rPr sz="2200" dirty="0">
                <a:latin typeface="Times New Roman"/>
                <a:cs typeface="Times New Roman"/>
              </a:rPr>
              <a:t>3 </a:t>
            </a:r>
            <a:r>
              <a:rPr sz="2200" spc="-4" dirty="0">
                <a:latin typeface="Times New Roman"/>
                <a:cs typeface="Times New Roman"/>
              </a:rPr>
              <a:t>and </a:t>
            </a:r>
            <a:r>
              <a:rPr sz="2200" dirty="0">
                <a:latin typeface="Times New Roman"/>
                <a:cs typeface="Times New Roman"/>
              </a:rPr>
              <a:t>4 until </a:t>
            </a:r>
            <a:r>
              <a:rPr sz="2200" spc="-4" dirty="0">
                <a:latin typeface="Times New Roman"/>
                <a:cs typeface="Times New Roman"/>
              </a:rPr>
              <a:t>there are fringe</a:t>
            </a:r>
            <a:r>
              <a:rPr sz="2200" spc="17" dirty="0">
                <a:latin typeface="Times New Roman"/>
                <a:cs typeface="Times New Roman"/>
              </a:rPr>
              <a:t> </a:t>
            </a:r>
            <a:r>
              <a:rPr sz="2200" spc="-4" dirty="0">
                <a:latin typeface="Times New Roman"/>
                <a:cs typeface="Times New Roman"/>
              </a:rPr>
              <a:t>vertices</a:t>
            </a:r>
            <a:endParaRPr sz="2200" dirty="0">
              <a:latin typeface="Times New Roman"/>
              <a:cs typeface="Times New Roman"/>
            </a:endParaRPr>
          </a:p>
          <a:p>
            <a:pPr marL="401811" marR="4344" indent="-195476">
              <a:lnSpc>
                <a:spcPct val="103000"/>
              </a:lnSpc>
              <a:spcBef>
                <a:spcPts val="257"/>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3: </a:t>
            </a:r>
            <a:r>
              <a:rPr sz="2200" spc="-4" dirty="0">
                <a:latin typeface="Times New Roman"/>
                <a:cs typeface="Times New Roman"/>
              </a:rPr>
              <a:t>Select an </a:t>
            </a:r>
            <a:r>
              <a:rPr sz="2200" dirty="0">
                <a:latin typeface="Times New Roman"/>
                <a:cs typeface="Times New Roman"/>
              </a:rPr>
              <a:t>edge e </a:t>
            </a:r>
            <a:r>
              <a:rPr sz="2200" spc="-4" dirty="0">
                <a:latin typeface="Times New Roman"/>
                <a:cs typeface="Times New Roman"/>
              </a:rPr>
              <a:t>connecting </a:t>
            </a:r>
            <a:r>
              <a:rPr sz="2200" spc="-9" dirty="0">
                <a:latin typeface="Times New Roman"/>
                <a:cs typeface="Times New Roman"/>
              </a:rPr>
              <a:t>the </a:t>
            </a:r>
            <a:r>
              <a:rPr sz="2200" spc="-4" dirty="0">
                <a:latin typeface="Times New Roman"/>
                <a:cs typeface="Times New Roman"/>
              </a:rPr>
              <a:t>tree vertex and fringe vertex that  </a:t>
            </a:r>
            <a:r>
              <a:rPr sz="2200" dirty="0">
                <a:latin typeface="Times New Roman"/>
                <a:cs typeface="Times New Roman"/>
              </a:rPr>
              <a:t>has </a:t>
            </a:r>
            <a:r>
              <a:rPr sz="2200" spc="-4" dirty="0">
                <a:latin typeface="Times New Roman"/>
                <a:cs typeface="Times New Roman"/>
              </a:rPr>
              <a:t>minimum</a:t>
            </a:r>
            <a:r>
              <a:rPr sz="2200" spc="-9" dirty="0">
                <a:latin typeface="Times New Roman"/>
                <a:cs typeface="Times New Roman"/>
              </a:rPr>
              <a:t> </a:t>
            </a:r>
            <a:r>
              <a:rPr sz="2200" spc="-4" dirty="0">
                <a:latin typeface="Times New Roman"/>
                <a:cs typeface="Times New Roman"/>
              </a:rPr>
              <a:t>weight</a:t>
            </a:r>
            <a:endParaRPr sz="2200" dirty="0">
              <a:latin typeface="Times New Roman"/>
              <a:cs typeface="Times New Roman"/>
            </a:endParaRPr>
          </a:p>
          <a:p>
            <a:pPr marL="401811" marR="170498" indent="-195476">
              <a:lnSpc>
                <a:spcPct val="103000"/>
              </a:lnSpc>
              <a:spcBef>
                <a:spcPts val="94"/>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4: </a:t>
            </a:r>
            <a:r>
              <a:rPr sz="2200" spc="-4" dirty="0">
                <a:latin typeface="Times New Roman"/>
                <a:cs typeface="Times New Roman"/>
              </a:rPr>
              <a:t>Add the selected </a:t>
            </a:r>
            <a:r>
              <a:rPr sz="2200" dirty="0">
                <a:latin typeface="Times New Roman"/>
                <a:cs typeface="Times New Roman"/>
              </a:rPr>
              <a:t>edge </a:t>
            </a:r>
            <a:r>
              <a:rPr sz="2200" spc="-4" dirty="0">
                <a:latin typeface="Times New Roman"/>
                <a:cs typeface="Times New Roman"/>
              </a:rPr>
              <a:t>and the vertex to the minimum spanning  tree </a:t>
            </a:r>
            <a:r>
              <a:rPr sz="2200" dirty="0">
                <a:latin typeface="Times New Roman"/>
                <a:cs typeface="Times New Roman"/>
              </a:rPr>
              <a:t>T</a:t>
            </a:r>
          </a:p>
          <a:p>
            <a:pPr marL="401811">
              <a:lnSpc>
                <a:spcPts val="2163"/>
              </a:lnSpc>
            </a:pPr>
            <a:r>
              <a:rPr sz="2200" spc="-4" dirty="0">
                <a:latin typeface="Times New Roman"/>
                <a:cs typeface="Times New Roman"/>
              </a:rPr>
              <a:t>[END OF</a:t>
            </a:r>
            <a:r>
              <a:rPr sz="2200" spc="-68" dirty="0">
                <a:latin typeface="Times New Roman"/>
                <a:cs typeface="Times New Roman"/>
              </a:rPr>
              <a:t> </a:t>
            </a:r>
            <a:r>
              <a:rPr sz="2200" spc="-4" dirty="0">
                <a:latin typeface="Times New Roman"/>
                <a:cs typeface="Times New Roman"/>
              </a:rPr>
              <a:t>LOOP]</a:t>
            </a:r>
            <a:endParaRPr sz="2200" dirty="0">
              <a:latin typeface="Times New Roman"/>
              <a:cs typeface="Times New Roman"/>
            </a:endParaRPr>
          </a:p>
          <a:p>
            <a:pPr marL="401811" indent="-195476">
              <a:spcBef>
                <a:spcPts val="162"/>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5:</a:t>
            </a:r>
            <a:r>
              <a:rPr sz="2200" b="1" spc="-68" dirty="0">
                <a:latin typeface="Times New Roman"/>
                <a:cs typeface="Times New Roman"/>
              </a:rPr>
              <a:t> </a:t>
            </a:r>
            <a:r>
              <a:rPr sz="2200" spc="-4" dirty="0">
                <a:latin typeface="Times New Roman"/>
                <a:cs typeface="Times New Roman"/>
              </a:rPr>
              <a:t>EXIT</a:t>
            </a:r>
            <a:endParaRPr sz="2200" dirty="0">
              <a:latin typeface="Times New Roman"/>
              <a:cs typeface="Times New Roman"/>
            </a:endParaRPr>
          </a:p>
        </p:txBody>
      </p:sp>
      <p:sp>
        <p:nvSpPr>
          <p:cNvPr id="3" name="Rectangle 2">
            <a:extLst>
              <a:ext uri="{FF2B5EF4-FFF2-40B4-BE49-F238E27FC236}">
                <a16:creationId xmlns:a16="http://schemas.microsoft.com/office/drawing/2014/main" id="{9D32E978-87DE-46C9-8B9B-AC94CD396A50}"/>
              </a:ext>
            </a:extLst>
          </p:cNvPr>
          <p:cNvSpPr/>
          <p:nvPr/>
        </p:nvSpPr>
        <p:spPr>
          <a:xfrm>
            <a:off x="2971800" y="1076980"/>
            <a:ext cx="2857001" cy="523220"/>
          </a:xfrm>
          <a:prstGeom prst="rect">
            <a:avLst/>
          </a:prstGeom>
        </p:spPr>
        <p:txBody>
          <a:bodyPr wrap="none">
            <a:spAutoFit/>
          </a:bodyPr>
          <a:lstStyle/>
          <a:p>
            <a:pPr marL="10860">
              <a:spcBef>
                <a:spcPts val="1266"/>
              </a:spcBef>
            </a:pPr>
            <a:r>
              <a:rPr lang="en-IN" sz="2800" b="1" spc="-4" dirty="0">
                <a:cs typeface="Times New Roman"/>
              </a:rPr>
              <a:t>Prim's</a:t>
            </a:r>
            <a:r>
              <a:rPr lang="en-IN" sz="2800" b="1" spc="-107" dirty="0">
                <a:cs typeface="Times New Roman"/>
              </a:rPr>
              <a:t> </a:t>
            </a:r>
            <a:r>
              <a:rPr lang="en-IN" sz="2800" b="1" spc="-4" dirty="0">
                <a:cs typeface="Times New Roman"/>
              </a:rPr>
              <a:t>Algorithm</a:t>
            </a:r>
            <a:endParaRPr lang="en-IN" sz="2800" b="1" dirty="0">
              <a:cs typeface="Times New Roman"/>
            </a:endParaRPr>
          </a:p>
        </p:txBody>
      </p:sp>
      <p:sp>
        <p:nvSpPr>
          <p:cNvPr id="4" name="Title 1">
            <a:extLst>
              <a:ext uri="{FF2B5EF4-FFF2-40B4-BE49-F238E27FC236}">
                <a16:creationId xmlns:a16="http://schemas.microsoft.com/office/drawing/2014/main" id="{58E7283B-51DC-4FFE-945A-B8434C83066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BE13C975-D42E-4D77-B9DE-31F84498E57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Date Placeholder 8">
            <a:extLst>
              <a:ext uri="{FF2B5EF4-FFF2-40B4-BE49-F238E27FC236}">
                <a16:creationId xmlns:a16="http://schemas.microsoft.com/office/drawing/2014/main" id="{7D9D922A-D784-4162-ADA5-3D3246013BDA}"/>
              </a:ext>
            </a:extLst>
          </p:cNvPr>
          <p:cNvSpPr>
            <a:spLocks noGrp="1"/>
          </p:cNvSpPr>
          <p:nvPr>
            <p:ph type="dt" sz="half" idx="10"/>
          </p:nvPr>
        </p:nvSpPr>
        <p:spPr/>
        <p:txBody>
          <a:bodyPr/>
          <a:lstStyle/>
          <a:p>
            <a:fld id="{648A2F1C-5BF0-4D98-8D45-6E60D0DF96C5}" type="datetime1">
              <a:rPr lang="en-US" smtClean="0"/>
              <a:t>11/25/2022</a:t>
            </a:fld>
            <a:endParaRPr lang="en-US"/>
          </a:p>
        </p:txBody>
      </p:sp>
      <p:sp>
        <p:nvSpPr>
          <p:cNvPr id="11" name="Slide Number Placeholder 10">
            <a:extLst>
              <a:ext uri="{FF2B5EF4-FFF2-40B4-BE49-F238E27FC236}">
                <a16:creationId xmlns:a16="http://schemas.microsoft.com/office/drawing/2014/main" id="{1195E191-2AA2-40FB-9225-BAB6F1FF1F86}"/>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6" name="Footer Placeholder 5">
            <a:extLst>
              <a:ext uri="{FF2B5EF4-FFF2-40B4-BE49-F238E27FC236}">
                <a16:creationId xmlns:a16="http://schemas.microsoft.com/office/drawing/2014/main" id="{973092FB-18E1-4C95-9565-1312EAE9C33B}"/>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811242"/>
            <a:ext cx="7460179" cy="1252727"/>
          </a:xfrm>
          <a:prstGeom prst="rect">
            <a:avLst/>
          </a:prstGeom>
        </p:spPr>
        <p:txBody>
          <a:bodyPr vert="horz" wrap="square" lIns="0" tIns="150952" rIns="0" bIns="0" rtlCol="0">
            <a:spAutoFit/>
          </a:bodyPr>
          <a:lstStyle/>
          <a:p>
            <a:pPr marL="10860">
              <a:spcBef>
                <a:spcPts val="1189"/>
              </a:spcBef>
            </a:pPr>
            <a:r>
              <a:rPr sz="2400" b="1" spc="-4" dirty="0">
                <a:solidFill>
                  <a:srgbClr val="600A4A"/>
                </a:solidFill>
                <a:latin typeface="Times New Roman"/>
                <a:cs typeface="Times New Roman"/>
              </a:rPr>
              <a:t>Example </a:t>
            </a:r>
            <a:r>
              <a:rPr sz="2400" b="1" dirty="0">
                <a:solidFill>
                  <a:srgbClr val="600A4A"/>
                </a:solidFill>
                <a:latin typeface="Times New Roman"/>
                <a:cs typeface="Times New Roman"/>
              </a:rPr>
              <a:t>:</a:t>
            </a:r>
            <a:endParaRPr sz="2400" dirty="0">
              <a:latin typeface="Times New Roman"/>
              <a:cs typeface="Times New Roman"/>
            </a:endParaRPr>
          </a:p>
          <a:p>
            <a:pPr marL="10860" marR="4344">
              <a:lnSpc>
                <a:spcPts val="2163"/>
              </a:lnSpc>
              <a:spcBef>
                <a:spcPts val="1253"/>
              </a:spcBef>
            </a:pPr>
            <a:r>
              <a:rPr sz="2200" spc="-4" dirty="0">
                <a:latin typeface="Times New Roman"/>
                <a:cs typeface="Times New Roman"/>
              </a:rPr>
              <a:t>Construct </a:t>
            </a:r>
            <a:r>
              <a:rPr sz="2200" dirty="0">
                <a:latin typeface="Times New Roman"/>
                <a:cs typeface="Times New Roman"/>
              </a:rPr>
              <a:t>a </a:t>
            </a:r>
            <a:r>
              <a:rPr sz="2200" spc="-4" dirty="0">
                <a:latin typeface="Times New Roman"/>
                <a:cs typeface="Times New Roman"/>
              </a:rPr>
              <a:t>minimum spanning tree </a:t>
            </a:r>
            <a:r>
              <a:rPr sz="2200" dirty="0">
                <a:latin typeface="Times New Roman"/>
                <a:cs typeface="Times New Roman"/>
              </a:rPr>
              <a:t>of </a:t>
            </a:r>
            <a:r>
              <a:rPr sz="2200" spc="-4" dirty="0">
                <a:latin typeface="Times New Roman"/>
                <a:cs typeface="Times New Roman"/>
              </a:rPr>
              <a:t>the graph given in </a:t>
            </a:r>
            <a:r>
              <a:rPr sz="2200" spc="-9" dirty="0">
                <a:latin typeface="Times New Roman"/>
                <a:cs typeface="Times New Roman"/>
              </a:rPr>
              <a:t>the </a:t>
            </a:r>
            <a:r>
              <a:rPr sz="2200" spc="-4" dirty="0">
                <a:latin typeface="Times New Roman"/>
                <a:cs typeface="Times New Roman"/>
              </a:rPr>
              <a:t>following figure  </a:t>
            </a:r>
            <a:r>
              <a:rPr sz="2200" dirty="0">
                <a:latin typeface="Times New Roman"/>
                <a:cs typeface="Times New Roman"/>
              </a:rPr>
              <a:t>by </a:t>
            </a:r>
            <a:r>
              <a:rPr sz="2200" spc="-4" dirty="0">
                <a:latin typeface="Times New Roman"/>
                <a:cs typeface="Times New Roman"/>
              </a:rPr>
              <a:t>using prim's </a:t>
            </a:r>
            <a:r>
              <a:rPr sz="2200" spc="-9" dirty="0">
                <a:latin typeface="Times New Roman"/>
                <a:cs typeface="Times New Roman"/>
              </a:rPr>
              <a:t>algorithm.</a:t>
            </a:r>
            <a:endParaRPr sz="2200" dirty="0">
              <a:latin typeface="Times New Roman"/>
              <a:cs typeface="Times New Roman"/>
            </a:endParaRPr>
          </a:p>
        </p:txBody>
      </p:sp>
      <p:sp>
        <p:nvSpPr>
          <p:cNvPr id="3" name="object 3"/>
          <p:cNvSpPr/>
          <p:nvPr/>
        </p:nvSpPr>
        <p:spPr>
          <a:xfrm>
            <a:off x="781910" y="2547697"/>
            <a:ext cx="2988089" cy="1416178"/>
          </a:xfrm>
          <a:prstGeom prst="rect">
            <a:avLst/>
          </a:prstGeom>
          <a:blipFill>
            <a:blip r:embed="rId2" cstate="print"/>
            <a:stretch>
              <a:fillRect/>
            </a:stretch>
          </a:blipFill>
        </p:spPr>
        <p:txBody>
          <a:bodyPr wrap="square" lIns="0" tIns="0" rIns="0" bIns="0" rtlCol="0"/>
          <a:lstStyle/>
          <a:p>
            <a:endParaRPr sz="1539"/>
          </a:p>
        </p:txBody>
      </p:sp>
      <p:sp>
        <p:nvSpPr>
          <p:cNvPr id="4" name="object 4"/>
          <p:cNvSpPr txBox="1"/>
          <p:nvPr/>
        </p:nvSpPr>
        <p:spPr>
          <a:xfrm>
            <a:off x="772135" y="4197346"/>
            <a:ext cx="7383617" cy="1449434"/>
          </a:xfrm>
          <a:prstGeom prst="rect">
            <a:avLst/>
          </a:prstGeom>
        </p:spPr>
        <p:txBody>
          <a:bodyPr vert="horz" wrap="square" lIns="0" tIns="31494" rIns="0" bIns="0" rtlCol="0">
            <a:spAutoFit/>
          </a:bodyPr>
          <a:lstStyle/>
          <a:p>
            <a:pPr marL="10860">
              <a:spcBef>
                <a:spcPts val="248"/>
              </a:spcBef>
            </a:pPr>
            <a:r>
              <a:rPr sz="2200" b="1" spc="-4" dirty="0">
                <a:solidFill>
                  <a:srgbClr val="600A37"/>
                </a:solidFill>
                <a:latin typeface="Times New Roman"/>
                <a:cs typeface="Times New Roman"/>
              </a:rPr>
              <a:t>Solution</a:t>
            </a:r>
            <a:endParaRPr sz="2200" dirty="0">
              <a:latin typeface="Times New Roman"/>
              <a:cs typeface="Times New Roman"/>
            </a:endParaRPr>
          </a:p>
          <a:p>
            <a:pPr marL="401811" indent="-195476">
              <a:spcBef>
                <a:spcPts val="162"/>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1 : </a:t>
            </a:r>
            <a:r>
              <a:rPr sz="2200" spc="-4" dirty="0">
                <a:latin typeface="Times New Roman"/>
                <a:cs typeface="Times New Roman"/>
              </a:rPr>
              <a:t>Choose </a:t>
            </a:r>
            <a:r>
              <a:rPr sz="2200" dirty="0">
                <a:latin typeface="Times New Roman"/>
                <a:cs typeface="Times New Roman"/>
              </a:rPr>
              <a:t>a </a:t>
            </a:r>
            <a:r>
              <a:rPr sz="2200" spc="-4" dirty="0">
                <a:latin typeface="Times New Roman"/>
                <a:cs typeface="Times New Roman"/>
              </a:rPr>
              <a:t>starting vertex</a:t>
            </a:r>
            <a:r>
              <a:rPr sz="2200" spc="9" dirty="0">
                <a:latin typeface="Times New Roman"/>
                <a:cs typeface="Times New Roman"/>
              </a:rPr>
              <a:t> </a:t>
            </a:r>
            <a:r>
              <a:rPr sz="2200" dirty="0">
                <a:latin typeface="Times New Roman"/>
                <a:cs typeface="Times New Roman"/>
              </a:rPr>
              <a:t>B.</a:t>
            </a:r>
          </a:p>
          <a:p>
            <a:pPr marL="401811" marR="4344" indent="-195476">
              <a:lnSpc>
                <a:spcPct val="103000"/>
              </a:lnSpc>
              <a:spcBef>
                <a:spcPts val="257"/>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2: </a:t>
            </a:r>
            <a:r>
              <a:rPr sz="2200" spc="-4" dirty="0">
                <a:latin typeface="Times New Roman"/>
                <a:cs typeface="Times New Roman"/>
              </a:rPr>
              <a:t>Add the vertices that are adjacent to A. the edges that connecting  the vertices are shown </a:t>
            </a:r>
            <a:r>
              <a:rPr sz="2200" dirty="0">
                <a:latin typeface="Times New Roman"/>
                <a:cs typeface="Times New Roman"/>
              </a:rPr>
              <a:t>by dotted</a:t>
            </a:r>
            <a:r>
              <a:rPr sz="2200" spc="13" dirty="0">
                <a:latin typeface="Times New Roman"/>
                <a:cs typeface="Times New Roman"/>
              </a:rPr>
              <a:t> </a:t>
            </a:r>
            <a:r>
              <a:rPr sz="2200" spc="-4" dirty="0">
                <a:latin typeface="Times New Roman"/>
                <a:cs typeface="Times New Roman"/>
              </a:rPr>
              <a:t>lines.</a:t>
            </a:r>
            <a:endParaRPr sz="2200" dirty="0">
              <a:latin typeface="Times New Roman"/>
              <a:cs typeface="Times New Roman"/>
            </a:endParaRPr>
          </a:p>
        </p:txBody>
      </p:sp>
      <p:sp>
        <p:nvSpPr>
          <p:cNvPr id="5" name="Title 1">
            <a:extLst>
              <a:ext uri="{FF2B5EF4-FFF2-40B4-BE49-F238E27FC236}">
                <a16:creationId xmlns:a16="http://schemas.microsoft.com/office/drawing/2014/main" id="{1549023C-3F76-4937-BA17-9FCE76FAF45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AE797222-BE05-4313-943B-29CE6045535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Date Placeholder 9">
            <a:extLst>
              <a:ext uri="{FF2B5EF4-FFF2-40B4-BE49-F238E27FC236}">
                <a16:creationId xmlns:a16="http://schemas.microsoft.com/office/drawing/2014/main" id="{1818B194-51E4-4CE3-9B69-41337A5E1725}"/>
              </a:ext>
            </a:extLst>
          </p:cNvPr>
          <p:cNvSpPr>
            <a:spLocks noGrp="1"/>
          </p:cNvSpPr>
          <p:nvPr>
            <p:ph type="dt" sz="half" idx="10"/>
          </p:nvPr>
        </p:nvSpPr>
        <p:spPr/>
        <p:txBody>
          <a:bodyPr/>
          <a:lstStyle/>
          <a:p>
            <a:fld id="{2228B3D1-28AD-4ACF-B3FC-E514728C4228}" type="datetime1">
              <a:rPr lang="en-US" smtClean="0"/>
              <a:t>11/25/2022</a:t>
            </a:fld>
            <a:endParaRPr lang="en-US"/>
          </a:p>
        </p:txBody>
      </p:sp>
      <p:sp>
        <p:nvSpPr>
          <p:cNvPr id="12" name="Slide Number Placeholder 11">
            <a:extLst>
              <a:ext uri="{FF2B5EF4-FFF2-40B4-BE49-F238E27FC236}">
                <a16:creationId xmlns:a16="http://schemas.microsoft.com/office/drawing/2014/main" id="{C2FA2F65-5E03-44C0-8E01-391EC5A1046C}"/>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7" name="Footer Placeholder 6">
            <a:extLst>
              <a:ext uri="{FF2B5EF4-FFF2-40B4-BE49-F238E27FC236}">
                <a16:creationId xmlns:a16="http://schemas.microsoft.com/office/drawing/2014/main" id="{60460398-6C5F-4953-997A-96392EA9FC6D}"/>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371600"/>
            <a:ext cx="8229600" cy="4388202"/>
          </a:xfrm>
          <a:prstGeom prst="rect">
            <a:avLst/>
          </a:prstGeom>
        </p:spPr>
        <p:txBody>
          <a:bodyPr vert="horz" wrap="square" lIns="0" tIns="2172" rIns="0" bIns="0" rtlCol="0">
            <a:spAutoFit/>
          </a:bodyPr>
          <a:lstStyle/>
          <a:p>
            <a:pPr marL="401811" marR="50498" indent="-195476">
              <a:lnSpc>
                <a:spcPct val="103000"/>
              </a:lnSpc>
              <a:spcBef>
                <a:spcPts val="17"/>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3: </a:t>
            </a:r>
            <a:r>
              <a:rPr sz="2200" spc="-4" dirty="0">
                <a:latin typeface="Times New Roman"/>
                <a:cs typeface="Times New Roman"/>
              </a:rPr>
              <a:t>Choose the edge with the minimum weight among all. i.e. BD </a:t>
            </a:r>
            <a:r>
              <a:rPr sz="2200" dirty="0">
                <a:latin typeface="Times New Roman"/>
                <a:cs typeface="Times New Roman"/>
              </a:rPr>
              <a:t>and  add </a:t>
            </a:r>
            <a:r>
              <a:rPr sz="2200" spc="-4" dirty="0">
                <a:latin typeface="Times New Roman"/>
                <a:cs typeface="Times New Roman"/>
              </a:rPr>
              <a:t>it to MST. Add the adjacent vertices </a:t>
            </a:r>
            <a:r>
              <a:rPr sz="2200" dirty="0">
                <a:latin typeface="Times New Roman"/>
                <a:cs typeface="Times New Roman"/>
              </a:rPr>
              <a:t>of D </a:t>
            </a:r>
            <a:r>
              <a:rPr sz="2200" spc="-4" dirty="0">
                <a:latin typeface="Times New Roman"/>
                <a:cs typeface="Times New Roman"/>
              </a:rPr>
              <a:t>i.e. </a:t>
            </a:r>
            <a:r>
              <a:rPr sz="2200" dirty="0">
                <a:latin typeface="Times New Roman"/>
                <a:cs typeface="Times New Roman"/>
              </a:rPr>
              <a:t>C </a:t>
            </a:r>
            <a:r>
              <a:rPr sz="2200" spc="-4" dirty="0">
                <a:latin typeface="Times New Roman"/>
                <a:cs typeface="Times New Roman"/>
              </a:rPr>
              <a:t>and</a:t>
            </a:r>
            <a:r>
              <a:rPr sz="2200" spc="21" dirty="0">
                <a:latin typeface="Times New Roman"/>
                <a:cs typeface="Times New Roman"/>
              </a:rPr>
              <a:t> </a:t>
            </a:r>
            <a:r>
              <a:rPr sz="2200" spc="-4" dirty="0">
                <a:latin typeface="Times New Roman"/>
                <a:cs typeface="Times New Roman"/>
              </a:rPr>
              <a:t>E.</a:t>
            </a:r>
            <a:endParaRPr sz="2200" dirty="0">
              <a:latin typeface="Times New Roman"/>
              <a:cs typeface="Times New Roman"/>
            </a:endParaRPr>
          </a:p>
          <a:p>
            <a:pPr marL="401811" marR="4344" indent="-195476">
              <a:lnSpc>
                <a:spcPct val="99400"/>
              </a:lnSpc>
              <a:spcBef>
                <a:spcPts val="174"/>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3: </a:t>
            </a:r>
            <a:r>
              <a:rPr sz="2200" spc="-4" dirty="0">
                <a:latin typeface="Times New Roman"/>
                <a:cs typeface="Times New Roman"/>
              </a:rPr>
              <a:t>Choose the edge with the minimum weight among all. In this case,  the edges DE </a:t>
            </a:r>
            <a:r>
              <a:rPr sz="2200" dirty="0">
                <a:latin typeface="Times New Roman"/>
                <a:cs typeface="Times New Roman"/>
              </a:rPr>
              <a:t>and CD </a:t>
            </a:r>
            <a:r>
              <a:rPr sz="2200" spc="-4" dirty="0">
                <a:latin typeface="Times New Roman"/>
                <a:cs typeface="Times New Roman"/>
              </a:rPr>
              <a:t>are such edges. Add them to MST and explore the  adjacent </a:t>
            </a:r>
            <a:r>
              <a:rPr sz="2200" dirty="0">
                <a:latin typeface="Times New Roman"/>
                <a:cs typeface="Times New Roman"/>
              </a:rPr>
              <a:t>of C </a:t>
            </a:r>
            <a:r>
              <a:rPr sz="2200" spc="-4" dirty="0">
                <a:latin typeface="Times New Roman"/>
                <a:cs typeface="Times New Roman"/>
              </a:rPr>
              <a:t>i.e. </a:t>
            </a:r>
            <a:r>
              <a:rPr sz="2200" dirty="0">
                <a:latin typeface="Times New Roman"/>
                <a:cs typeface="Times New Roman"/>
              </a:rPr>
              <a:t>E and</a:t>
            </a:r>
            <a:r>
              <a:rPr sz="2200" spc="-4" dirty="0">
                <a:latin typeface="Times New Roman"/>
                <a:cs typeface="Times New Roman"/>
              </a:rPr>
              <a:t> A.</a:t>
            </a:r>
            <a:endParaRPr sz="2200" dirty="0">
              <a:latin typeface="Times New Roman"/>
              <a:cs typeface="Times New Roman"/>
            </a:endParaRPr>
          </a:p>
          <a:p>
            <a:pPr marL="401811" marR="569052" indent="-195476">
              <a:lnSpc>
                <a:spcPct val="103000"/>
              </a:lnSpc>
              <a:spcBef>
                <a:spcPts val="94"/>
              </a:spcBef>
              <a:buFont typeface="Courier New"/>
              <a:buChar char="o"/>
              <a:tabLst>
                <a:tab pos="401811" algn="l"/>
              </a:tabLst>
            </a:pPr>
            <a:r>
              <a:rPr sz="2200" b="1" spc="-4" dirty="0">
                <a:latin typeface="Times New Roman"/>
                <a:cs typeface="Times New Roman"/>
              </a:rPr>
              <a:t>Step </a:t>
            </a:r>
            <a:r>
              <a:rPr sz="2200" b="1" dirty="0">
                <a:latin typeface="Times New Roman"/>
                <a:cs typeface="Times New Roman"/>
              </a:rPr>
              <a:t>4: </a:t>
            </a:r>
            <a:r>
              <a:rPr sz="2200" spc="-4" dirty="0">
                <a:latin typeface="Times New Roman"/>
                <a:cs typeface="Times New Roman"/>
              </a:rPr>
              <a:t>Choose the edge with the minimum weight i.e. CA. We can't  choose </a:t>
            </a:r>
            <a:r>
              <a:rPr sz="2200" dirty="0">
                <a:latin typeface="Times New Roman"/>
                <a:cs typeface="Times New Roman"/>
              </a:rPr>
              <a:t>CE as </a:t>
            </a:r>
            <a:r>
              <a:rPr sz="2200" spc="-4" dirty="0">
                <a:latin typeface="Times New Roman"/>
                <a:cs typeface="Times New Roman"/>
              </a:rPr>
              <a:t>it would cause cycle in </a:t>
            </a:r>
            <a:r>
              <a:rPr sz="2200" spc="-9" dirty="0">
                <a:latin typeface="Times New Roman"/>
                <a:cs typeface="Times New Roman"/>
              </a:rPr>
              <a:t>the</a:t>
            </a:r>
            <a:r>
              <a:rPr sz="2200" spc="13" dirty="0">
                <a:latin typeface="Times New Roman"/>
                <a:cs typeface="Times New Roman"/>
              </a:rPr>
              <a:t> </a:t>
            </a:r>
            <a:r>
              <a:rPr sz="2200" spc="-4" dirty="0">
                <a:latin typeface="Times New Roman"/>
                <a:cs typeface="Times New Roman"/>
              </a:rPr>
              <a:t>graph.</a:t>
            </a:r>
            <a:endParaRPr lang="en-US" sz="2200" spc="-4" dirty="0">
              <a:latin typeface="Times New Roman"/>
              <a:cs typeface="Times New Roman"/>
            </a:endParaRPr>
          </a:p>
          <a:p>
            <a:pPr marL="206335" marR="569052">
              <a:lnSpc>
                <a:spcPct val="103000"/>
              </a:lnSpc>
              <a:spcBef>
                <a:spcPts val="94"/>
              </a:spcBef>
              <a:tabLst>
                <a:tab pos="401811" algn="l"/>
              </a:tabLst>
            </a:pPr>
            <a:endParaRPr sz="2200" dirty="0">
              <a:latin typeface="Times New Roman"/>
              <a:cs typeface="Times New Roman"/>
            </a:endParaRPr>
          </a:p>
          <a:p>
            <a:pPr marL="10860" marR="307874">
              <a:lnSpc>
                <a:spcPts val="2163"/>
              </a:lnSpc>
              <a:spcBef>
                <a:spcPts val="1253"/>
              </a:spcBef>
            </a:pPr>
            <a:r>
              <a:rPr sz="2200" spc="-4" dirty="0">
                <a:latin typeface="Times New Roman"/>
                <a:cs typeface="Times New Roman"/>
              </a:rPr>
              <a:t>The graph produces in </a:t>
            </a:r>
            <a:r>
              <a:rPr sz="2200" spc="-9" dirty="0">
                <a:latin typeface="Times New Roman"/>
                <a:cs typeface="Times New Roman"/>
              </a:rPr>
              <a:t>the </a:t>
            </a:r>
            <a:r>
              <a:rPr sz="2200" spc="-4" dirty="0">
                <a:latin typeface="Times New Roman"/>
                <a:cs typeface="Times New Roman"/>
              </a:rPr>
              <a:t>step </a:t>
            </a:r>
            <a:r>
              <a:rPr sz="2200" dirty="0">
                <a:latin typeface="Times New Roman"/>
                <a:cs typeface="Times New Roman"/>
              </a:rPr>
              <a:t>4 </a:t>
            </a:r>
            <a:r>
              <a:rPr sz="2200" spc="-9" dirty="0">
                <a:latin typeface="Times New Roman"/>
                <a:cs typeface="Times New Roman"/>
              </a:rPr>
              <a:t>is </a:t>
            </a:r>
            <a:r>
              <a:rPr sz="2200" spc="-4" dirty="0">
                <a:latin typeface="Times New Roman"/>
                <a:cs typeface="Times New Roman"/>
              </a:rPr>
              <a:t>the minimum </a:t>
            </a:r>
            <a:r>
              <a:rPr sz="2200" dirty="0">
                <a:latin typeface="Times New Roman"/>
                <a:cs typeface="Times New Roman"/>
              </a:rPr>
              <a:t>spanning </a:t>
            </a:r>
            <a:r>
              <a:rPr sz="2200" spc="-4" dirty="0">
                <a:latin typeface="Times New Roman"/>
                <a:cs typeface="Times New Roman"/>
              </a:rPr>
              <a:t>tree </a:t>
            </a:r>
            <a:r>
              <a:rPr sz="2200" dirty="0">
                <a:latin typeface="Times New Roman"/>
                <a:cs typeface="Times New Roman"/>
              </a:rPr>
              <a:t>of </a:t>
            </a:r>
            <a:r>
              <a:rPr sz="2200" spc="-9" dirty="0">
                <a:latin typeface="Times New Roman"/>
                <a:cs typeface="Times New Roman"/>
              </a:rPr>
              <a:t>the </a:t>
            </a:r>
            <a:r>
              <a:rPr sz="2200" spc="-4" dirty="0">
                <a:latin typeface="Times New Roman"/>
                <a:cs typeface="Times New Roman"/>
              </a:rPr>
              <a:t>graph  </a:t>
            </a:r>
            <a:r>
              <a:rPr sz="2200" dirty="0">
                <a:latin typeface="Times New Roman"/>
                <a:cs typeface="Times New Roman"/>
              </a:rPr>
              <a:t>shown </a:t>
            </a:r>
            <a:r>
              <a:rPr sz="2200" spc="-4" dirty="0">
                <a:latin typeface="Times New Roman"/>
                <a:cs typeface="Times New Roman"/>
              </a:rPr>
              <a:t>in the above</a:t>
            </a:r>
            <a:r>
              <a:rPr sz="2200" dirty="0">
                <a:latin typeface="Times New Roman"/>
                <a:cs typeface="Times New Roman"/>
              </a:rPr>
              <a:t> </a:t>
            </a:r>
            <a:r>
              <a:rPr sz="2200" spc="-4" dirty="0">
                <a:latin typeface="Times New Roman"/>
                <a:cs typeface="Times New Roman"/>
              </a:rPr>
              <a:t>figure.</a:t>
            </a:r>
            <a:endParaRPr sz="2200" dirty="0">
              <a:latin typeface="Times New Roman"/>
              <a:cs typeface="Times New Roman"/>
            </a:endParaRPr>
          </a:p>
          <a:p>
            <a:pPr marL="10860" marR="3838929">
              <a:lnSpc>
                <a:spcPts val="3360"/>
              </a:lnSpc>
              <a:spcBef>
                <a:spcPts val="239"/>
              </a:spcBef>
            </a:pPr>
            <a:r>
              <a:rPr sz="2200" spc="-4" dirty="0">
                <a:latin typeface="Times New Roman"/>
                <a:cs typeface="Times New Roman"/>
              </a:rPr>
              <a:t>The </a:t>
            </a:r>
            <a:r>
              <a:rPr sz="2200" dirty="0">
                <a:latin typeface="Times New Roman"/>
                <a:cs typeface="Times New Roman"/>
              </a:rPr>
              <a:t>cost of </a:t>
            </a:r>
            <a:r>
              <a:rPr sz="2200" spc="-4" dirty="0">
                <a:latin typeface="Times New Roman"/>
                <a:cs typeface="Times New Roman"/>
              </a:rPr>
              <a:t>MST will </a:t>
            </a:r>
            <a:r>
              <a:rPr sz="2200" dirty="0">
                <a:latin typeface="Times New Roman"/>
                <a:cs typeface="Times New Roman"/>
              </a:rPr>
              <a:t>be </a:t>
            </a:r>
            <a:r>
              <a:rPr sz="2200" spc="-4" dirty="0">
                <a:latin typeface="Times New Roman"/>
                <a:cs typeface="Times New Roman"/>
              </a:rPr>
              <a:t>calculated as;  cost(MST) </a:t>
            </a:r>
            <a:r>
              <a:rPr sz="2200" dirty="0">
                <a:latin typeface="Times New Roman"/>
                <a:cs typeface="Times New Roman"/>
              </a:rPr>
              <a:t>= 4 + 2 + 1 + 3 = 10</a:t>
            </a:r>
            <a:r>
              <a:rPr sz="2200" spc="-73" dirty="0">
                <a:latin typeface="Times New Roman"/>
                <a:cs typeface="Times New Roman"/>
              </a:rPr>
              <a:t> </a:t>
            </a:r>
            <a:r>
              <a:rPr sz="2200" dirty="0">
                <a:latin typeface="Times New Roman"/>
                <a:cs typeface="Times New Roman"/>
              </a:rPr>
              <a:t>units.</a:t>
            </a:r>
          </a:p>
        </p:txBody>
      </p:sp>
      <p:sp>
        <p:nvSpPr>
          <p:cNvPr id="3" name="Title 1">
            <a:extLst>
              <a:ext uri="{FF2B5EF4-FFF2-40B4-BE49-F238E27FC236}">
                <a16:creationId xmlns:a16="http://schemas.microsoft.com/office/drawing/2014/main" id="{5C51D439-9825-4C42-A0E9-12BB349E664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13C79370-131B-4DD4-9986-7A18C31A365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509BA97A-7724-4DBE-86A3-49AEE6DF3BA5}"/>
              </a:ext>
            </a:extLst>
          </p:cNvPr>
          <p:cNvSpPr>
            <a:spLocks noGrp="1"/>
          </p:cNvSpPr>
          <p:nvPr>
            <p:ph type="dt" sz="half" idx="10"/>
          </p:nvPr>
        </p:nvSpPr>
        <p:spPr/>
        <p:txBody>
          <a:bodyPr/>
          <a:lstStyle/>
          <a:p>
            <a:fld id="{34A18059-32A4-44E8-90D7-ABC49C2C4BC7}" type="datetime1">
              <a:rPr lang="en-US" smtClean="0"/>
              <a:t>11/25/2022</a:t>
            </a:fld>
            <a:endParaRPr lang="en-US"/>
          </a:p>
        </p:txBody>
      </p:sp>
      <p:sp>
        <p:nvSpPr>
          <p:cNvPr id="10" name="Slide Number Placeholder 9">
            <a:extLst>
              <a:ext uri="{FF2B5EF4-FFF2-40B4-BE49-F238E27FC236}">
                <a16:creationId xmlns:a16="http://schemas.microsoft.com/office/drawing/2014/main" id="{3859BB4E-43BF-4C68-A5C4-AD53C05B77EC}"/>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5" name="Footer Placeholder 4">
            <a:extLst>
              <a:ext uri="{FF2B5EF4-FFF2-40B4-BE49-F238E27FC236}">
                <a16:creationId xmlns:a16="http://schemas.microsoft.com/office/drawing/2014/main" id="{5BFC44A2-98EA-49F1-B584-0D3FC5FF5589}"/>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6874" y="1143000"/>
            <a:ext cx="7772400" cy="4648200"/>
          </a:xfrm>
          <a:prstGeom prst="rect">
            <a:avLst/>
          </a:prstGeom>
          <a:blipFill>
            <a:blip r:embed="rId2" cstate="print"/>
            <a:stretch>
              <a:fillRect/>
            </a:stretch>
          </a:blipFill>
        </p:spPr>
        <p:txBody>
          <a:bodyPr wrap="square" lIns="0" tIns="0" rIns="0" bIns="0" rtlCol="0"/>
          <a:lstStyle/>
          <a:p>
            <a:endParaRPr sz="1539"/>
          </a:p>
        </p:txBody>
      </p:sp>
      <p:sp>
        <p:nvSpPr>
          <p:cNvPr id="3" name="Title 1">
            <a:extLst>
              <a:ext uri="{FF2B5EF4-FFF2-40B4-BE49-F238E27FC236}">
                <a16:creationId xmlns:a16="http://schemas.microsoft.com/office/drawing/2014/main" id="{E08754D3-89B7-4D39-A4B3-4D06AD320FD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931FEE78-27C3-4D50-BD98-739203C37883}"/>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607A357D-950B-43D2-A23B-AF09AD415F1C}"/>
              </a:ext>
            </a:extLst>
          </p:cNvPr>
          <p:cNvSpPr>
            <a:spLocks noGrp="1"/>
          </p:cNvSpPr>
          <p:nvPr>
            <p:ph type="dt" sz="half" idx="10"/>
          </p:nvPr>
        </p:nvSpPr>
        <p:spPr/>
        <p:txBody>
          <a:bodyPr/>
          <a:lstStyle/>
          <a:p>
            <a:fld id="{F8C501D3-E792-49C0-A646-D77F86D69795}" type="datetime1">
              <a:rPr lang="en-US" smtClean="0"/>
              <a:t>11/25/2022</a:t>
            </a:fld>
            <a:endParaRPr lang="en-US"/>
          </a:p>
        </p:txBody>
      </p:sp>
      <p:sp>
        <p:nvSpPr>
          <p:cNvPr id="10" name="Slide Number Placeholder 9">
            <a:extLst>
              <a:ext uri="{FF2B5EF4-FFF2-40B4-BE49-F238E27FC236}">
                <a16:creationId xmlns:a16="http://schemas.microsoft.com/office/drawing/2014/main" id="{491704A5-EDA9-4135-9F14-429516314F4E}"/>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5" name="Footer Placeholder 4">
            <a:extLst>
              <a:ext uri="{FF2B5EF4-FFF2-40B4-BE49-F238E27FC236}">
                <a16:creationId xmlns:a16="http://schemas.microsoft.com/office/drawing/2014/main" id="{82E08509-8F47-4862-B768-BC27380C9E4C}"/>
              </a:ext>
            </a:extLst>
          </p:cNvPr>
          <p:cNvSpPr>
            <a:spLocks noGrp="1"/>
          </p:cNvSpPr>
          <p:nvPr>
            <p:ph type="ftr" sz="quarter" idx="11"/>
          </p:nvPr>
        </p:nvSpPr>
        <p:spPr/>
        <p:txBody>
          <a:bodyPr/>
          <a:lstStyle/>
          <a:p>
            <a:r>
              <a:rPr lang="en-US"/>
              <a:t>Megha Gupta             ACSE 0301: DS  Unit 5                            </a:t>
            </a:r>
          </a:p>
        </p:txBody>
      </p:sp>
      <p:pic>
        <p:nvPicPr>
          <p:cNvPr id="7" name="Picture 6">
            <a:extLst>
              <a:ext uri="{FF2B5EF4-FFF2-40B4-BE49-F238E27FC236}">
                <a16:creationId xmlns:a16="http://schemas.microsoft.com/office/drawing/2014/main" id="{5494BBA6-2B4E-4CDD-9C2F-44F433102BD2}"/>
              </a:ext>
            </a:extLst>
          </p:cNvPr>
          <p:cNvPicPr>
            <a:picLocks noChangeAspect="1"/>
          </p:cNvPicPr>
          <p:nvPr/>
        </p:nvPicPr>
        <p:blipFill>
          <a:blip r:embed="rId4"/>
          <a:stretch>
            <a:fillRect/>
          </a:stretch>
        </p:blipFill>
        <p:spPr>
          <a:xfrm>
            <a:off x="3048000" y="5224468"/>
            <a:ext cx="2773920" cy="134885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135" y="811242"/>
            <a:ext cx="7580181" cy="4417696"/>
          </a:xfrm>
          <a:prstGeom prst="rect">
            <a:avLst/>
          </a:prstGeom>
        </p:spPr>
        <p:txBody>
          <a:bodyPr vert="horz" wrap="square" lIns="0" tIns="150952" rIns="0" bIns="0" rtlCol="0">
            <a:spAutoFit/>
          </a:bodyPr>
          <a:lstStyle/>
          <a:p>
            <a:pPr marL="10860">
              <a:spcBef>
                <a:spcPts val="1189"/>
              </a:spcBef>
            </a:pPr>
            <a:r>
              <a:rPr sz="2400" b="1" spc="-4" dirty="0">
                <a:latin typeface="Times New Roman"/>
                <a:cs typeface="Times New Roman"/>
              </a:rPr>
              <a:t>Kruskal's</a:t>
            </a:r>
            <a:r>
              <a:rPr sz="2400" b="1" spc="-107" dirty="0">
                <a:latin typeface="Times New Roman"/>
                <a:cs typeface="Times New Roman"/>
              </a:rPr>
              <a:t> </a:t>
            </a:r>
            <a:r>
              <a:rPr sz="2400" b="1" spc="-4" dirty="0">
                <a:latin typeface="Times New Roman"/>
                <a:cs typeface="Times New Roman"/>
              </a:rPr>
              <a:t>Algorithm</a:t>
            </a:r>
            <a:endParaRPr lang="en-US" sz="2400" b="1" spc="-4" dirty="0">
              <a:latin typeface="Times New Roman"/>
              <a:cs typeface="Times New Roman"/>
            </a:endParaRPr>
          </a:p>
          <a:p>
            <a:pPr marL="10860">
              <a:spcBef>
                <a:spcPts val="1189"/>
              </a:spcBef>
            </a:pPr>
            <a:endParaRPr lang="en-US" sz="2400" b="1" spc="-4" dirty="0">
              <a:latin typeface="Times New Roman"/>
              <a:cs typeface="Times New Roman"/>
            </a:endParaRPr>
          </a:p>
          <a:p>
            <a:pPr marL="10860" marR="4344">
              <a:lnSpc>
                <a:spcPts val="2163"/>
              </a:lnSpc>
              <a:spcBef>
                <a:spcPts val="1253"/>
              </a:spcBef>
            </a:pPr>
            <a:r>
              <a:rPr sz="2200" spc="-4" dirty="0">
                <a:latin typeface="Times New Roman"/>
                <a:cs typeface="Times New Roman"/>
              </a:rPr>
              <a:t>Kruskal's Algorithm </a:t>
            </a:r>
            <a:r>
              <a:rPr sz="2200" spc="-9" dirty="0">
                <a:latin typeface="Times New Roman"/>
                <a:cs typeface="Times New Roman"/>
              </a:rPr>
              <a:t>is </a:t>
            </a:r>
            <a:r>
              <a:rPr sz="2200" spc="-4" dirty="0">
                <a:latin typeface="Times New Roman"/>
                <a:cs typeface="Times New Roman"/>
              </a:rPr>
              <a:t>used to find the minimum spanning tree for </a:t>
            </a:r>
            <a:r>
              <a:rPr sz="2200" dirty="0">
                <a:latin typeface="Times New Roman"/>
                <a:cs typeface="Times New Roman"/>
              </a:rPr>
              <a:t>a </a:t>
            </a:r>
            <a:r>
              <a:rPr sz="2200" spc="-4" dirty="0">
                <a:latin typeface="Times New Roman"/>
                <a:cs typeface="Times New Roman"/>
              </a:rPr>
              <a:t>connected  weighted graph. </a:t>
            </a:r>
            <a:endParaRPr lang="en-US" sz="2200" spc="-4" dirty="0">
              <a:latin typeface="Times New Roman"/>
              <a:cs typeface="Times New Roman"/>
            </a:endParaRPr>
          </a:p>
          <a:p>
            <a:pPr marL="10860" marR="4344">
              <a:lnSpc>
                <a:spcPts val="2163"/>
              </a:lnSpc>
              <a:spcBef>
                <a:spcPts val="1253"/>
              </a:spcBef>
            </a:pPr>
            <a:endParaRPr lang="en-US" sz="2200" spc="-4" dirty="0">
              <a:latin typeface="Times New Roman"/>
              <a:cs typeface="Times New Roman"/>
            </a:endParaRPr>
          </a:p>
          <a:p>
            <a:pPr marL="10860" marR="4344">
              <a:lnSpc>
                <a:spcPts val="2163"/>
              </a:lnSpc>
              <a:spcBef>
                <a:spcPts val="1253"/>
              </a:spcBef>
            </a:pPr>
            <a:r>
              <a:rPr sz="2200" spc="-4" dirty="0">
                <a:latin typeface="Times New Roman"/>
                <a:cs typeface="Times New Roman"/>
              </a:rPr>
              <a:t>The main target </a:t>
            </a:r>
            <a:r>
              <a:rPr sz="2200" dirty="0">
                <a:latin typeface="Times New Roman"/>
                <a:cs typeface="Times New Roman"/>
              </a:rPr>
              <a:t>of </a:t>
            </a:r>
            <a:r>
              <a:rPr sz="2200" spc="-9" dirty="0">
                <a:latin typeface="Times New Roman"/>
                <a:cs typeface="Times New Roman"/>
              </a:rPr>
              <a:t>the </a:t>
            </a:r>
            <a:r>
              <a:rPr sz="2200" spc="-4" dirty="0">
                <a:latin typeface="Times New Roman"/>
                <a:cs typeface="Times New Roman"/>
              </a:rPr>
              <a:t>algorithm </a:t>
            </a:r>
            <a:r>
              <a:rPr sz="2200" spc="-9" dirty="0">
                <a:latin typeface="Times New Roman"/>
                <a:cs typeface="Times New Roman"/>
              </a:rPr>
              <a:t>is </a:t>
            </a:r>
            <a:r>
              <a:rPr sz="2200" spc="-4" dirty="0">
                <a:latin typeface="Times New Roman"/>
                <a:cs typeface="Times New Roman"/>
              </a:rPr>
              <a:t>to find </a:t>
            </a:r>
            <a:r>
              <a:rPr sz="2200" spc="-9" dirty="0">
                <a:latin typeface="Times New Roman"/>
                <a:cs typeface="Times New Roman"/>
              </a:rPr>
              <a:t>the </a:t>
            </a:r>
            <a:r>
              <a:rPr sz="2200" spc="-4" dirty="0">
                <a:latin typeface="Times New Roman"/>
                <a:cs typeface="Times New Roman"/>
              </a:rPr>
              <a:t>subset </a:t>
            </a:r>
            <a:r>
              <a:rPr sz="2200" dirty="0">
                <a:latin typeface="Times New Roman"/>
                <a:cs typeface="Times New Roman"/>
              </a:rPr>
              <a:t>of </a:t>
            </a:r>
            <a:r>
              <a:rPr sz="2200" spc="-4" dirty="0">
                <a:latin typeface="Times New Roman"/>
                <a:cs typeface="Times New Roman"/>
              </a:rPr>
              <a:t>edges  </a:t>
            </a:r>
            <a:r>
              <a:rPr sz="2200" dirty="0">
                <a:latin typeface="Times New Roman"/>
                <a:cs typeface="Times New Roman"/>
              </a:rPr>
              <a:t>by </a:t>
            </a:r>
            <a:r>
              <a:rPr sz="2200" spc="-4" dirty="0">
                <a:latin typeface="Times New Roman"/>
                <a:cs typeface="Times New Roman"/>
              </a:rPr>
              <a:t>using which, we </a:t>
            </a:r>
            <a:r>
              <a:rPr sz="2200" dirty="0">
                <a:latin typeface="Times New Roman"/>
                <a:cs typeface="Times New Roman"/>
              </a:rPr>
              <a:t>can </a:t>
            </a:r>
            <a:r>
              <a:rPr sz="2200" spc="-4" dirty="0">
                <a:latin typeface="Times New Roman"/>
                <a:cs typeface="Times New Roman"/>
              </a:rPr>
              <a:t>traverse every vertex </a:t>
            </a:r>
            <a:r>
              <a:rPr sz="2200" dirty="0">
                <a:latin typeface="Times New Roman"/>
                <a:cs typeface="Times New Roman"/>
              </a:rPr>
              <a:t>of </a:t>
            </a:r>
            <a:r>
              <a:rPr sz="2200" spc="-4" dirty="0">
                <a:latin typeface="Times New Roman"/>
                <a:cs typeface="Times New Roman"/>
              </a:rPr>
              <a:t>the graph. </a:t>
            </a:r>
            <a:endParaRPr lang="en-US" sz="2200" spc="-4" dirty="0">
              <a:latin typeface="Times New Roman"/>
              <a:cs typeface="Times New Roman"/>
            </a:endParaRPr>
          </a:p>
          <a:p>
            <a:pPr marL="10860" marR="4344">
              <a:lnSpc>
                <a:spcPts val="2163"/>
              </a:lnSpc>
              <a:spcBef>
                <a:spcPts val="1253"/>
              </a:spcBef>
            </a:pPr>
            <a:endParaRPr lang="en-US" sz="2200" spc="-4" dirty="0">
              <a:latin typeface="Times New Roman"/>
              <a:cs typeface="Times New Roman"/>
            </a:endParaRPr>
          </a:p>
          <a:p>
            <a:pPr marL="10860" marR="4344">
              <a:lnSpc>
                <a:spcPts val="2163"/>
              </a:lnSpc>
              <a:spcBef>
                <a:spcPts val="1253"/>
              </a:spcBef>
            </a:pPr>
            <a:r>
              <a:rPr sz="2200" spc="-4" dirty="0">
                <a:latin typeface="Times New Roman"/>
                <a:cs typeface="Times New Roman"/>
              </a:rPr>
              <a:t>Kruskal's </a:t>
            </a:r>
            <a:r>
              <a:rPr sz="2200" spc="-9" dirty="0">
                <a:latin typeface="Times New Roman"/>
                <a:cs typeface="Times New Roman"/>
              </a:rPr>
              <a:t>algorithm  </a:t>
            </a:r>
            <a:r>
              <a:rPr sz="2200" spc="-4" dirty="0">
                <a:latin typeface="Times New Roman"/>
                <a:cs typeface="Times New Roman"/>
              </a:rPr>
              <a:t>follows greedy approach which finds an </a:t>
            </a:r>
            <a:r>
              <a:rPr sz="2200" dirty="0">
                <a:latin typeface="Times New Roman"/>
                <a:cs typeface="Times New Roman"/>
              </a:rPr>
              <a:t>optimum </a:t>
            </a:r>
            <a:r>
              <a:rPr sz="2200" spc="-4" dirty="0">
                <a:latin typeface="Times New Roman"/>
                <a:cs typeface="Times New Roman"/>
              </a:rPr>
              <a:t>solution </a:t>
            </a:r>
            <a:r>
              <a:rPr sz="2200" dirty="0">
                <a:latin typeface="Times New Roman"/>
                <a:cs typeface="Times New Roman"/>
              </a:rPr>
              <a:t>at </a:t>
            </a:r>
            <a:r>
              <a:rPr sz="2200" spc="-4" dirty="0">
                <a:latin typeface="Times New Roman"/>
                <a:cs typeface="Times New Roman"/>
              </a:rPr>
              <a:t>every stage  instead </a:t>
            </a:r>
            <a:r>
              <a:rPr sz="2200" dirty="0">
                <a:latin typeface="Times New Roman"/>
                <a:cs typeface="Times New Roman"/>
              </a:rPr>
              <a:t>of </a:t>
            </a:r>
            <a:r>
              <a:rPr sz="2200" spc="-4" dirty="0">
                <a:latin typeface="Times New Roman"/>
                <a:cs typeface="Times New Roman"/>
              </a:rPr>
              <a:t>focusing </a:t>
            </a:r>
            <a:r>
              <a:rPr sz="2200" dirty="0">
                <a:latin typeface="Times New Roman"/>
                <a:cs typeface="Times New Roman"/>
              </a:rPr>
              <a:t>on a global</a:t>
            </a:r>
            <a:r>
              <a:rPr sz="2200" spc="-9" dirty="0">
                <a:latin typeface="Times New Roman"/>
                <a:cs typeface="Times New Roman"/>
              </a:rPr>
              <a:t> </a:t>
            </a:r>
            <a:r>
              <a:rPr sz="2200" dirty="0">
                <a:latin typeface="Times New Roman"/>
                <a:cs typeface="Times New Roman"/>
              </a:rPr>
              <a:t>optimum.</a:t>
            </a:r>
          </a:p>
        </p:txBody>
      </p:sp>
      <p:sp>
        <p:nvSpPr>
          <p:cNvPr id="3" name="Title 1">
            <a:extLst>
              <a:ext uri="{FF2B5EF4-FFF2-40B4-BE49-F238E27FC236}">
                <a16:creationId xmlns:a16="http://schemas.microsoft.com/office/drawing/2014/main" id="{1A6518A8-FD17-4D45-BF7F-3DF315A8720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E013D007-0AB1-433A-8A5A-76EA2805998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5587A568-2CBB-4DB9-B88B-9114E5AB43C1}"/>
              </a:ext>
            </a:extLst>
          </p:cNvPr>
          <p:cNvSpPr>
            <a:spLocks noGrp="1"/>
          </p:cNvSpPr>
          <p:nvPr>
            <p:ph type="dt" sz="half" idx="10"/>
          </p:nvPr>
        </p:nvSpPr>
        <p:spPr/>
        <p:txBody>
          <a:bodyPr/>
          <a:lstStyle/>
          <a:p>
            <a:fld id="{B8D79DA0-B8EA-40E1-A146-32AF0E8895D8}" type="datetime1">
              <a:rPr lang="en-US" smtClean="0"/>
              <a:t>11/25/2022</a:t>
            </a:fld>
            <a:endParaRPr lang="en-US"/>
          </a:p>
        </p:txBody>
      </p:sp>
      <p:sp>
        <p:nvSpPr>
          <p:cNvPr id="10" name="Slide Number Placeholder 9">
            <a:extLst>
              <a:ext uri="{FF2B5EF4-FFF2-40B4-BE49-F238E27FC236}">
                <a16:creationId xmlns:a16="http://schemas.microsoft.com/office/drawing/2014/main" id="{300C8535-7A8C-4943-A745-07FAD9CF26D7}"/>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5" name="Footer Placeholder 4">
            <a:extLst>
              <a:ext uri="{FF2B5EF4-FFF2-40B4-BE49-F238E27FC236}">
                <a16:creationId xmlns:a16="http://schemas.microsoft.com/office/drawing/2014/main" id="{CF01E9D2-B540-42A2-99BE-0709D5520B78}"/>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1295400"/>
            <a:ext cx="7085514" cy="3874195"/>
          </a:xfrm>
          <a:prstGeom prst="rect">
            <a:avLst/>
          </a:prstGeom>
        </p:spPr>
        <p:txBody>
          <a:bodyPr vert="horz" wrap="square" lIns="0" tIns="52127" rIns="0" bIns="0" rtlCol="0">
            <a:spAutoFit/>
          </a:bodyPr>
          <a:lstStyle/>
          <a:p>
            <a:pPr marL="10860">
              <a:spcBef>
                <a:spcPts val="1047"/>
              </a:spcBef>
            </a:pPr>
            <a:r>
              <a:rPr lang="en-US" sz="2200" spc="-4" dirty="0">
                <a:cs typeface="Times New Roman"/>
              </a:rPr>
              <a:t>The Kruskal's algorithm is </a:t>
            </a:r>
            <a:r>
              <a:rPr lang="en-US" sz="2200" dirty="0">
                <a:cs typeface="Times New Roman"/>
              </a:rPr>
              <a:t>given </a:t>
            </a:r>
            <a:r>
              <a:rPr lang="en-US" sz="2200" spc="-4" dirty="0">
                <a:cs typeface="Times New Roman"/>
              </a:rPr>
              <a:t>as</a:t>
            </a:r>
            <a:r>
              <a:rPr lang="en-US" sz="2200" spc="9" dirty="0">
                <a:cs typeface="Times New Roman"/>
              </a:rPr>
              <a:t> </a:t>
            </a:r>
            <a:r>
              <a:rPr lang="en-US" sz="2200" spc="-4" dirty="0">
                <a:cs typeface="Times New Roman"/>
              </a:rPr>
              <a:t>follows.</a:t>
            </a:r>
          </a:p>
          <a:p>
            <a:pPr marL="10860">
              <a:spcBef>
                <a:spcPts val="1047"/>
              </a:spcBef>
            </a:pPr>
            <a:endParaRPr lang="en-US" sz="2200" dirty="0">
              <a:cs typeface="Times New Roman"/>
            </a:endParaRPr>
          </a:p>
          <a:p>
            <a:pPr marL="10860">
              <a:spcBef>
                <a:spcPts val="1103"/>
              </a:spcBef>
            </a:pPr>
            <a:r>
              <a:rPr lang="en-US" sz="2200" b="1" spc="-4" dirty="0">
                <a:solidFill>
                  <a:srgbClr val="600A4A"/>
                </a:solidFill>
                <a:cs typeface="Times New Roman"/>
              </a:rPr>
              <a:t>Algorithm</a:t>
            </a:r>
            <a:endParaRPr lang="en-US" sz="2200" dirty="0">
              <a:cs typeface="Times New Roman"/>
            </a:endParaRPr>
          </a:p>
          <a:p>
            <a:pPr marL="401811" indent="-195476">
              <a:spcBef>
                <a:spcPts val="162"/>
              </a:spcBef>
              <a:buFont typeface="Courier New"/>
              <a:buChar char="o"/>
              <a:tabLst>
                <a:tab pos="401811" algn="l"/>
              </a:tabLst>
            </a:pPr>
            <a:r>
              <a:rPr lang="en-US" sz="2200" b="1" spc="-4" dirty="0">
                <a:cs typeface="Times New Roman"/>
              </a:rPr>
              <a:t>Step </a:t>
            </a:r>
            <a:r>
              <a:rPr lang="en-US" sz="2200" b="1" dirty="0">
                <a:cs typeface="Times New Roman"/>
              </a:rPr>
              <a:t>1: </a:t>
            </a:r>
            <a:r>
              <a:rPr lang="en-US" sz="2200" spc="-4" dirty="0">
                <a:cs typeface="Times New Roman"/>
              </a:rPr>
              <a:t>Create </a:t>
            </a:r>
            <a:r>
              <a:rPr lang="en-US" sz="2200" dirty="0">
                <a:cs typeface="Times New Roman"/>
              </a:rPr>
              <a:t>a </a:t>
            </a:r>
            <a:r>
              <a:rPr lang="en-US" sz="2200" spc="-4" dirty="0">
                <a:cs typeface="Times New Roman"/>
              </a:rPr>
              <a:t>forest in such </a:t>
            </a:r>
            <a:r>
              <a:rPr lang="en-US" sz="2200" dirty="0">
                <a:cs typeface="Times New Roman"/>
              </a:rPr>
              <a:t>a </a:t>
            </a:r>
            <a:r>
              <a:rPr lang="en-US" sz="2200" spc="-4" dirty="0">
                <a:cs typeface="Times New Roman"/>
              </a:rPr>
              <a:t>way that each graph is </a:t>
            </a:r>
            <a:r>
              <a:rPr lang="en-US" sz="2200" dirty="0">
                <a:cs typeface="Times New Roman"/>
              </a:rPr>
              <a:t>a </a:t>
            </a:r>
            <a:r>
              <a:rPr lang="en-US" sz="2200" spc="-4" dirty="0">
                <a:cs typeface="Times New Roman"/>
              </a:rPr>
              <a:t>separate</a:t>
            </a:r>
            <a:r>
              <a:rPr lang="en-US" sz="2200" spc="38" dirty="0">
                <a:cs typeface="Times New Roman"/>
              </a:rPr>
              <a:t> </a:t>
            </a:r>
            <a:r>
              <a:rPr lang="en-US" sz="2200" spc="-4" dirty="0">
                <a:cs typeface="Times New Roman"/>
              </a:rPr>
              <a:t>tree.</a:t>
            </a:r>
          </a:p>
          <a:p>
            <a:pPr marL="401811" indent="-195476">
              <a:spcBef>
                <a:spcPts val="162"/>
              </a:spcBef>
              <a:buFont typeface="Courier New"/>
              <a:buChar char="o"/>
              <a:tabLst>
                <a:tab pos="401811" algn="l"/>
              </a:tabLst>
            </a:pPr>
            <a:endParaRPr lang="en-US" sz="2200" dirty="0">
              <a:cs typeface="Times New Roman"/>
            </a:endParaRPr>
          </a:p>
          <a:p>
            <a:pPr marL="401811" indent="-195476">
              <a:spcBef>
                <a:spcPts val="325"/>
              </a:spcBef>
              <a:buFont typeface="Courier New"/>
              <a:buChar char="o"/>
              <a:tabLst>
                <a:tab pos="401811" algn="l"/>
              </a:tabLst>
            </a:pPr>
            <a:r>
              <a:rPr lang="en-US" sz="2200" b="1" spc="-4" dirty="0">
                <a:cs typeface="Times New Roman"/>
              </a:rPr>
              <a:t>Step </a:t>
            </a:r>
            <a:r>
              <a:rPr lang="en-US" sz="2200" b="1" dirty="0">
                <a:cs typeface="Times New Roman"/>
              </a:rPr>
              <a:t>2: </a:t>
            </a:r>
            <a:r>
              <a:rPr lang="en-US" sz="2200" spc="-4" dirty="0">
                <a:cs typeface="Times New Roman"/>
              </a:rPr>
              <a:t>Create </a:t>
            </a:r>
            <a:r>
              <a:rPr lang="en-US" sz="2200" dirty="0">
                <a:cs typeface="Times New Roman"/>
              </a:rPr>
              <a:t>a </a:t>
            </a:r>
            <a:r>
              <a:rPr lang="en-US" sz="2200" spc="-4" dirty="0">
                <a:cs typeface="Times New Roman"/>
              </a:rPr>
              <a:t>priority queue </a:t>
            </a:r>
            <a:r>
              <a:rPr lang="en-US" sz="2200" dirty="0">
                <a:cs typeface="Times New Roman"/>
              </a:rPr>
              <a:t>Q </a:t>
            </a:r>
            <a:r>
              <a:rPr lang="en-US" sz="2200" spc="-4" dirty="0">
                <a:cs typeface="Times New Roman"/>
              </a:rPr>
              <a:t>that contains all the edges </a:t>
            </a:r>
            <a:r>
              <a:rPr lang="en-US" sz="2200" dirty="0">
                <a:cs typeface="Times New Roman"/>
              </a:rPr>
              <a:t>of </a:t>
            </a:r>
            <a:r>
              <a:rPr lang="en-US" sz="2200" spc="-9" dirty="0">
                <a:cs typeface="Times New Roman"/>
              </a:rPr>
              <a:t>the</a:t>
            </a:r>
            <a:r>
              <a:rPr lang="en-US" sz="2200" spc="47" dirty="0">
                <a:cs typeface="Times New Roman"/>
              </a:rPr>
              <a:t> </a:t>
            </a:r>
            <a:r>
              <a:rPr lang="en-US" sz="2200" spc="-4" dirty="0">
                <a:cs typeface="Times New Roman"/>
              </a:rPr>
              <a:t>graph.</a:t>
            </a:r>
          </a:p>
          <a:p>
            <a:pPr marL="401811" indent="-195476">
              <a:spcBef>
                <a:spcPts val="325"/>
              </a:spcBef>
              <a:buFont typeface="Courier New"/>
              <a:buChar char="o"/>
              <a:tabLst>
                <a:tab pos="401811" algn="l"/>
              </a:tabLst>
            </a:pPr>
            <a:endParaRPr lang="en-US" sz="2200" b="1" spc="-4" dirty="0">
              <a:latin typeface="+mj-lt"/>
              <a:cs typeface="Times New Roman"/>
            </a:endParaRPr>
          </a:p>
          <a:p>
            <a:pPr marL="401811" indent="-195476">
              <a:spcBef>
                <a:spcPts val="325"/>
              </a:spcBef>
              <a:buFont typeface="Courier New"/>
              <a:buChar char="o"/>
              <a:tabLst>
                <a:tab pos="401811" algn="l"/>
              </a:tabLst>
            </a:pPr>
            <a:r>
              <a:rPr lang="en-US" sz="2200" b="1" spc="-4" dirty="0">
                <a:latin typeface="+mj-lt"/>
                <a:cs typeface="Times New Roman"/>
              </a:rPr>
              <a:t>Step </a:t>
            </a:r>
            <a:r>
              <a:rPr lang="en-US" sz="2200" b="1" dirty="0">
                <a:latin typeface="+mj-lt"/>
                <a:cs typeface="Times New Roman"/>
              </a:rPr>
              <a:t>3: </a:t>
            </a:r>
            <a:r>
              <a:rPr lang="en-US" sz="2200" spc="-4" dirty="0">
                <a:latin typeface="+mj-lt"/>
                <a:cs typeface="Times New Roman"/>
              </a:rPr>
              <a:t>Repeat Steps </a:t>
            </a:r>
            <a:r>
              <a:rPr lang="en-US" sz="2200" dirty="0">
                <a:latin typeface="+mj-lt"/>
                <a:cs typeface="Times New Roman"/>
              </a:rPr>
              <a:t>4 </a:t>
            </a:r>
            <a:r>
              <a:rPr lang="en-US" sz="2200" spc="-4" dirty="0">
                <a:latin typeface="+mj-lt"/>
                <a:cs typeface="Times New Roman"/>
              </a:rPr>
              <a:t>and </a:t>
            </a:r>
            <a:r>
              <a:rPr lang="en-US" sz="2200" dirty="0">
                <a:latin typeface="+mj-lt"/>
                <a:cs typeface="Times New Roman"/>
              </a:rPr>
              <a:t>5 </a:t>
            </a:r>
            <a:r>
              <a:rPr lang="en-US" sz="2200" spc="-4" dirty="0">
                <a:latin typeface="+mj-lt"/>
                <a:cs typeface="Times New Roman"/>
              </a:rPr>
              <a:t>while </a:t>
            </a:r>
            <a:r>
              <a:rPr lang="en-US" sz="2200" dirty="0">
                <a:latin typeface="+mj-lt"/>
                <a:cs typeface="Times New Roman"/>
              </a:rPr>
              <a:t>Q </a:t>
            </a:r>
            <a:r>
              <a:rPr lang="en-US" sz="2200" spc="-4" dirty="0">
                <a:latin typeface="+mj-lt"/>
                <a:cs typeface="Times New Roman"/>
              </a:rPr>
              <a:t>is NOT</a:t>
            </a:r>
            <a:r>
              <a:rPr lang="en-US" sz="2200" spc="4" dirty="0">
                <a:latin typeface="+mj-lt"/>
                <a:cs typeface="Times New Roman"/>
              </a:rPr>
              <a:t> </a:t>
            </a:r>
            <a:r>
              <a:rPr lang="en-US" sz="2200" spc="-4" dirty="0">
                <a:latin typeface="+mj-lt"/>
                <a:cs typeface="Times New Roman"/>
              </a:rPr>
              <a:t>EMPTY</a:t>
            </a:r>
          </a:p>
        </p:txBody>
      </p:sp>
      <p:sp>
        <p:nvSpPr>
          <p:cNvPr id="3" name="Title 1">
            <a:extLst>
              <a:ext uri="{FF2B5EF4-FFF2-40B4-BE49-F238E27FC236}">
                <a16:creationId xmlns:a16="http://schemas.microsoft.com/office/drawing/2014/main" id="{F906D009-4A3D-4C2E-A501-E4E025C61D2C}"/>
              </a:ext>
            </a:extLst>
          </p:cNvPr>
          <p:cNvSpPr txBox="1">
            <a:spLocks/>
          </p:cNvSpPr>
          <p:nvPr/>
        </p:nvSpPr>
        <p:spPr>
          <a:xfrm>
            <a:off x="1371600" y="-196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2" descr="E:\NIET\Project\xLogo11.png.pagespeed.ic.pydHLuCQEZ.png">
            <a:extLst>
              <a:ext uri="{FF2B5EF4-FFF2-40B4-BE49-F238E27FC236}">
                <a16:creationId xmlns:a16="http://schemas.microsoft.com/office/drawing/2014/main" id="{D573DAF4-C7CB-4BA1-99CE-66D5AD252D2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7">
            <a:extLst>
              <a:ext uri="{FF2B5EF4-FFF2-40B4-BE49-F238E27FC236}">
                <a16:creationId xmlns:a16="http://schemas.microsoft.com/office/drawing/2014/main" id="{EBA0C9A9-3A91-4F70-8D39-457C754AD1EB}"/>
              </a:ext>
            </a:extLst>
          </p:cNvPr>
          <p:cNvSpPr>
            <a:spLocks noGrp="1"/>
          </p:cNvSpPr>
          <p:nvPr>
            <p:ph type="dt" sz="half" idx="10"/>
          </p:nvPr>
        </p:nvSpPr>
        <p:spPr/>
        <p:txBody>
          <a:bodyPr/>
          <a:lstStyle/>
          <a:p>
            <a:fld id="{608F6612-F5BC-4326-A2B8-55514EA27F95}" type="datetime1">
              <a:rPr lang="en-US" smtClean="0"/>
              <a:t>11/25/2022</a:t>
            </a:fld>
            <a:endParaRPr lang="en-US"/>
          </a:p>
        </p:txBody>
      </p:sp>
      <p:sp>
        <p:nvSpPr>
          <p:cNvPr id="10" name="Slide Number Placeholder 9">
            <a:extLst>
              <a:ext uri="{FF2B5EF4-FFF2-40B4-BE49-F238E27FC236}">
                <a16:creationId xmlns:a16="http://schemas.microsoft.com/office/drawing/2014/main" id="{EF3CE155-8919-46ED-8CE4-3F5413C3566B}"/>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5" name="Footer Placeholder 4">
            <a:extLst>
              <a:ext uri="{FF2B5EF4-FFF2-40B4-BE49-F238E27FC236}">
                <a16:creationId xmlns:a16="http://schemas.microsoft.com/office/drawing/2014/main" id="{C25DBEFF-B3C1-4A70-960C-8158D9D98A9E}"/>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0FBDA8-6C26-4C94-990B-C815ADD0DDDA}"/>
              </a:ext>
            </a:extLst>
          </p:cNvPr>
          <p:cNvSpPr/>
          <p:nvPr/>
        </p:nvSpPr>
        <p:spPr>
          <a:xfrm>
            <a:off x="723900" y="1143000"/>
            <a:ext cx="8001000" cy="4001095"/>
          </a:xfrm>
          <a:prstGeom prst="rect">
            <a:avLst/>
          </a:prstGeom>
        </p:spPr>
        <p:txBody>
          <a:bodyPr wrap="square">
            <a:spAutoFit/>
          </a:bodyPr>
          <a:lstStyle/>
          <a:p>
            <a:pPr marL="401811" indent="-195476">
              <a:spcBef>
                <a:spcPts val="325"/>
              </a:spcBef>
              <a:buFont typeface="Courier New"/>
              <a:buChar char="o"/>
              <a:tabLst>
                <a:tab pos="401811" algn="l"/>
              </a:tabLst>
            </a:pPr>
            <a:endParaRPr lang="en-US" sz="2200" b="1" spc="-4" dirty="0">
              <a:cs typeface="Times New Roman"/>
            </a:endParaRPr>
          </a:p>
          <a:p>
            <a:pPr marL="401811" indent="-195476">
              <a:spcBef>
                <a:spcPts val="325"/>
              </a:spcBef>
              <a:buFont typeface="Courier New"/>
              <a:buChar char="o"/>
              <a:tabLst>
                <a:tab pos="401811" algn="l"/>
              </a:tabLst>
            </a:pPr>
            <a:r>
              <a:rPr lang="en-US" sz="2200" b="1" spc="-4" dirty="0">
                <a:cs typeface="Times New Roman"/>
              </a:rPr>
              <a:t>Step </a:t>
            </a:r>
            <a:r>
              <a:rPr lang="en-US" sz="2200" b="1" dirty="0">
                <a:cs typeface="Times New Roman"/>
              </a:rPr>
              <a:t>4: </a:t>
            </a:r>
            <a:r>
              <a:rPr lang="en-US" sz="2200" spc="-4" dirty="0">
                <a:cs typeface="Times New Roman"/>
              </a:rPr>
              <a:t>Remove </a:t>
            </a:r>
            <a:r>
              <a:rPr lang="en-US" sz="2200" dirty="0">
                <a:cs typeface="Times New Roman"/>
              </a:rPr>
              <a:t>an </a:t>
            </a:r>
            <a:r>
              <a:rPr lang="en-US" sz="2200" spc="-4" dirty="0">
                <a:cs typeface="Times New Roman"/>
              </a:rPr>
              <a:t>edge from</a:t>
            </a:r>
            <a:r>
              <a:rPr lang="en-US" sz="2200" spc="9" dirty="0">
                <a:cs typeface="Times New Roman"/>
              </a:rPr>
              <a:t> </a:t>
            </a:r>
            <a:r>
              <a:rPr lang="en-US" sz="2200" dirty="0">
                <a:cs typeface="Times New Roman"/>
              </a:rPr>
              <a:t>Q</a:t>
            </a:r>
          </a:p>
          <a:p>
            <a:pPr marL="401811" indent="-195476">
              <a:spcBef>
                <a:spcPts val="325"/>
              </a:spcBef>
              <a:buFont typeface="Courier New"/>
              <a:buChar char="o"/>
              <a:tabLst>
                <a:tab pos="401811" algn="l"/>
              </a:tabLst>
            </a:pPr>
            <a:endParaRPr lang="en-US" sz="2200" dirty="0">
              <a:cs typeface="Times New Roman"/>
            </a:endParaRPr>
          </a:p>
          <a:p>
            <a:pPr marL="401811" indent="-195476">
              <a:spcBef>
                <a:spcPts val="325"/>
              </a:spcBef>
              <a:buFont typeface="Courier New"/>
              <a:buChar char="o"/>
              <a:tabLst>
                <a:tab pos="401811" algn="l"/>
              </a:tabLst>
            </a:pPr>
            <a:r>
              <a:rPr lang="en-US" sz="2200" b="1" spc="-4" dirty="0">
                <a:cs typeface="Times New Roman"/>
              </a:rPr>
              <a:t>Step </a:t>
            </a:r>
            <a:r>
              <a:rPr lang="en-US" sz="2200" b="1" dirty="0">
                <a:cs typeface="Times New Roman"/>
              </a:rPr>
              <a:t>5: </a:t>
            </a:r>
            <a:r>
              <a:rPr lang="en-US" sz="2200" spc="-4" dirty="0">
                <a:cs typeface="Times New Roman"/>
              </a:rPr>
              <a:t>IF the edge obtained in Step </a:t>
            </a:r>
            <a:r>
              <a:rPr lang="en-US" sz="2200" dirty="0">
                <a:cs typeface="Times New Roman"/>
              </a:rPr>
              <a:t>4 </a:t>
            </a:r>
            <a:r>
              <a:rPr lang="en-US" sz="2200" spc="-4" dirty="0">
                <a:cs typeface="Times New Roman"/>
              </a:rPr>
              <a:t>connects two different trees, then  Add it to the forest (for combining two trees into </a:t>
            </a:r>
            <a:r>
              <a:rPr lang="en-US" sz="2200" dirty="0">
                <a:cs typeface="Times New Roman"/>
              </a:rPr>
              <a:t>one</a:t>
            </a:r>
            <a:r>
              <a:rPr lang="en-US" sz="2200" spc="21" dirty="0">
                <a:cs typeface="Times New Roman"/>
              </a:rPr>
              <a:t> </a:t>
            </a:r>
            <a:r>
              <a:rPr lang="en-US" sz="2200" spc="-4" dirty="0">
                <a:cs typeface="Times New Roman"/>
              </a:rPr>
              <a:t>tree).</a:t>
            </a:r>
          </a:p>
          <a:p>
            <a:pPr marL="206335">
              <a:spcBef>
                <a:spcPts val="325"/>
              </a:spcBef>
              <a:tabLst>
                <a:tab pos="401811" algn="l"/>
              </a:tabLst>
            </a:pPr>
            <a:endParaRPr lang="en-US" sz="2200" dirty="0">
              <a:cs typeface="Times New Roman"/>
            </a:endParaRPr>
          </a:p>
          <a:p>
            <a:pPr marL="206336">
              <a:lnSpc>
                <a:spcPts val="2116"/>
              </a:lnSpc>
            </a:pPr>
            <a:r>
              <a:rPr lang="en-US" sz="2200" spc="-4" dirty="0">
                <a:cs typeface="Times New Roman"/>
              </a:rPr>
              <a:t>ELSE</a:t>
            </a:r>
          </a:p>
          <a:p>
            <a:pPr marL="206336">
              <a:lnSpc>
                <a:spcPts val="2116"/>
              </a:lnSpc>
            </a:pPr>
            <a:endParaRPr lang="en-US" sz="2200" dirty="0">
              <a:cs typeface="Times New Roman"/>
            </a:endParaRPr>
          </a:p>
          <a:p>
            <a:pPr marL="206336">
              <a:lnSpc>
                <a:spcPts val="2210"/>
              </a:lnSpc>
            </a:pPr>
            <a:r>
              <a:rPr lang="en-US" sz="2200" spc="-4" dirty="0">
                <a:cs typeface="Times New Roman"/>
              </a:rPr>
              <a:t>	Discard the</a:t>
            </a:r>
            <a:r>
              <a:rPr lang="en-US" sz="2200" dirty="0">
                <a:cs typeface="Times New Roman"/>
              </a:rPr>
              <a:t> edge</a:t>
            </a:r>
          </a:p>
          <a:p>
            <a:pPr marL="206336">
              <a:lnSpc>
                <a:spcPts val="2210"/>
              </a:lnSpc>
            </a:pPr>
            <a:endParaRPr lang="en-US" sz="2200" dirty="0">
              <a:cs typeface="Times New Roman"/>
            </a:endParaRPr>
          </a:p>
          <a:p>
            <a:pPr marL="206336">
              <a:lnSpc>
                <a:spcPts val="2210"/>
              </a:lnSpc>
            </a:pPr>
            <a:r>
              <a:rPr lang="en-US" sz="2200" b="1" spc="-4" dirty="0">
                <a:cs typeface="Times New Roman"/>
              </a:rPr>
              <a:t>Step </a:t>
            </a:r>
            <a:r>
              <a:rPr lang="en-US" sz="2200" b="1" dirty="0">
                <a:cs typeface="Times New Roman"/>
              </a:rPr>
              <a:t>6: </a:t>
            </a:r>
            <a:r>
              <a:rPr lang="en-US" sz="2200" spc="-4" dirty="0">
                <a:cs typeface="Times New Roman"/>
              </a:rPr>
              <a:t>END</a:t>
            </a:r>
            <a:endParaRPr lang="en-US" sz="2200" dirty="0">
              <a:cs typeface="Times New Roman"/>
            </a:endParaRPr>
          </a:p>
        </p:txBody>
      </p:sp>
      <p:pic>
        <p:nvPicPr>
          <p:cNvPr id="6" name="Picture 2" descr="E:\NIET\Project\xLogo11.png.pagespeed.ic.pydHLuCQEZ.png">
            <a:extLst>
              <a:ext uri="{FF2B5EF4-FFF2-40B4-BE49-F238E27FC236}">
                <a16:creationId xmlns:a16="http://schemas.microsoft.com/office/drawing/2014/main" id="{48C2464B-FB3F-4067-9F30-E5DB681DF21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id="{23319495-B576-48C1-83E2-80EE97450AE2}"/>
              </a:ext>
            </a:extLst>
          </p:cNvPr>
          <p:cNvSpPr txBox="1">
            <a:spLocks/>
          </p:cNvSpPr>
          <p:nvPr/>
        </p:nvSpPr>
        <p:spPr>
          <a:xfrm>
            <a:off x="1371600" y="-196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8" name="Date Placeholder 7">
            <a:extLst>
              <a:ext uri="{FF2B5EF4-FFF2-40B4-BE49-F238E27FC236}">
                <a16:creationId xmlns:a16="http://schemas.microsoft.com/office/drawing/2014/main" id="{0DFCA3D2-3432-42A1-B2B1-989592FCCA17}"/>
              </a:ext>
            </a:extLst>
          </p:cNvPr>
          <p:cNvSpPr>
            <a:spLocks noGrp="1"/>
          </p:cNvSpPr>
          <p:nvPr>
            <p:ph type="dt" sz="half" idx="10"/>
          </p:nvPr>
        </p:nvSpPr>
        <p:spPr/>
        <p:txBody>
          <a:bodyPr/>
          <a:lstStyle/>
          <a:p>
            <a:fld id="{748B1567-CA61-4687-AC35-1EF0689D9204}" type="datetime1">
              <a:rPr lang="en-US" smtClean="0"/>
              <a:t>11/25/2022</a:t>
            </a:fld>
            <a:endParaRPr lang="en-US"/>
          </a:p>
        </p:txBody>
      </p:sp>
      <p:sp>
        <p:nvSpPr>
          <p:cNvPr id="10" name="Slide Number Placeholder 9">
            <a:extLst>
              <a:ext uri="{FF2B5EF4-FFF2-40B4-BE49-F238E27FC236}">
                <a16:creationId xmlns:a16="http://schemas.microsoft.com/office/drawing/2014/main" id="{5394AC72-AEC9-41DB-8A79-F5561142C2B5}"/>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2" name="Footer Placeholder 1">
            <a:extLst>
              <a:ext uri="{FF2B5EF4-FFF2-40B4-BE49-F238E27FC236}">
                <a16:creationId xmlns:a16="http://schemas.microsoft.com/office/drawing/2014/main" id="{C7C287D6-D924-437B-BF77-636BE459335C}"/>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299062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5096" y="1170819"/>
            <a:ext cx="7683972" cy="970599"/>
          </a:xfrm>
          <a:prstGeom prst="rect">
            <a:avLst/>
          </a:prstGeom>
        </p:spPr>
        <p:txBody>
          <a:bodyPr vert="horz" wrap="square" lIns="0" tIns="150952" rIns="0" bIns="0" rtlCol="0">
            <a:spAutoFit/>
          </a:bodyPr>
          <a:lstStyle/>
          <a:p>
            <a:pPr marL="10860">
              <a:spcBef>
                <a:spcPts val="1189"/>
              </a:spcBef>
            </a:pPr>
            <a:r>
              <a:rPr sz="2200" b="1" spc="-4" dirty="0">
                <a:solidFill>
                  <a:srgbClr val="600A4A"/>
                </a:solidFill>
                <a:cs typeface="Times New Roman"/>
              </a:rPr>
              <a:t>Example </a:t>
            </a:r>
            <a:r>
              <a:rPr sz="2200" b="1" dirty="0">
                <a:solidFill>
                  <a:srgbClr val="600A4A"/>
                </a:solidFill>
                <a:cs typeface="Times New Roman"/>
              </a:rPr>
              <a:t>:</a:t>
            </a:r>
            <a:endParaRPr sz="2200" dirty="0">
              <a:cs typeface="Times New Roman"/>
            </a:endParaRPr>
          </a:p>
          <a:p>
            <a:pPr marL="10860">
              <a:spcBef>
                <a:spcPts val="1103"/>
              </a:spcBef>
            </a:pPr>
            <a:r>
              <a:rPr sz="2200" b="1" spc="-4" dirty="0">
                <a:cs typeface="Times New Roman"/>
              </a:rPr>
              <a:t>Apply the Kruskal's algorithm </a:t>
            </a:r>
            <a:r>
              <a:rPr sz="2200" b="1" dirty="0">
                <a:cs typeface="Times New Roman"/>
              </a:rPr>
              <a:t>on </a:t>
            </a:r>
            <a:r>
              <a:rPr sz="2200" b="1" spc="-4" dirty="0">
                <a:cs typeface="Times New Roman"/>
              </a:rPr>
              <a:t>the graph given </a:t>
            </a:r>
            <a:r>
              <a:rPr sz="2200" b="1" spc="-9" dirty="0">
                <a:cs typeface="Times New Roman"/>
              </a:rPr>
              <a:t>as</a:t>
            </a:r>
            <a:r>
              <a:rPr sz="2200" b="1" spc="64" dirty="0">
                <a:cs typeface="Times New Roman"/>
              </a:rPr>
              <a:t> </a:t>
            </a:r>
            <a:r>
              <a:rPr sz="2200" b="1" spc="-4" dirty="0">
                <a:cs typeface="Times New Roman"/>
              </a:rPr>
              <a:t>follows.</a:t>
            </a:r>
            <a:endParaRPr sz="2200" dirty="0">
              <a:cs typeface="Times New Roman"/>
            </a:endParaRPr>
          </a:p>
        </p:txBody>
      </p:sp>
      <p:sp>
        <p:nvSpPr>
          <p:cNvPr id="3" name="object 3"/>
          <p:cNvSpPr/>
          <p:nvPr/>
        </p:nvSpPr>
        <p:spPr>
          <a:xfrm>
            <a:off x="3339579" y="2425210"/>
            <a:ext cx="2553630" cy="1409067"/>
          </a:xfrm>
          <a:prstGeom prst="rect">
            <a:avLst/>
          </a:prstGeom>
          <a:blipFill>
            <a:blip r:embed="rId2" cstate="print"/>
            <a:stretch>
              <a:fillRect/>
            </a:stretch>
          </a:blipFill>
        </p:spPr>
        <p:txBody>
          <a:bodyPr wrap="square" lIns="0" tIns="0" rIns="0" bIns="0" rtlCol="0"/>
          <a:lstStyle/>
          <a:p>
            <a:endParaRPr sz="2200"/>
          </a:p>
        </p:txBody>
      </p:sp>
      <p:graphicFrame>
        <p:nvGraphicFramePr>
          <p:cNvPr id="4" name="object 4"/>
          <p:cNvGraphicFramePr>
            <a:graphicFrameLocks noGrp="1"/>
          </p:cNvGraphicFramePr>
          <p:nvPr>
            <p:extLst>
              <p:ext uri="{D42A27DB-BD31-4B8C-83A1-F6EECF244321}">
                <p14:modId xmlns:p14="http://schemas.microsoft.com/office/powerpoint/2010/main" val="1912987793"/>
              </p:ext>
            </p:extLst>
          </p:nvPr>
        </p:nvGraphicFramePr>
        <p:xfrm>
          <a:off x="2092827" y="5582944"/>
          <a:ext cx="5047134" cy="589408"/>
        </p:xfrm>
        <a:graphic>
          <a:graphicData uri="http://schemas.openxmlformats.org/drawingml/2006/table">
            <a:tbl>
              <a:tblPr firstRow="1" bandRow="1">
                <a:tableStyleId>{2D5ABB26-0587-4C30-8999-92F81FD0307C}</a:tableStyleId>
              </a:tblPr>
              <a:tblGrid>
                <a:gridCol w="811663">
                  <a:extLst>
                    <a:ext uri="{9D8B030D-6E8A-4147-A177-3AD203B41FA5}">
                      <a16:colId xmlns:a16="http://schemas.microsoft.com/office/drawing/2014/main" val="20000"/>
                    </a:ext>
                  </a:extLst>
                </a:gridCol>
                <a:gridCol w="604453">
                  <a:extLst>
                    <a:ext uri="{9D8B030D-6E8A-4147-A177-3AD203B41FA5}">
                      <a16:colId xmlns:a16="http://schemas.microsoft.com/office/drawing/2014/main" val="20001"/>
                    </a:ext>
                  </a:extLst>
                </a:gridCol>
                <a:gridCol w="605528">
                  <a:extLst>
                    <a:ext uri="{9D8B030D-6E8A-4147-A177-3AD203B41FA5}">
                      <a16:colId xmlns:a16="http://schemas.microsoft.com/office/drawing/2014/main" val="20002"/>
                    </a:ext>
                  </a:extLst>
                </a:gridCol>
                <a:gridCol w="605528">
                  <a:extLst>
                    <a:ext uri="{9D8B030D-6E8A-4147-A177-3AD203B41FA5}">
                      <a16:colId xmlns:a16="http://schemas.microsoft.com/office/drawing/2014/main" val="20003"/>
                    </a:ext>
                  </a:extLst>
                </a:gridCol>
                <a:gridCol w="604454">
                  <a:extLst>
                    <a:ext uri="{9D8B030D-6E8A-4147-A177-3AD203B41FA5}">
                      <a16:colId xmlns:a16="http://schemas.microsoft.com/office/drawing/2014/main" val="20004"/>
                    </a:ext>
                  </a:extLst>
                </a:gridCol>
                <a:gridCol w="604454">
                  <a:extLst>
                    <a:ext uri="{9D8B030D-6E8A-4147-A177-3AD203B41FA5}">
                      <a16:colId xmlns:a16="http://schemas.microsoft.com/office/drawing/2014/main" val="20005"/>
                    </a:ext>
                  </a:extLst>
                </a:gridCol>
                <a:gridCol w="605527">
                  <a:extLst>
                    <a:ext uri="{9D8B030D-6E8A-4147-A177-3AD203B41FA5}">
                      <a16:colId xmlns:a16="http://schemas.microsoft.com/office/drawing/2014/main" val="20006"/>
                    </a:ext>
                  </a:extLst>
                </a:gridCol>
                <a:gridCol w="605527">
                  <a:extLst>
                    <a:ext uri="{9D8B030D-6E8A-4147-A177-3AD203B41FA5}">
                      <a16:colId xmlns:a16="http://schemas.microsoft.com/office/drawing/2014/main" val="20007"/>
                    </a:ext>
                  </a:extLst>
                </a:gridCol>
              </a:tblGrid>
              <a:tr h="280183">
                <a:tc>
                  <a:txBody>
                    <a:bodyPr/>
                    <a:lstStyle/>
                    <a:p>
                      <a:pPr marL="69850">
                        <a:lnSpc>
                          <a:spcPts val="2480"/>
                        </a:lnSpc>
                      </a:pPr>
                      <a:r>
                        <a:rPr sz="1900" b="1" spc="-5" dirty="0">
                          <a:latin typeface="Times New Roman"/>
                          <a:cs typeface="Times New Roman"/>
                        </a:rPr>
                        <a:t>Edge</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AE</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AD</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AC</a:t>
                      </a:r>
                      <a:endParaRPr sz="1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AB</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dirty="0">
                          <a:latin typeface="Times New Roman"/>
                          <a:cs typeface="Times New Roman"/>
                        </a:rPr>
                        <a:t>BC</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CD</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DE</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extLst>
                  <a:ext uri="{0D108BD9-81ED-4DB2-BD59-A6C34878D82A}">
                    <a16:rowId xmlns:a16="http://schemas.microsoft.com/office/drawing/2014/main" val="10000"/>
                  </a:ext>
                </a:extLst>
              </a:tr>
              <a:tr h="280184">
                <a:tc>
                  <a:txBody>
                    <a:bodyPr/>
                    <a:lstStyle/>
                    <a:p>
                      <a:pPr marL="69850">
                        <a:lnSpc>
                          <a:spcPts val="2480"/>
                        </a:lnSpc>
                      </a:pPr>
                      <a:r>
                        <a:rPr sz="1900" spc="-5" dirty="0">
                          <a:latin typeface="Times New Roman"/>
                          <a:cs typeface="Times New Roman"/>
                        </a:rPr>
                        <a:t>Weight</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5</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10</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7</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1</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3</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4</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2</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5" name="object 5"/>
          <p:cNvSpPr txBox="1"/>
          <p:nvPr/>
        </p:nvSpPr>
        <p:spPr>
          <a:xfrm>
            <a:off x="772135" y="4118069"/>
            <a:ext cx="4790465" cy="970599"/>
          </a:xfrm>
          <a:prstGeom prst="rect">
            <a:avLst/>
          </a:prstGeom>
        </p:spPr>
        <p:txBody>
          <a:bodyPr vert="horz" wrap="square" lIns="0" tIns="150952" rIns="0" bIns="0" rtlCol="0">
            <a:spAutoFit/>
          </a:bodyPr>
          <a:lstStyle/>
          <a:p>
            <a:pPr marL="10860">
              <a:spcBef>
                <a:spcPts val="1189"/>
              </a:spcBef>
            </a:pPr>
            <a:r>
              <a:rPr sz="2200" b="1" spc="-4" dirty="0">
                <a:solidFill>
                  <a:srgbClr val="600A37"/>
                </a:solidFill>
                <a:cs typeface="Times New Roman"/>
              </a:rPr>
              <a:t>Solution:</a:t>
            </a:r>
            <a:endParaRPr sz="2200" dirty="0">
              <a:cs typeface="Times New Roman"/>
            </a:endParaRPr>
          </a:p>
          <a:p>
            <a:pPr marL="10860">
              <a:spcBef>
                <a:spcPts val="1103"/>
              </a:spcBef>
            </a:pPr>
            <a:r>
              <a:rPr sz="2200" spc="-4" dirty="0">
                <a:cs typeface="Times New Roman"/>
              </a:rPr>
              <a:t>the weight </a:t>
            </a:r>
            <a:r>
              <a:rPr sz="2200" dirty="0">
                <a:cs typeface="Times New Roman"/>
              </a:rPr>
              <a:t>of </a:t>
            </a:r>
            <a:r>
              <a:rPr sz="2200" spc="-4" dirty="0">
                <a:cs typeface="Times New Roman"/>
              </a:rPr>
              <a:t>the edges given</a:t>
            </a:r>
            <a:r>
              <a:rPr sz="2200" spc="-38" dirty="0">
                <a:cs typeface="Times New Roman"/>
              </a:rPr>
              <a:t> </a:t>
            </a:r>
            <a:r>
              <a:rPr sz="2200" dirty="0">
                <a:cs typeface="Times New Roman"/>
              </a:rPr>
              <a:t>as:</a:t>
            </a:r>
          </a:p>
        </p:txBody>
      </p:sp>
      <p:sp>
        <p:nvSpPr>
          <p:cNvPr id="6" name="Title 1">
            <a:extLst>
              <a:ext uri="{FF2B5EF4-FFF2-40B4-BE49-F238E27FC236}">
                <a16:creationId xmlns:a16="http://schemas.microsoft.com/office/drawing/2014/main" id="{D3DE46A6-CE02-4C4B-A747-1EC0FF11639B}"/>
              </a:ext>
            </a:extLst>
          </p:cNvPr>
          <p:cNvSpPr txBox="1">
            <a:spLocks/>
          </p:cNvSpPr>
          <p:nvPr/>
        </p:nvSpPr>
        <p:spPr>
          <a:xfrm>
            <a:off x="1371600" y="0"/>
            <a:ext cx="7683972"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200" dirty="0"/>
              <a:t>Graphs</a:t>
            </a:r>
            <a:endParaRPr kumimoji="0" lang="en-US" sz="2200" b="0" i="0" u="none" strike="noStrike" kern="1200" cap="none" spc="0" normalizeH="0" baseline="0" noProof="0" dirty="0">
              <a:ln>
                <a:noFill/>
              </a:ln>
              <a:solidFill>
                <a:schemeClr val="dk1"/>
              </a:solidFill>
              <a:effectLst/>
              <a:uLnTx/>
              <a:uFillTx/>
              <a:ea typeface="+mn-ea"/>
              <a:cs typeface="+mn-cs"/>
            </a:endParaRPr>
          </a:p>
        </p:txBody>
      </p:sp>
      <p:pic>
        <p:nvPicPr>
          <p:cNvPr id="7" name="Picture 2" descr="E:\NIET\Project\xLogo11.png.pagespeed.ic.pydHLuCQEZ.png">
            <a:extLst>
              <a:ext uri="{FF2B5EF4-FFF2-40B4-BE49-F238E27FC236}">
                <a16:creationId xmlns:a16="http://schemas.microsoft.com/office/drawing/2014/main" id="{A2500E7E-DCD7-48A4-879B-2B604FE879A8}"/>
              </a:ext>
            </a:extLst>
          </p:cNvPr>
          <p:cNvPicPr>
            <a:picLocks noChangeAspect="1" noChangeArrowheads="1"/>
          </p:cNvPicPr>
          <p:nvPr/>
        </p:nvPicPr>
        <p:blipFill>
          <a:blip r:embed="rId3"/>
          <a:srcRect/>
          <a:stretch>
            <a:fillRect/>
          </a:stretch>
        </p:blipFill>
        <p:spPr bwMode="auto">
          <a:xfrm>
            <a:off x="0" y="0"/>
            <a:ext cx="1431328" cy="817163"/>
          </a:xfrm>
          <a:prstGeom prst="rect">
            <a:avLst/>
          </a:prstGeom>
          <a:noFill/>
        </p:spPr>
      </p:pic>
      <p:sp>
        <p:nvSpPr>
          <p:cNvPr id="11" name="Date Placeholder 10">
            <a:extLst>
              <a:ext uri="{FF2B5EF4-FFF2-40B4-BE49-F238E27FC236}">
                <a16:creationId xmlns:a16="http://schemas.microsoft.com/office/drawing/2014/main" id="{93D7D99B-8E7D-49D4-B02B-55D6CC1F35FD}"/>
              </a:ext>
            </a:extLst>
          </p:cNvPr>
          <p:cNvSpPr>
            <a:spLocks noGrp="1"/>
          </p:cNvSpPr>
          <p:nvPr>
            <p:ph type="dt" sz="half" idx="10"/>
          </p:nvPr>
        </p:nvSpPr>
        <p:spPr/>
        <p:txBody>
          <a:bodyPr/>
          <a:lstStyle/>
          <a:p>
            <a:fld id="{98DC0248-F874-4BB3-963D-8D8C2A3413AD}" type="datetime1">
              <a:rPr lang="en-US" smtClean="0"/>
              <a:t>11/25/2022</a:t>
            </a:fld>
            <a:endParaRPr lang="en-US"/>
          </a:p>
        </p:txBody>
      </p:sp>
      <p:sp>
        <p:nvSpPr>
          <p:cNvPr id="13" name="Slide Number Placeholder 12">
            <a:extLst>
              <a:ext uri="{FF2B5EF4-FFF2-40B4-BE49-F238E27FC236}">
                <a16:creationId xmlns:a16="http://schemas.microsoft.com/office/drawing/2014/main" id="{F190D0E6-F0E0-4535-82E3-A684FA8FA313}"/>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8" name="Footer Placeholder 7">
            <a:extLst>
              <a:ext uri="{FF2B5EF4-FFF2-40B4-BE49-F238E27FC236}">
                <a16:creationId xmlns:a16="http://schemas.microsoft.com/office/drawing/2014/main" id="{41095868-BC41-49B4-B2BD-A59E3FD06525}"/>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E1521C-B06C-4BEA-A1F9-D455532F189D}"/>
              </a:ext>
            </a:extLst>
          </p:cNvPr>
          <p:cNvSpPr>
            <a:spLocks noGrp="1"/>
          </p:cNvSpPr>
          <p:nvPr>
            <p:ph type="dt" sz="half" idx="10"/>
          </p:nvPr>
        </p:nvSpPr>
        <p:spPr/>
        <p:txBody>
          <a:bodyPr/>
          <a:lstStyle/>
          <a:p>
            <a:fld id="{A2A2A891-68D7-4C36-95A3-BE79A37169CC}" type="datetime1">
              <a:rPr lang="en-US" smtClean="0"/>
              <a:t>11/25/2022</a:t>
            </a:fld>
            <a:endParaRPr lang="en-US"/>
          </a:p>
        </p:txBody>
      </p:sp>
      <p:sp>
        <p:nvSpPr>
          <p:cNvPr id="6" name="Slide Number Placeholder 5">
            <a:extLst>
              <a:ext uri="{FF2B5EF4-FFF2-40B4-BE49-F238E27FC236}">
                <a16:creationId xmlns:a16="http://schemas.microsoft.com/office/drawing/2014/main" id="{C8ABFC71-BFDE-436B-B6E6-155ABBAB9ECF}"/>
              </a:ext>
            </a:extLst>
          </p:cNvPr>
          <p:cNvSpPr>
            <a:spLocks noGrp="1"/>
          </p:cNvSpPr>
          <p:nvPr>
            <p:ph type="sldNum" sz="quarter" idx="12"/>
          </p:nvPr>
        </p:nvSpPr>
        <p:spPr/>
        <p:txBody>
          <a:bodyPr/>
          <a:lstStyle/>
          <a:p>
            <a:fld id="{B6F15528-21DE-4FAA-801E-634DDDAF4B2B}" type="slidenum">
              <a:rPr lang="en-US" smtClean="0"/>
              <a:pPr/>
              <a:t>6</a:t>
            </a:fld>
            <a:endParaRPr lang="en-US"/>
          </a:p>
        </p:txBody>
      </p:sp>
      <p:graphicFrame>
        <p:nvGraphicFramePr>
          <p:cNvPr id="7" name="Table 6">
            <a:extLst>
              <a:ext uri="{FF2B5EF4-FFF2-40B4-BE49-F238E27FC236}">
                <a16:creationId xmlns:a16="http://schemas.microsoft.com/office/drawing/2014/main" id="{D45B736E-9F2F-4B14-9D51-28BDAE5D1D17}"/>
              </a:ext>
            </a:extLst>
          </p:cNvPr>
          <p:cNvGraphicFramePr>
            <a:graphicFrameLocks noGrp="1"/>
          </p:cNvGraphicFramePr>
          <p:nvPr>
            <p:extLst>
              <p:ext uri="{D42A27DB-BD31-4B8C-83A1-F6EECF244321}">
                <p14:modId xmlns:p14="http://schemas.microsoft.com/office/powerpoint/2010/main" val="1928217927"/>
              </p:ext>
            </p:extLst>
          </p:nvPr>
        </p:nvGraphicFramePr>
        <p:xfrm>
          <a:off x="457200" y="1828801"/>
          <a:ext cx="8458198" cy="2667000"/>
        </p:xfrm>
        <a:graphic>
          <a:graphicData uri="http://schemas.openxmlformats.org/drawingml/2006/table">
            <a:tbl>
              <a:tblPr firstRow="1" firstCol="1" bandRow="1">
                <a:tableStyleId>{5C22544A-7EE6-4342-B048-85BDC9FD1C3A}</a:tableStyleId>
              </a:tblPr>
              <a:tblGrid>
                <a:gridCol w="428317">
                  <a:extLst>
                    <a:ext uri="{9D8B030D-6E8A-4147-A177-3AD203B41FA5}">
                      <a16:colId xmlns:a16="http://schemas.microsoft.com/office/drawing/2014/main" val="69073049"/>
                    </a:ext>
                  </a:extLst>
                </a:gridCol>
                <a:gridCol w="948820">
                  <a:extLst>
                    <a:ext uri="{9D8B030D-6E8A-4147-A177-3AD203B41FA5}">
                      <a16:colId xmlns:a16="http://schemas.microsoft.com/office/drawing/2014/main" val="2831048631"/>
                    </a:ext>
                  </a:extLst>
                </a:gridCol>
                <a:gridCol w="440934">
                  <a:extLst>
                    <a:ext uri="{9D8B030D-6E8A-4147-A177-3AD203B41FA5}">
                      <a16:colId xmlns:a16="http://schemas.microsoft.com/office/drawing/2014/main" val="1887049217"/>
                    </a:ext>
                  </a:extLst>
                </a:gridCol>
                <a:gridCol w="538389">
                  <a:extLst>
                    <a:ext uri="{9D8B030D-6E8A-4147-A177-3AD203B41FA5}">
                      <a16:colId xmlns:a16="http://schemas.microsoft.com/office/drawing/2014/main" val="560706659"/>
                    </a:ext>
                  </a:extLst>
                </a:gridCol>
                <a:gridCol w="628120">
                  <a:extLst>
                    <a:ext uri="{9D8B030D-6E8A-4147-A177-3AD203B41FA5}">
                      <a16:colId xmlns:a16="http://schemas.microsoft.com/office/drawing/2014/main" val="1413811081"/>
                    </a:ext>
                  </a:extLst>
                </a:gridCol>
                <a:gridCol w="628120">
                  <a:extLst>
                    <a:ext uri="{9D8B030D-6E8A-4147-A177-3AD203B41FA5}">
                      <a16:colId xmlns:a16="http://schemas.microsoft.com/office/drawing/2014/main" val="112954256"/>
                    </a:ext>
                  </a:extLst>
                </a:gridCol>
                <a:gridCol w="628120">
                  <a:extLst>
                    <a:ext uri="{9D8B030D-6E8A-4147-A177-3AD203B41FA5}">
                      <a16:colId xmlns:a16="http://schemas.microsoft.com/office/drawing/2014/main" val="3821847876"/>
                    </a:ext>
                  </a:extLst>
                </a:gridCol>
                <a:gridCol w="628120">
                  <a:extLst>
                    <a:ext uri="{9D8B030D-6E8A-4147-A177-3AD203B41FA5}">
                      <a16:colId xmlns:a16="http://schemas.microsoft.com/office/drawing/2014/main" val="578966571"/>
                    </a:ext>
                  </a:extLst>
                </a:gridCol>
                <a:gridCol w="628120">
                  <a:extLst>
                    <a:ext uri="{9D8B030D-6E8A-4147-A177-3AD203B41FA5}">
                      <a16:colId xmlns:a16="http://schemas.microsoft.com/office/drawing/2014/main" val="3013551135"/>
                    </a:ext>
                  </a:extLst>
                </a:gridCol>
                <a:gridCol w="628120">
                  <a:extLst>
                    <a:ext uri="{9D8B030D-6E8A-4147-A177-3AD203B41FA5}">
                      <a16:colId xmlns:a16="http://schemas.microsoft.com/office/drawing/2014/main" val="808212288"/>
                    </a:ext>
                  </a:extLst>
                </a:gridCol>
                <a:gridCol w="628120">
                  <a:extLst>
                    <a:ext uri="{9D8B030D-6E8A-4147-A177-3AD203B41FA5}">
                      <a16:colId xmlns:a16="http://schemas.microsoft.com/office/drawing/2014/main" val="1814990500"/>
                    </a:ext>
                  </a:extLst>
                </a:gridCol>
                <a:gridCol w="628120">
                  <a:extLst>
                    <a:ext uri="{9D8B030D-6E8A-4147-A177-3AD203B41FA5}">
                      <a16:colId xmlns:a16="http://schemas.microsoft.com/office/drawing/2014/main" val="957189071"/>
                    </a:ext>
                  </a:extLst>
                </a:gridCol>
                <a:gridCol w="538389">
                  <a:extLst>
                    <a:ext uri="{9D8B030D-6E8A-4147-A177-3AD203B41FA5}">
                      <a16:colId xmlns:a16="http://schemas.microsoft.com/office/drawing/2014/main" val="3764171559"/>
                    </a:ext>
                  </a:extLst>
                </a:gridCol>
                <a:gridCol w="538389">
                  <a:extLst>
                    <a:ext uri="{9D8B030D-6E8A-4147-A177-3AD203B41FA5}">
                      <a16:colId xmlns:a16="http://schemas.microsoft.com/office/drawing/2014/main" val="1089425641"/>
                    </a:ext>
                  </a:extLst>
                </a:gridCol>
              </a:tblGrid>
              <a:tr h="1427131">
                <a:tc>
                  <a:txBody>
                    <a:bodyPr/>
                    <a:lstStyle/>
                    <a:p>
                      <a:pPr marL="3175" algn="ctr">
                        <a:lnSpc>
                          <a:spcPct val="115000"/>
                        </a:lnSpc>
                        <a:spcAft>
                          <a:spcPts val="0"/>
                        </a:spcAft>
                      </a:pPr>
                      <a:endParaRPr lang="en-US" sz="1100" dirty="0">
                        <a:effectLst/>
                      </a:endParaRPr>
                    </a:p>
                    <a:p>
                      <a:pPr marL="3175" algn="ctr">
                        <a:lnSpc>
                          <a:spcPct val="115000"/>
                        </a:lnSpc>
                        <a:spcAft>
                          <a:spcPts val="0"/>
                        </a:spcAft>
                      </a:pPr>
                      <a:r>
                        <a:rPr lang="en-US" sz="1100" dirty="0">
                          <a:effectLst/>
                        </a:rPr>
                        <a:t>Sr.</a:t>
                      </a:r>
                      <a:endParaRPr lang="en-IN" sz="1100" dirty="0">
                        <a:effectLst/>
                      </a:endParaRPr>
                    </a:p>
                    <a:p>
                      <a:pPr marL="3175" algn="ctr">
                        <a:lnSpc>
                          <a:spcPct val="106000"/>
                        </a:lnSpc>
                        <a:spcAft>
                          <a:spcPts val="0"/>
                        </a:spcAft>
                      </a:pPr>
                      <a:r>
                        <a:rPr lang="en-US" sz="1100" dirty="0">
                          <a:effectLst/>
                        </a:rPr>
                        <a:t>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endParaRPr lang="en-US" sz="1100" dirty="0">
                        <a:effectLst/>
                      </a:endParaRPr>
                    </a:p>
                    <a:p>
                      <a:pPr algn="ctr">
                        <a:lnSpc>
                          <a:spcPct val="106000"/>
                        </a:lnSpc>
                        <a:spcAft>
                          <a:spcPts val="0"/>
                        </a:spcAft>
                      </a:pPr>
                      <a:endParaRPr lang="en-US" sz="1100" dirty="0">
                        <a:effectLst/>
                      </a:endParaRPr>
                    </a:p>
                    <a:p>
                      <a:pPr algn="ctr">
                        <a:lnSpc>
                          <a:spcPct val="106000"/>
                        </a:lnSpc>
                        <a:spcAft>
                          <a:spcPts val="0"/>
                        </a:spcAft>
                      </a:pPr>
                      <a:r>
                        <a:rPr lang="en-US" sz="1100" dirty="0">
                          <a:effectLst/>
                        </a:rPr>
                        <a:t>Course Outcome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71755" marR="71755" algn="ctr">
                        <a:lnSpc>
                          <a:spcPct val="106000"/>
                        </a:lnSpc>
                        <a:spcAft>
                          <a:spcPts val="0"/>
                        </a:spcAft>
                      </a:pPr>
                      <a:r>
                        <a:rPr lang="en-US" sz="11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dirty="0">
                          <a:effectLst/>
                        </a:rPr>
                        <a:t>PO4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dirty="0">
                          <a:effectLst/>
                        </a:rPr>
                        <a:t>PO 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 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dirty="0">
                          <a:effectLst/>
                        </a:rPr>
                        <a:t>PO8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 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PO1 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a:effectLst/>
                        </a:rPr>
                        <a:t>PO1 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tc>
                  <a:txBody>
                    <a:bodyPr/>
                    <a:lstStyle/>
                    <a:p>
                      <a:pPr marL="71755" marR="71755" algn="ctr">
                        <a:lnSpc>
                          <a:spcPct val="106000"/>
                        </a:lnSpc>
                        <a:spcAft>
                          <a:spcPts val="0"/>
                        </a:spcAft>
                      </a:pPr>
                      <a:r>
                        <a:rPr lang="en-US" sz="1100" dirty="0">
                          <a:effectLst/>
                        </a:rPr>
                        <a:t>PO1 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tc>
                <a:extLst>
                  <a:ext uri="{0D108BD9-81ED-4DB2-BD59-A6C34878D82A}">
                    <a16:rowId xmlns:a16="http://schemas.microsoft.com/office/drawing/2014/main" val="2294676698"/>
                  </a:ext>
                </a:extLst>
              </a:tr>
              <a:tr h="1239869">
                <a:tc>
                  <a:txBody>
                    <a:bodyPr/>
                    <a:lstStyle/>
                    <a:p>
                      <a:pPr marL="3175" algn="ctr">
                        <a:lnSpc>
                          <a:spcPct val="106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r>
                        <a:rPr lang="en-US" sz="1100" dirty="0">
                          <a:effectLst/>
                        </a:rPr>
                        <a:t>CO 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109855" algn="ctr">
                        <a:lnSpc>
                          <a:spcPct val="106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68580" algn="ctr">
                        <a:lnSpc>
                          <a:spcPct val="106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marL="98425" algn="ctr">
                        <a:lnSpc>
                          <a:spcPct val="106000"/>
                        </a:lnSpc>
                        <a:spcAft>
                          <a:spcPts val="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800"/>
                        </a:spcAft>
                      </a:pPr>
                      <a:r>
                        <a:rPr lang="en-US" sz="11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extLst>
                  <a:ext uri="{0D108BD9-81ED-4DB2-BD59-A6C34878D82A}">
                    <a16:rowId xmlns:a16="http://schemas.microsoft.com/office/drawing/2014/main" val="1380606098"/>
                  </a:ext>
                </a:extLst>
              </a:tr>
            </a:tbl>
          </a:graphicData>
        </a:graphic>
      </p:graphicFrame>
      <p:sp>
        <p:nvSpPr>
          <p:cNvPr id="8" name="Title 1">
            <a:extLst>
              <a:ext uri="{FF2B5EF4-FFF2-40B4-BE49-F238E27FC236}">
                <a16:creationId xmlns:a16="http://schemas.microsoft.com/office/drawing/2014/main" id="{0E15CFE8-FCF6-423A-AF31-56A253FEC0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noProof="0" dirty="0">
                <a:ln>
                  <a:noFill/>
                </a:ln>
                <a:solidFill>
                  <a:schemeClr val="dk1"/>
                </a:solidFill>
                <a:effectLst/>
                <a:uLnTx/>
                <a:uFillTx/>
                <a:latin typeface="+mn-lt"/>
                <a:ea typeface="+mn-ea"/>
                <a:cs typeface="+mn-cs"/>
              </a:rPr>
              <a:t>CO-PO Mapping</a:t>
            </a:r>
          </a:p>
        </p:txBody>
      </p:sp>
      <p:pic>
        <p:nvPicPr>
          <p:cNvPr id="9" name="Picture 2" descr="E:\NIET\Project\xLogo11.png.pagespeed.ic.pydHLuCQEZ.png">
            <a:extLst>
              <a:ext uri="{FF2B5EF4-FFF2-40B4-BE49-F238E27FC236}">
                <a16:creationId xmlns:a16="http://schemas.microsoft.com/office/drawing/2014/main" id="{24BFB06C-687F-46EC-ACF4-7C0A8421234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Footer Placeholder 1">
            <a:extLst>
              <a:ext uri="{FF2B5EF4-FFF2-40B4-BE49-F238E27FC236}">
                <a16:creationId xmlns:a16="http://schemas.microsoft.com/office/drawing/2014/main" id="{0904EEDE-008C-4B32-85DF-1D8ABBF84AFF}"/>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278152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24156818"/>
              </p:ext>
            </p:extLst>
          </p:nvPr>
        </p:nvGraphicFramePr>
        <p:xfrm>
          <a:off x="744794" y="2296657"/>
          <a:ext cx="5105215" cy="589408"/>
        </p:xfrm>
        <a:graphic>
          <a:graphicData uri="http://schemas.openxmlformats.org/drawingml/2006/table">
            <a:tbl>
              <a:tblPr firstRow="1" bandRow="1">
                <a:tableStyleId>{2D5ABB26-0587-4C30-8999-92F81FD0307C}</a:tableStyleId>
              </a:tblPr>
              <a:tblGrid>
                <a:gridCol w="821004">
                  <a:extLst>
                    <a:ext uri="{9D8B030D-6E8A-4147-A177-3AD203B41FA5}">
                      <a16:colId xmlns:a16="http://schemas.microsoft.com/office/drawing/2014/main" val="20000"/>
                    </a:ext>
                  </a:extLst>
                </a:gridCol>
                <a:gridCol w="611409">
                  <a:extLst>
                    <a:ext uri="{9D8B030D-6E8A-4147-A177-3AD203B41FA5}">
                      <a16:colId xmlns:a16="http://schemas.microsoft.com/office/drawing/2014/main" val="20001"/>
                    </a:ext>
                  </a:extLst>
                </a:gridCol>
                <a:gridCol w="612496">
                  <a:extLst>
                    <a:ext uri="{9D8B030D-6E8A-4147-A177-3AD203B41FA5}">
                      <a16:colId xmlns:a16="http://schemas.microsoft.com/office/drawing/2014/main" val="20002"/>
                    </a:ext>
                  </a:extLst>
                </a:gridCol>
                <a:gridCol w="612496">
                  <a:extLst>
                    <a:ext uri="{9D8B030D-6E8A-4147-A177-3AD203B41FA5}">
                      <a16:colId xmlns:a16="http://schemas.microsoft.com/office/drawing/2014/main" val="20003"/>
                    </a:ext>
                  </a:extLst>
                </a:gridCol>
                <a:gridCol w="611410">
                  <a:extLst>
                    <a:ext uri="{9D8B030D-6E8A-4147-A177-3AD203B41FA5}">
                      <a16:colId xmlns:a16="http://schemas.microsoft.com/office/drawing/2014/main" val="20004"/>
                    </a:ext>
                  </a:extLst>
                </a:gridCol>
                <a:gridCol w="611410">
                  <a:extLst>
                    <a:ext uri="{9D8B030D-6E8A-4147-A177-3AD203B41FA5}">
                      <a16:colId xmlns:a16="http://schemas.microsoft.com/office/drawing/2014/main" val="20005"/>
                    </a:ext>
                  </a:extLst>
                </a:gridCol>
                <a:gridCol w="612495">
                  <a:extLst>
                    <a:ext uri="{9D8B030D-6E8A-4147-A177-3AD203B41FA5}">
                      <a16:colId xmlns:a16="http://schemas.microsoft.com/office/drawing/2014/main" val="20006"/>
                    </a:ext>
                  </a:extLst>
                </a:gridCol>
                <a:gridCol w="612495">
                  <a:extLst>
                    <a:ext uri="{9D8B030D-6E8A-4147-A177-3AD203B41FA5}">
                      <a16:colId xmlns:a16="http://schemas.microsoft.com/office/drawing/2014/main" val="20007"/>
                    </a:ext>
                  </a:extLst>
                </a:gridCol>
              </a:tblGrid>
              <a:tr h="280184">
                <a:tc>
                  <a:txBody>
                    <a:bodyPr/>
                    <a:lstStyle/>
                    <a:p>
                      <a:pPr marL="69850">
                        <a:lnSpc>
                          <a:spcPts val="2480"/>
                        </a:lnSpc>
                      </a:pPr>
                      <a:r>
                        <a:rPr sz="1900" b="1" spc="-5" dirty="0">
                          <a:latin typeface="Times New Roman"/>
                          <a:cs typeface="Times New Roman"/>
                        </a:rPr>
                        <a:t>Edge</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AB</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DE</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dirty="0">
                          <a:latin typeface="Times New Roman"/>
                          <a:cs typeface="Times New Roman"/>
                        </a:rPr>
                        <a:t>BC</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CD</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AE</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AC</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tc>
                  <a:txBody>
                    <a:bodyPr/>
                    <a:lstStyle/>
                    <a:p>
                      <a:pPr marL="69850">
                        <a:lnSpc>
                          <a:spcPts val="2480"/>
                        </a:lnSpc>
                      </a:pPr>
                      <a:r>
                        <a:rPr sz="1900" b="1" spc="-5" dirty="0">
                          <a:latin typeface="Times New Roman"/>
                          <a:cs typeface="Times New Roman"/>
                        </a:rPr>
                        <a:t>AD</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8D8D8"/>
                    </a:solidFill>
                  </a:tcPr>
                </a:tc>
                <a:extLst>
                  <a:ext uri="{0D108BD9-81ED-4DB2-BD59-A6C34878D82A}">
                    <a16:rowId xmlns:a16="http://schemas.microsoft.com/office/drawing/2014/main" val="10000"/>
                  </a:ext>
                </a:extLst>
              </a:tr>
              <a:tr h="280183">
                <a:tc>
                  <a:txBody>
                    <a:bodyPr/>
                    <a:lstStyle/>
                    <a:p>
                      <a:pPr marL="69850">
                        <a:lnSpc>
                          <a:spcPts val="2480"/>
                        </a:lnSpc>
                      </a:pPr>
                      <a:r>
                        <a:rPr sz="1900" spc="-5" dirty="0">
                          <a:latin typeface="Times New Roman"/>
                          <a:cs typeface="Times New Roman"/>
                        </a:rPr>
                        <a:t>Weight</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1</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2</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3</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4</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5</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7</a:t>
                      </a:r>
                      <a:endParaRPr sz="1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480"/>
                        </a:lnSpc>
                      </a:pPr>
                      <a:r>
                        <a:rPr sz="1900" dirty="0">
                          <a:latin typeface="Times New Roman"/>
                          <a:cs typeface="Times New Roman"/>
                        </a:rPr>
                        <a:t>10</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762000" y="1524000"/>
            <a:ext cx="5410200" cy="349520"/>
          </a:xfrm>
          <a:prstGeom prst="rect">
            <a:avLst/>
          </a:prstGeom>
        </p:spPr>
        <p:txBody>
          <a:bodyPr vert="horz" wrap="square" lIns="0" tIns="10860" rIns="0" bIns="0" rtlCol="0">
            <a:spAutoFit/>
          </a:bodyPr>
          <a:lstStyle/>
          <a:p>
            <a:pPr marL="10860">
              <a:spcBef>
                <a:spcPts val="86"/>
              </a:spcBef>
            </a:pPr>
            <a:r>
              <a:rPr sz="2200" spc="-4" dirty="0">
                <a:latin typeface="Times New Roman"/>
                <a:cs typeface="Times New Roman"/>
              </a:rPr>
              <a:t>Sort the edges according to their</a:t>
            </a:r>
            <a:r>
              <a:rPr sz="2200" dirty="0">
                <a:latin typeface="Times New Roman"/>
                <a:cs typeface="Times New Roman"/>
              </a:rPr>
              <a:t> </a:t>
            </a:r>
            <a:r>
              <a:rPr sz="2200" spc="-4" dirty="0">
                <a:latin typeface="Times New Roman"/>
                <a:cs typeface="Times New Roman"/>
              </a:rPr>
              <a:t>weights.</a:t>
            </a:r>
            <a:endParaRPr sz="2200" dirty="0">
              <a:latin typeface="Times New Roman"/>
              <a:cs typeface="Times New Roman"/>
            </a:endParaRPr>
          </a:p>
        </p:txBody>
      </p:sp>
      <p:sp>
        <p:nvSpPr>
          <p:cNvPr id="4" name="object 4"/>
          <p:cNvSpPr txBox="1"/>
          <p:nvPr/>
        </p:nvSpPr>
        <p:spPr>
          <a:xfrm>
            <a:off x="762000" y="3275375"/>
            <a:ext cx="6096000" cy="455511"/>
          </a:xfrm>
          <a:prstGeom prst="rect">
            <a:avLst/>
          </a:prstGeom>
        </p:spPr>
        <p:txBody>
          <a:bodyPr vert="horz" wrap="square" lIns="0" tIns="10860" rIns="0" bIns="0" rtlCol="0">
            <a:spAutoFit/>
          </a:bodyPr>
          <a:lstStyle/>
          <a:p>
            <a:pPr marL="10860" marR="4344">
              <a:lnSpc>
                <a:spcPct val="148900"/>
              </a:lnSpc>
              <a:spcBef>
                <a:spcPts val="86"/>
              </a:spcBef>
            </a:pPr>
            <a:r>
              <a:rPr sz="2200" spc="-4" dirty="0">
                <a:latin typeface="Times New Roman"/>
                <a:cs typeface="Times New Roman"/>
              </a:rPr>
              <a:t>Start constructing the tree;  Add AB to the</a:t>
            </a:r>
            <a:r>
              <a:rPr sz="2200" spc="-17" dirty="0">
                <a:latin typeface="Times New Roman"/>
                <a:cs typeface="Times New Roman"/>
              </a:rPr>
              <a:t> </a:t>
            </a:r>
            <a:r>
              <a:rPr sz="2200" spc="-4" dirty="0">
                <a:latin typeface="Times New Roman"/>
                <a:cs typeface="Times New Roman"/>
              </a:rPr>
              <a:t>MST;</a:t>
            </a:r>
            <a:endParaRPr sz="2200" dirty="0">
              <a:latin typeface="Times New Roman"/>
              <a:cs typeface="Times New Roman"/>
            </a:endParaRPr>
          </a:p>
        </p:txBody>
      </p:sp>
      <p:sp>
        <p:nvSpPr>
          <p:cNvPr id="5" name="object 5"/>
          <p:cNvSpPr/>
          <p:nvPr/>
        </p:nvSpPr>
        <p:spPr>
          <a:xfrm>
            <a:off x="771775" y="3927286"/>
            <a:ext cx="1228793" cy="1312414"/>
          </a:xfrm>
          <a:prstGeom prst="rect">
            <a:avLst/>
          </a:prstGeom>
          <a:blipFill>
            <a:blip r:embed="rId2" cstate="print"/>
            <a:stretch>
              <a:fillRect/>
            </a:stretch>
          </a:blipFill>
        </p:spPr>
        <p:txBody>
          <a:bodyPr wrap="square" lIns="0" tIns="0" rIns="0" bIns="0" rtlCol="0"/>
          <a:lstStyle/>
          <a:p>
            <a:endParaRPr sz="2200"/>
          </a:p>
        </p:txBody>
      </p:sp>
      <p:sp>
        <p:nvSpPr>
          <p:cNvPr id="6" name="object 6"/>
          <p:cNvSpPr txBox="1"/>
          <p:nvPr/>
        </p:nvSpPr>
        <p:spPr>
          <a:xfrm>
            <a:off x="762000" y="5534544"/>
            <a:ext cx="3505199" cy="349520"/>
          </a:xfrm>
          <a:prstGeom prst="rect">
            <a:avLst/>
          </a:prstGeom>
        </p:spPr>
        <p:txBody>
          <a:bodyPr vert="horz" wrap="square" lIns="0" tIns="10860" rIns="0" bIns="0" rtlCol="0">
            <a:spAutoFit/>
          </a:bodyPr>
          <a:lstStyle/>
          <a:p>
            <a:pPr marL="10860">
              <a:spcBef>
                <a:spcPts val="86"/>
              </a:spcBef>
            </a:pPr>
            <a:r>
              <a:rPr sz="2200" spc="-4" dirty="0">
                <a:latin typeface="Times New Roman"/>
                <a:cs typeface="Times New Roman"/>
              </a:rPr>
              <a:t>Add DE to </a:t>
            </a:r>
            <a:r>
              <a:rPr sz="2200" spc="-9" dirty="0">
                <a:latin typeface="Times New Roman"/>
                <a:cs typeface="Times New Roman"/>
              </a:rPr>
              <a:t>the</a:t>
            </a:r>
            <a:r>
              <a:rPr sz="2200" spc="-47" dirty="0">
                <a:latin typeface="Times New Roman"/>
                <a:cs typeface="Times New Roman"/>
              </a:rPr>
              <a:t> </a:t>
            </a:r>
            <a:r>
              <a:rPr sz="2200" spc="-4" dirty="0">
                <a:latin typeface="Times New Roman"/>
                <a:cs typeface="Times New Roman"/>
              </a:rPr>
              <a:t>MST;</a:t>
            </a:r>
            <a:endParaRPr sz="2200" dirty="0">
              <a:latin typeface="Times New Roman"/>
              <a:cs typeface="Times New Roman"/>
            </a:endParaRPr>
          </a:p>
        </p:txBody>
      </p:sp>
      <p:sp>
        <p:nvSpPr>
          <p:cNvPr id="7" name="Title 1">
            <a:extLst>
              <a:ext uri="{FF2B5EF4-FFF2-40B4-BE49-F238E27FC236}">
                <a16:creationId xmlns:a16="http://schemas.microsoft.com/office/drawing/2014/main" id="{FB563B0D-86E3-4894-9131-ABF4953F2851}"/>
              </a:ext>
            </a:extLst>
          </p:cNvPr>
          <p:cNvSpPr txBox="1">
            <a:spLocks/>
          </p:cNvSpPr>
          <p:nvPr/>
        </p:nvSpPr>
        <p:spPr>
          <a:xfrm>
            <a:off x="1371600" y="-1720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C0398AE7-1F1E-4ECB-B0A9-9742D7D431F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2" name="Date Placeholder 11">
            <a:extLst>
              <a:ext uri="{FF2B5EF4-FFF2-40B4-BE49-F238E27FC236}">
                <a16:creationId xmlns:a16="http://schemas.microsoft.com/office/drawing/2014/main" id="{50C512DA-E30A-4B65-86F4-88D684F0F4E6}"/>
              </a:ext>
            </a:extLst>
          </p:cNvPr>
          <p:cNvSpPr>
            <a:spLocks noGrp="1"/>
          </p:cNvSpPr>
          <p:nvPr>
            <p:ph type="dt" sz="half" idx="10"/>
          </p:nvPr>
        </p:nvSpPr>
        <p:spPr/>
        <p:txBody>
          <a:bodyPr/>
          <a:lstStyle/>
          <a:p>
            <a:fld id="{D90262CE-4B84-40FB-831A-BDE873FB321F}" type="datetime1">
              <a:rPr lang="en-US" smtClean="0"/>
              <a:t>11/25/2022</a:t>
            </a:fld>
            <a:endParaRPr lang="en-US"/>
          </a:p>
        </p:txBody>
      </p:sp>
      <p:sp>
        <p:nvSpPr>
          <p:cNvPr id="14" name="Slide Number Placeholder 13">
            <a:extLst>
              <a:ext uri="{FF2B5EF4-FFF2-40B4-BE49-F238E27FC236}">
                <a16:creationId xmlns:a16="http://schemas.microsoft.com/office/drawing/2014/main" id="{F4A2798D-D1DE-4902-9D08-0B112C95711A}"/>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9" name="Footer Placeholder 8">
            <a:extLst>
              <a:ext uri="{FF2B5EF4-FFF2-40B4-BE49-F238E27FC236}">
                <a16:creationId xmlns:a16="http://schemas.microsoft.com/office/drawing/2014/main" id="{E1B88B70-56A6-4A74-B616-C13BA58F863A}"/>
              </a:ext>
            </a:extLst>
          </p:cNvPr>
          <p:cNvSpPr>
            <a:spLocks noGrp="1"/>
          </p:cNvSpPr>
          <p:nvPr>
            <p:ph type="ftr" sz="quarter" idx="11"/>
          </p:nvPr>
        </p:nvSpPr>
        <p:spPr/>
        <p:txBody>
          <a:bodyPr/>
          <a:lstStyle/>
          <a:p>
            <a:r>
              <a:rPr lang="en-US"/>
              <a:t>Megha Gupta             ACSE 0301: DS  Unit 5                            </a:t>
            </a:r>
          </a:p>
        </p:txBody>
      </p:sp>
      <p:pic>
        <p:nvPicPr>
          <p:cNvPr id="11" name="Picture 10">
            <a:extLst>
              <a:ext uri="{FF2B5EF4-FFF2-40B4-BE49-F238E27FC236}">
                <a16:creationId xmlns:a16="http://schemas.microsoft.com/office/drawing/2014/main" id="{4924A2E1-69B6-4C14-890D-0065C6EABD7D}"/>
              </a:ext>
            </a:extLst>
          </p:cNvPr>
          <p:cNvPicPr>
            <a:picLocks noChangeAspect="1"/>
          </p:cNvPicPr>
          <p:nvPr/>
        </p:nvPicPr>
        <p:blipFill>
          <a:blip r:embed="rId4"/>
          <a:stretch>
            <a:fillRect/>
          </a:stretch>
        </p:blipFill>
        <p:spPr>
          <a:xfrm>
            <a:off x="6330784" y="787959"/>
            <a:ext cx="2392887" cy="134885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10" y="1356407"/>
            <a:ext cx="7371490" cy="1312414"/>
          </a:xfrm>
          <a:prstGeom prst="rect">
            <a:avLst/>
          </a:prstGeom>
          <a:blipFill>
            <a:blip r:embed="rId2"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23900" y="3429000"/>
            <a:ext cx="2694964" cy="349520"/>
          </a:xfrm>
          <a:prstGeom prst="rect">
            <a:avLst/>
          </a:prstGeom>
        </p:spPr>
        <p:txBody>
          <a:bodyPr vert="horz" wrap="square" lIns="0" tIns="10860" rIns="0" bIns="0" rtlCol="0" anchor="ctr">
            <a:spAutoFit/>
          </a:bodyPr>
          <a:lstStyle/>
          <a:p>
            <a:pPr marL="10860">
              <a:spcBef>
                <a:spcPts val="86"/>
              </a:spcBef>
            </a:pPr>
            <a:r>
              <a:rPr sz="2200" spc="-4" dirty="0"/>
              <a:t>Add </a:t>
            </a:r>
            <a:r>
              <a:rPr sz="2200" dirty="0"/>
              <a:t>BC </a:t>
            </a:r>
            <a:r>
              <a:rPr sz="2200" spc="-4" dirty="0"/>
              <a:t>to the</a:t>
            </a:r>
            <a:r>
              <a:rPr sz="2200" spc="-73" dirty="0"/>
              <a:t> </a:t>
            </a:r>
            <a:r>
              <a:rPr sz="2200" spc="-4" dirty="0"/>
              <a:t>MST;</a:t>
            </a:r>
          </a:p>
        </p:txBody>
      </p:sp>
      <p:sp>
        <p:nvSpPr>
          <p:cNvPr id="4" name="object 4"/>
          <p:cNvSpPr/>
          <p:nvPr/>
        </p:nvSpPr>
        <p:spPr>
          <a:xfrm>
            <a:off x="914400" y="4114800"/>
            <a:ext cx="6076090" cy="1693414"/>
          </a:xfrm>
          <a:prstGeom prst="rect">
            <a:avLst/>
          </a:prstGeom>
          <a:blipFill>
            <a:blip r:embed="rId2" cstate="print"/>
            <a:stretch>
              <a:fillRect/>
            </a:stretch>
          </a:blipFill>
        </p:spPr>
        <p:txBody>
          <a:bodyPr wrap="square" lIns="0" tIns="0" rIns="0" bIns="0" rtlCol="0"/>
          <a:lstStyle/>
          <a:p>
            <a:endParaRPr sz="1539" dirty="0"/>
          </a:p>
        </p:txBody>
      </p:sp>
      <p:sp>
        <p:nvSpPr>
          <p:cNvPr id="5" name="Title 1">
            <a:extLst>
              <a:ext uri="{FF2B5EF4-FFF2-40B4-BE49-F238E27FC236}">
                <a16:creationId xmlns:a16="http://schemas.microsoft.com/office/drawing/2014/main" id="{93909CBD-8F24-4351-90EC-EE964CAE1BAE}"/>
              </a:ext>
            </a:extLst>
          </p:cNvPr>
          <p:cNvSpPr txBox="1">
            <a:spLocks/>
          </p:cNvSpPr>
          <p:nvPr/>
        </p:nvSpPr>
        <p:spPr>
          <a:xfrm>
            <a:off x="1371600" y="-1720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F18DF181-36A9-4B3E-874B-81A72813B03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Date Placeholder 9">
            <a:extLst>
              <a:ext uri="{FF2B5EF4-FFF2-40B4-BE49-F238E27FC236}">
                <a16:creationId xmlns:a16="http://schemas.microsoft.com/office/drawing/2014/main" id="{D14E8D84-55B9-4F06-9EE2-2D69A45829FD}"/>
              </a:ext>
            </a:extLst>
          </p:cNvPr>
          <p:cNvSpPr>
            <a:spLocks noGrp="1"/>
          </p:cNvSpPr>
          <p:nvPr>
            <p:ph type="dt" sz="half" idx="10"/>
          </p:nvPr>
        </p:nvSpPr>
        <p:spPr/>
        <p:txBody>
          <a:bodyPr/>
          <a:lstStyle/>
          <a:p>
            <a:fld id="{32EE9BE8-3ECF-4027-B1AA-D66E48D7D435}" type="datetime1">
              <a:rPr lang="en-US" smtClean="0"/>
              <a:t>11/25/2022</a:t>
            </a:fld>
            <a:endParaRPr lang="en-US"/>
          </a:p>
        </p:txBody>
      </p:sp>
      <p:sp>
        <p:nvSpPr>
          <p:cNvPr id="12" name="Slide Number Placeholder 11">
            <a:extLst>
              <a:ext uri="{FF2B5EF4-FFF2-40B4-BE49-F238E27FC236}">
                <a16:creationId xmlns:a16="http://schemas.microsoft.com/office/drawing/2014/main" id="{6906888A-5999-4364-BA5F-DFE4FC083A7C}"/>
              </a:ext>
            </a:extLst>
          </p:cNvPr>
          <p:cNvSpPr>
            <a:spLocks noGrp="1"/>
          </p:cNvSpPr>
          <p:nvPr>
            <p:ph type="sldNum" sz="quarter" idx="12"/>
          </p:nvPr>
        </p:nvSpPr>
        <p:spPr/>
        <p:txBody>
          <a:bodyPr/>
          <a:lstStyle/>
          <a:p>
            <a:fld id="{B6F15528-21DE-4FAA-801E-634DDDAF4B2B}" type="slidenum">
              <a:rPr lang="en-US" smtClean="0"/>
              <a:pPr/>
              <a:t>61</a:t>
            </a:fld>
            <a:endParaRPr lang="en-US"/>
          </a:p>
        </p:txBody>
      </p:sp>
      <p:sp>
        <p:nvSpPr>
          <p:cNvPr id="7" name="Footer Placeholder 6">
            <a:extLst>
              <a:ext uri="{FF2B5EF4-FFF2-40B4-BE49-F238E27FC236}">
                <a16:creationId xmlns:a16="http://schemas.microsoft.com/office/drawing/2014/main" id="{4F3DE974-150C-4331-956B-6BD7BDBFD2D9}"/>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 y="1143001"/>
            <a:ext cx="7010400" cy="1295400"/>
          </a:xfrm>
          <a:prstGeom prst="rect">
            <a:avLst/>
          </a:prstGeom>
          <a:blipFill>
            <a:blip r:embed="rId2" cstate="print"/>
            <a:stretch>
              <a:fillRect/>
            </a:stretch>
          </a:blipFill>
        </p:spPr>
        <p:txBody>
          <a:bodyPr wrap="square" lIns="0" tIns="0" rIns="0" bIns="0" rtlCol="0"/>
          <a:lstStyle/>
          <a:p>
            <a:endParaRPr sz="1539"/>
          </a:p>
        </p:txBody>
      </p:sp>
      <p:sp>
        <p:nvSpPr>
          <p:cNvPr id="3" name="object 3"/>
          <p:cNvSpPr txBox="1"/>
          <p:nvPr/>
        </p:nvSpPr>
        <p:spPr>
          <a:xfrm>
            <a:off x="854671" y="2764239"/>
            <a:ext cx="7434658" cy="3233526"/>
          </a:xfrm>
          <a:prstGeom prst="rect">
            <a:avLst/>
          </a:prstGeom>
        </p:spPr>
        <p:txBody>
          <a:bodyPr vert="horz" wrap="square" lIns="0" tIns="150952" rIns="0" bIns="0" rtlCol="0">
            <a:spAutoFit/>
          </a:bodyPr>
          <a:lstStyle/>
          <a:p>
            <a:pPr marL="10860">
              <a:spcBef>
                <a:spcPts val="1189"/>
              </a:spcBef>
            </a:pPr>
            <a:r>
              <a:rPr sz="2200" spc="-4" dirty="0">
                <a:latin typeface="Times New Roman"/>
                <a:cs typeface="Times New Roman"/>
              </a:rPr>
              <a:t>The </a:t>
            </a:r>
            <a:r>
              <a:rPr sz="2200" dirty="0">
                <a:latin typeface="Times New Roman"/>
                <a:cs typeface="Times New Roman"/>
              </a:rPr>
              <a:t>next </a:t>
            </a:r>
            <a:r>
              <a:rPr sz="2200" spc="-4" dirty="0">
                <a:latin typeface="Times New Roman"/>
                <a:cs typeface="Times New Roman"/>
              </a:rPr>
              <a:t>step is to </a:t>
            </a:r>
            <a:r>
              <a:rPr sz="2200" dirty="0">
                <a:latin typeface="Times New Roman"/>
                <a:cs typeface="Times New Roman"/>
              </a:rPr>
              <a:t>add </a:t>
            </a:r>
            <a:r>
              <a:rPr sz="2200" spc="-4" dirty="0">
                <a:latin typeface="Times New Roman"/>
                <a:cs typeface="Times New Roman"/>
              </a:rPr>
              <a:t>AE, </a:t>
            </a:r>
            <a:r>
              <a:rPr sz="2200" dirty="0">
                <a:latin typeface="Times New Roman"/>
                <a:cs typeface="Times New Roman"/>
              </a:rPr>
              <a:t>but </a:t>
            </a:r>
            <a:r>
              <a:rPr sz="2200" spc="-4" dirty="0">
                <a:latin typeface="Times New Roman"/>
                <a:cs typeface="Times New Roman"/>
              </a:rPr>
              <a:t>we can't </a:t>
            </a:r>
            <a:r>
              <a:rPr sz="2200" dirty="0">
                <a:latin typeface="Times New Roman"/>
                <a:cs typeface="Times New Roman"/>
              </a:rPr>
              <a:t>add </a:t>
            </a:r>
            <a:r>
              <a:rPr sz="2200" spc="-4" dirty="0">
                <a:latin typeface="Times New Roman"/>
                <a:cs typeface="Times New Roman"/>
              </a:rPr>
              <a:t>that </a:t>
            </a:r>
            <a:r>
              <a:rPr sz="2200" dirty="0">
                <a:latin typeface="Times New Roman"/>
                <a:cs typeface="Times New Roman"/>
              </a:rPr>
              <a:t>as </a:t>
            </a:r>
            <a:r>
              <a:rPr sz="2200" spc="-4" dirty="0">
                <a:latin typeface="Times New Roman"/>
                <a:cs typeface="Times New Roman"/>
              </a:rPr>
              <a:t>it will cause </a:t>
            </a:r>
            <a:r>
              <a:rPr sz="2200" dirty="0">
                <a:latin typeface="Times New Roman"/>
                <a:cs typeface="Times New Roman"/>
              </a:rPr>
              <a:t>a</a:t>
            </a:r>
            <a:r>
              <a:rPr sz="2200" spc="9" dirty="0">
                <a:latin typeface="Times New Roman"/>
                <a:cs typeface="Times New Roman"/>
              </a:rPr>
              <a:t> </a:t>
            </a:r>
            <a:r>
              <a:rPr sz="2200" spc="-4" dirty="0">
                <a:latin typeface="Times New Roman"/>
                <a:cs typeface="Times New Roman"/>
              </a:rPr>
              <a:t>cycle.</a:t>
            </a:r>
            <a:endParaRPr sz="2200" dirty="0">
              <a:latin typeface="Times New Roman"/>
              <a:cs typeface="Times New Roman"/>
            </a:endParaRPr>
          </a:p>
          <a:p>
            <a:pPr marL="10860">
              <a:spcBef>
                <a:spcPts val="1103"/>
              </a:spcBef>
            </a:pPr>
            <a:r>
              <a:rPr sz="2200" spc="-4" dirty="0">
                <a:latin typeface="Times New Roman"/>
                <a:cs typeface="Times New Roman"/>
              </a:rPr>
              <a:t>The </a:t>
            </a:r>
            <a:r>
              <a:rPr sz="2200" dirty="0">
                <a:latin typeface="Times New Roman"/>
                <a:cs typeface="Times New Roman"/>
              </a:rPr>
              <a:t>next </a:t>
            </a:r>
            <a:r>
              <a:rPr sz="2200" spc="-4" dirty="0">
                <a:latin typeface="Times New Roman"/>
                <a:cs typeface="Times New Roman"/>
              </a:rPr>
              <a:t>edge to </a:t>
            </a:r>
            <a:r>
              <a:rPr sz="2200" spc="-9" dirty="0">
                <a:latin typeface="Times New Roman"/>
                <a:cs typeface="Times New Roman"/>
              </a:rPr>
              <a:t>be </a:t>
            </a:r>
            <a:r>
              <a:rPr sz="2200" dirty="0">
                <a:latin typeface="Times New Roman"/>
                <a:cs typeface="Times New Roman"/>
              </a:rPr>
              <a:t>added </a:t>
            </a:r>
            <a:r>
              <a:rPr sz="2200" spc="-9" dirty="0">
                <a:latin typeface="Times New Roman"/>
                <a:cs typeface="Times New Roman"/>
              </a:rPr>
              <a:t>is </a:t>
            </a:r>
            <a:r>
              <a:rPr sz="2200" spc="-4" dirty="0">
                <a:latin typeface="Times New Roman"/>
                <a:cs typeface="Times New Roman"/>
              </a:rPr>
              <a:t>AC, </a:t>
            </a:r>
            <a:r>
              <a:rPr sz="2200" dirty="0">
                <a:latin typeface="Times New Roman"/>
                <a:cs typeface="Times New Roman"/>
              </a:rPr>
              <a:t>but </a:t>
            </a:r>
            <a:r>
              <a:rPr sz="2200" spc="-4" dirty="0">
                <a:latin typeface="Times New Roman"/>
                <a:cs typeface="Times New Roman"/>
              </a:rPr>
              <a:t>it can't </a:t>
            </a:r>
            <a:r>
              <a:rPr sz="2200" dirty="0">
                <a:latin typeface="Times New Roman"/>
                <a:cs typeface="Times New Roman"/>
              </a:rPr>
              <a:t>be </a:t>
            </a:r>
            <a:r>
              <a:rPr sz="2200" spc="-4" dirty="0">
                <a:latin typeface="Times New Roman"/>
                <a:cs typeface="Times New Roman"/>
              </a:rPr>
              <a:t>added </a:t>
            </a:r>
            <a:r>
              <a:rPr sz="2200" dirty="0">
                <a:latin typeface="Times New Roman"/>
                <a:cs typeface="Times New Roman"/>
              </a:rPr>
              <a:t>as </a:t>
            </a:r>
            <a:r>
              <a:rPr sz="2200" spc="-4" dirty="0">
                <a:latin typeface="Times New Roman"/>
                <a:cs typeface="Times New Roman"/>
              </a:rPr>
              <a:t>it will cause </a:t>
            </a:r>
            <a:r>
              <a:rPr sz="2200" dirty="0">
                <a:latin typeface="Times New Roman"/>
                <a:cs typeface="Times New Roman"/>
              </a:rPr>
              <a:t>a</a:t>
            </a:r>
            <a:r>
              <a:rPr sz="2200" spc="43" dirty="0">
                <a:latin typeface="Times New Roman"/>
                <a:cs typeface="Times New Roman"/>
              </a:rPr>
              <a:t> </a:t>
            </a:r>
            <a:r>
              <a:rPr sz="2200" spc="-4" dirty="0">
                <a:latin typeface="Times New Roman"/>
                <a:cs typeface="Times New Roman"/>
              </a:rPr>
              <a:t>cycle.</a:t>
            </a:r>
            <a:endParaRPr sz="2200" dirty="0">
              <a:latin typeface="Times New Roman"/>
              <a:cs typeface="Times New Roman"/>
            </a:endParaRPr>
          </a:p>
          <a:p>
            <a:pPr marL="10860" marR="441993">
              <a:lnSpc>
                <a:spcPts val="2163"/>
              </a:lnSpc>
              <a:spcBef>
                <a:spcPts val="1253"/>
              </a:spcBef>
            </a:pPr>
            <a:r>
              <a:rPr sz="2200" spc="-4" dirty="0">
                <a:latin typeface="Times New Roman"/>
                <a:cs typeface="Times New Roman"/>
              </a:rPr>
              <a:t>The </a:t>
            </a:r>
            <a:r>
              <a:rPr sz="2200" dirty="0">
                <a:latin typeface="Times New Roman"/>
                <a:cs typeface="Times New Roman"/>
              </a:rPr>
              <a:t>next </a:t>
            </a:r>
            <a:r>
              <a:rPr sz="2200" spc="-4" dirty="0">
                <a:latin typeface="Times New Roman"/>
                <a:cs typeface="Times New Roman"/>
              </a:rPr>
              <a:t>edge to </a:t>
            </a:r>
            <a:r>
              <a:rPr sz="2200" spc="-9" dirty="0">
                <a:latin typeface="Times New Roman"/>
                <a:cs typeface="Times New Roman"/>
              </a:rPr>
              <a:t>be </a:t>
            </a:r>
            <a:r>
              <a:rPr sz="2200" dirty="0">
                <a:latin typeface="Times New Roman"/>
                <a:cs typeface="Times New Roman"/>
              </a:rPr>
              <a:t>added </a:t>
            </a:r>
            <a:r>
              <a:rPr sz="2200" spc="-9" dirty="0">
                <a:latin typeface="Times New Roman"/>
                <a:cs typeface="Times New Roman"/>
              </a:rPr>
              <a:t>is </a:t>
            </a:r>
            <a:r>
              <a:rPr sz="2200" spc="-4" dirty="0">
                <a:latin typeface="Times New Roman"/>
                <a:cs typeface="Times New Roman"/>
              </a:rPr>
              <a:t>AD, </a:t>
            </a:r>
            <a:r>
              <a:rPr sz="2200" dirty="0">
                <a:latin typeface="Times New Roman"/>
                <a:cs typeface="Times New Roman"/>
              </a:rPr>
              <a:t>but </a:t>
            </a:r>
            <a:r>
              <a:rPr sz="2200" spc="-4" dirty="0">
                <a:latin typeface="Times New Roman"/>
                <a:cs typeface="Times New Roman"/>
              </a:rPr>
              <a:t>it can't </a:t>
            </a:r>
            <a:r>
              <a:rPr sz="2200" dirty="0">
                <a:latin typeface="Times New Roman"/>
                <a:cs typeface="Times New Roman"/>
              </a:rPr>
              <a:t>be </a:t>
            </a:r>
            <a:r>
              <a:rPr sz="2200" spc="-4" dirty="0">
                <a:latin typeface="Times New Roman"/>
                <a:cs typeface="Times New Roman"/>
              </a:rPr>
              <a:t>added </a:t>
            </a:r>
            <a:r>
              <a:rPr sz="2200" dirty="0">
                <a:latin typeface="Times New Roman"/>
                <a:cs typeface="Times New Roman"/>
              </a:rPr>
              <a:t>as </a:t>
            </a:r>
            <a:r>
              <a:rPr sz="2200" spc="-4" dirty="0">
                <a:latin typeface="Times New Roman"/>
                <a:cs typeface="Times New Roman"/>
              </a:rPr>
              <a:t>it will contain </a:t>
            </a:r>
            <a:r>
              <a:rPr sz="2200" dirty="0">
                <a:latin typeface="Times New Roman"/>
                <a:cs typeface="Times New Roman"/>
              </a:rPr>
              <a:t>a  </a:t>
            </a:r>
            <a:r>
              <a:rPr sz="2200" spc="-4" dirty="0">
                <a:latin typeface="Times New Roman"/>
                <a:cs typeface="Times New Roman"/>
              </a:rPr>
              <a:t>cycle.</a:t>
            </a:r>
            <a:endParaRPr sz="2200" dirty="0">
              <a:latin typeface="Times New Roman"/>
              <a:cs typeface="Times New Roman"/>
            </a:endParaRPr>
          </a:p>
          <a:p>
            <a:pPr marL="10860" marR="1551318">
              <a:lnSpc>
                <a:spcPts val="3360"/>
              </a:lnSpc>
              <a:spcBef>
                <a:spcPts val="239"/>
              </a:spcBef>
            </a:pPr>
            <a:r>
              <a:rPr sz="2200" spc="-4" dirty="0">
                <a:latin typeface="Times New Roman"/>
                <a:cs typeface="Times New Roman"/>
              </a:rPr>
              <a:t>Hence, the final MST is the one which is shown in the step </a:t>
            </a:r>
            <a:r>
              <a:rPr sz="2200" dirty="0">
                <a:latin typeface="Times New Roman"/>
                <a:cs typeface="Times New Roman"/>
              </a:rPr>
              <a:t>4.  </a:t>
            </a:r>
            <a:r>
              <a:rPr sz="2200" spc="-4" dirty="0">
                <a:latin typeface="Times New Roman"/>
                <a:cs typeface="Times New Roman"/>
              </a:rPr>
              <a:t>the cost </a:t>
            </a:r>
            <a:r>
              <a:rPr sz="2200" dirty="0">
                <a:latin typeface="Times New Roman"/>
                <a:cs typeface="Times New Roman"/>
              </a:rPr>
              <a:t>of </a:t>
            </a:r>
            <a:r>
              <a:rPr sz="2200" spc="-4" dirty="0">
                <a:latin typeface="Times New Roman"/>
                <a:cs typeface="Times New Roman"/>
              </a:rPr>
              <a:t>MST </a:t>
            </a:r>
            <a:r>
              <a:rPr sz="2200" dirty="0">
                <a:latin typeface="Times New Roman"/>
                <a:cs typeface="Times New Roman"/>
              </a:rPr>
              <a:t>= 1 + 2 + 3 + 4 =</a:t>
            </a:r>
            <a:r>
              <a:rPr sz="2200" spc="-38" dirty="0">
                <a:latin typeface="Times New Roman"/>
                <a:cs typeface="Times New Roman"/>
              </a:rPr>
              <a:t> </a:t>
            </a:r>
            <a:r>
              <a:rPr sz="2200" dirty="0">
                <a:latin typeface="Times New Roman"/>
                <a:cs typeface="Times New Roman"/>
              </a:rPr>
              <a:t>10.</a:t>
            </a:r>
          </a:p>
        </p:txBody>
      </p:sp>
      <p:sp>
        <p:nvSpPr>
          <p:cNvPr id="4" name="Title 1">
            <a:extLst>
              <a:ext uri="{FF2B5EF4-FFF2-40B4-BE49-F238E27FC236}">
                <a16:creationId xmlns:a16="http://schemas.microsoft.com/office/drawing/2014/main" id="{49791E59-4202-4AFB-9F58-97381DF159B7}"/>
              </a:ext>
            </a:extLst>
          </p:cNvPr>
          <p:cNvSpPr txBox="1">
            <a:spLocks/>
          </p:cNvSpPr>
          <p:nvPr/>
        </p:nvSpPr>
        <p:spPr>
          <a:xfrm>
            <a:off x="1371600" y="-1720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Graphs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5" name="Picture 2" descr="E:\NIET\Project\xLogo11.png.pagespeed.ic.pydHLuCQEZ.png">
            <a:extLst>
              <a:ext uri="{FF2B5EF4-FFF2-40B4-BE49-F238E27FC236}">
                <a16:creationId xmlns:a16="http://schemas.microsoft.com/office/drawing/2014/main" id="{BD402E5C-CC06-4BAF-9935-6343AB270993}"/>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8">
            <a:extLst>
              <a:ext uri="{FF2B5EF4-FFF2-40B4-BE49-F238E27FC236}">
                <a16:creationId xmlns:a16="http://schemas.microsoft.com/office/drawing/2014/main" id="{4FB16973-EC62-41AB-9D9C-98764E109C68}"/>
              </a:ext>
            </a:extLst>
          </p:cNvPr>
          <p:cNvSpPr>
            <a:spLocks noGrp="1"/>
          </p:cNvSpPr>
          <p:nvPr>
            <p:ph type="dt" sz="half" idx="10"/>
          </p:nvPr>
        </p:nvSpPr>
        <p:spPr/>
        <p:txBody>
          <a:bodyPr/>
          <a:lstStyle/>
          <a:p>
            <a:fld id="{35555F35-B3F9-4319-A71F-DB0FE4649BD7}" type="datetime1">
              <a:rPr lang="en-US" smtClean="0"/>
              <a:t>11/25/2022</a:t>
            </a:fld>
            <a:endParaRPr lang="en-US"/>
          </a:p>
        </p:txBody>
      </p:sp>
      <p:sp>
        <p:nvSpPr>
          <p:cNvPr id="11" name="Slide Number Placeholder 10">
            <a:extLst>
              <a:ext uri="{FF2B5EF4-FFF2-40B4-BE49-F238E27FC236}">
                <a16:creationId xmlns:a16="http://schemas.microsoft.com/office/drawing/2014/main" id="{5F492758-BD4E-4E11-A345-8C830D8AE66C}"/>
              </a:ext>
            </a:extLst>
          </p:cNvPr>
          <p:cNvSpPr>
            <a:spLocks noGrp="1"/>
          </p:cNvSpPr>
          <p:nvPr>
            <p:ph type="sldNum" sz="quarter" idx="12"/>
          </p:nvPr>
        </p:nvSpPr>
        <p:spPr/>
        <p:txBody>
          <a:bodyPr/>
          <a:lstStyle/>
          <a:p>
            <a:fld id="{B6F15528-21DE-4FAA-801E-634DDDAF4B2B}" type="slidenum">
              <a:rPr lang="en-US" smtClean="0"/>
              <a:pPr/>
              <a:t>62</a:t>
            </a:fld>
            <a:endParaRPr lang="en-US"/>
          </a:p>
        </p:txBody>
      </p:sp>
      <p:sp>
        <p:nvSpPr>
          <p:cNvPr id="6" name="Footer Placeholder 5">
            <a:extLst>
              <a:ext uri="{FF2B5EF4-FFF2-40B4-BE49-F238E27FC236}">
                <a16:creationId xmlns:a16="http://schemas.microsoft.com/office/drawing/2014/main" id="{EC5B33CC-A50A-40B1-BB35-9E6CDBE91162}"/>
              </a:ext>
            </a:extLst>
          </p:cNvPr>
          <p:cNvSpPr>
            <a:spLocks noGrp="1"/>
          </p:cNvSpPr>
          <p:nvPr>
            <p:ph type="ftr" sz="quarter" idx="11"/>
          </p:nvPr>
        </p:nvSpPr>
        <p:spPr/>
        <p:txBody>
          <a:bodyPr/>
          <a:lstStyle/>
          <a:p>
            <a:r>
              <a:rPr lang="en-US"/>
              <a:t>Megha Gupta             ACSE 0301: DS  Unit 5                            </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04D831C-F81D-4B4B-ADE9-2B14969F5506}"/>
                  </a:ext>
                </a:extLst>
              </p14:cNvPr>
              <p14:cNvContentPartPr/>
              <p14:nvPr/>
            </p14:nvContentPartPr>
            <p14:xfrm>
              <a:off x="4457520" y="2222640"/>
              <a:ext cx="1581840" cy="260640"/>
            </p14:xfrm>
          </p:contentPart>
        </mc:Choice>
        <mc:Fallback xmlns="">
          <p:pic>
            <p:nvPicPr>
              <p:cNvPr id="7" name="Ink 6">
                <a:extLst>
                  <a:ext uri="{FF2B5EF4-FFF2-40B4-BE49-F238E27FC236}">
                    <a16:creationId xmlns:a16="http://schemas.microsoft.com/office/drawing/2014/main" id="{404D831C-F81D-4B4B-ADE9-2B14969F5506}"/>
                  </a:ext>
                </a:extLst>
              </p:cNvPr>
              <p:cNvPicPr/>
              <p:nvPr/>
            </p:nvPicPr>
            <p:blipFill>
              <a:blip r:embed="rId5"/>
              <a:stretch>
                <a:fillRect/>
              </a:stretch>
            </p:blipFill>
            <p:spPr>
              <a:xfrm>
                <a:off x="4448160" y="2213280"/>
                <a:ext cx="1600560" cy="27936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250825" y="620713"/>
            <a:ext cx="8281988" cy="4114800"/>
          </a:xfrm>
        </p:spPr>
        <p:txBody>
          <a:bodyPr>
            <a:normAutofit/>
          </a:bodyPr>
          <a:lstStyle/>
          <a:p>
            <a:pPr eaLnBrk="1" hangingPunct="1"/>
            <a:endParaRPr lang="en-US" sz="2200" b="1" dirty="0">
              <a:solidFill>
                <a:schemeClr val="tx2"/>
              </a:solidFill>
            </a:endParaRPr>
          </a:p>
          <a:p>
            <a:pPr marL="0" indent="0" eaLnBrk="1" hangingPunct="1">
              <a:buNone/>
            </a:pPr>
            <a:r>
              <a:rPr lang="tr-TR" sz="2800" b="1" dirty="0">
                <a:solidFill>
                  <a:srgbClr val="FF3300"/>
                </a:solidFill>
              </a:rPr>
              <a:t>What is </a:t>
            </a:r>
            <a:r>
              <a:rPr lang="en-US" sz="2800" b="1" dirty="0">
                <a:solidFill>
                  <a:srgbClr val="FF3300"/>
                </a:solidFill>
              </a:rPr>
              <a:t>shortest path </a:t>
            </a:r>
            <a:r>
              <a:rPr lang="tr-TR" sz="2800" b="1" dirty="0">
                <a:solidFill>
                  <a:srgbClr val="FF3300"/>
                </a:solidFill>
              </a:rPr>
              <a:t>?</a:t>
            </a:r>
            <a:endParaRPr lang="en-US" sz="2800" b="1" dirty="0">
              <a:solidFill>
                <a:srgbClr val="FF3300"/>
              </a:solidFill>
            </a:endParaRPr>
          </a:p>
          <a:p>
            <a:pPr lvl="1" eaLnBrk="1" hangingPunct="1">
              <a:buClr>
                <a:schemeClr val="accent1"/>
              </a:buClr>
              <a:buFont typeface="Wingdings" pitchFamily="2" charset="2"/>
              <a:buChar char="§"/>
            </a:pPr>
            <a:r>
              <a:rPr lang="en-US" sz="2200" u="sng" dirty="0">
                <a:solidFill>
                  <a:schemeClr val="tx2"/>
                </a:solidFill>
              </a:rPr>
              <a:t>shortest </a:t>
            </a:r>
            <a:r>
              <a:rPr lang="en-US" sz="2200" u="sng" dirty="0">
                <a:solidFill>
                  <a:schemeClr val="tx2"/>
                </a:solidFill>
                <a:latin typeface="TimesNewRomanPSMT;TimesNewRoman"/>
              </a:rPr>
              <a:t>length </a:t>
            </a:r>
            <a:r>
              <a:rPr lang="en-US" sz="2200" u="sng" dirty="0">
                <a:solidFill>
                  <a:schemeClr val="tx2"/>
                </a:solidFill>
              </a:rPr>
              <a:t>between two vertices</a:t>
            </a:r>
            <a:r>
              <a:rPr lang="tr-TR" sz="2200" b="1" dirty="0">
                <a:solidFill>
                  <a:schemeClr val="tx2"/>
                </a:solidFill>
              </a:rPr>
              <a:t> </a:t>
            </a:r>
            <a:r>
              <a:rPr lang="tr-TR" sz="2200" dirty="0">
                <a:solidFill>
                  <a:schemeClr val="tx2"/>
                </a:solidFill>
              </a:rPr>
              <a:t>for </a:t>
            </a:r>
            <a:r>
              <a:rPr lang="en-US" sz="2200" dirty="0">
                <a:solidFill>
                  <a:schemeClr val="tx2"/>
                </a:solidFill>
              </a:rPr>
              <a:t>an unweighted graph: </a:t>
            </a:r>
          </a:p>
          <a:p>
            <a:pPr lvl="1" eaLnBrk="1" hangingPunct="1">
              <a:buClr>
                <a:schemeClr val="accent1"/>
              </a:buClr>
              <a:buFont typeface="Wingdings" pitchFamily="2" charset="2"/>
              <a:buChar char="§"/>
            </a:pPr>
            <a:r>
              <a:rPr lang="en-US" sz="2200" u="sng" dirty="0">
                <a:solidFill>
                  <a:schemeClr val="tx2"/>
                </a:solidFill>
              </a:rPr>
              <a:t>smallest cost between two vertices</a:t>
            </a:r>
            <a:r>
              <a:rPr lang="tr-TR" sz="2200" i="1" dirty="0">
                <a:solidFill>
                  <a:schemeClr val="tx2"/>
                </a:solidFill>
              </a:rPr>
              <a:t> for</a:t>
            </a:r>
            <a:r>
              <a:rPr lang="en-US" sz="2200" dirty="0">
                <a:solidFill>
                  <a:schemeClr val="tx2"/>
                </a:solidFill>
              </a:rPr>
              <a:t> a weighted graph: </a:t>
            </a:r>
            <a:endParaRPr lang="en-US" sz="2200" b="1" dirty="0">
              <a:solidFill>
                <a:schemeClr val="tx2"/>
              </a:solidFill>
            </a:endParaRPr>
          </a:p>
          <a:p>
            <a:pPr eaLnBrk="1" hangingPunct="1"/>
            <a:endParaRPr lang="tr-TR" sz="2200" b="1" dirty="0">
              <a:solidFill>
                <a:schemeClr val="tx2"/>
              </a:solidFill>
            </a:endParaRPr>
          </a:p>
        </p:txBody>
      </p:sp>
      <p:sp>
        <p:nvSpPr>
          <p:cNvPr id="6147" name="Oval 4"/>
          <p:cNvSpPr>
            <a:spLocks noChangeArrowheads="1"/>
          </p:cNvSpPr>
          <p:nvPr/>
        </p:nvSpPr>
        <p:spPr bwMode="auto">
          <a:xfrm>
            <a:off x="2895600" y="2590800"/>
            <a:ext cx="528637"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B</a:t>
            </a:r>
            <a:endParaRPr lang="en-US" sz="2400"/>
          </a:p>
        </p:txBody>
      </p:sp>
      <p:sp>
        <p:nvSpPr>
          <p:cNvPr id="6148" name="Oval 5"/>
          <p:cNvSpPr>
            <a:spLocks noChangeArrowheads="1"/>
          </p:cNvSpPr>
          <p:nvPr/>
        </p:nvSpPr>
        <p:spPr bwMode="auto">
          <a:xfrm>
            <a:off x="2809875" y="5292725"/>
            <a:ext cx="528637"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D</a:t>
            </a:r>
            <a:endParaRPr lang="en-US" sz="2400"/>
          </a:p>
        </p:txBody>
      </p:sp>
      <p:sp>
        <p:nvSpPr>
          <p:cNvPr id="6149" name="Oval 6"/>
          <p:cNvSpPr>
            <a:spLocks noChangeArrowheads="1"/>
          </p:cNvSpPr>
          <p:nvPr/>
        </p:nvSpPr>
        <p:spPr bwMode="auto">
          <a:xfrm>
            <a:off x="1743075" y="4606925"/>
            <a:ext cx="528637"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C</a:t>
            </a:r>
            <a:endParaRPr lang="en-US" sz="2400"/>
          </a:p>
        </p:txBody>
      </p:sp>
      <p:sp>
        <p:nvSpPr>
          <p:cNvPr id="6150" name="Oval 7"/>
          <p:cNvSpPr>
            <a:spLocks noChangeArrowheads="1"/>
          </p:cNvSpPr>
          <p:nvPr/>
        </p:nvSpPr>
        <p:spPr bwMode="auto">
          <a:xfrm>
            <a:off x="1743075" y="3311525"/>
            <a:ext cx="528637"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A</a:t>
            </a:r>
            <a:endParaRPr lang="en-US" sz="2400"/>
          </a:p>
        </p:txBody>
      </p:sp>
      <p:sp>
        <p:nvSpPr>
          <p:cNvPr id="6151" name="Oval 8"/>
          <p:cNvSpPr>
            <a:spLocks noChangeArrowheads="1"/>
          </p:cNvSpPr>
          <p:nvPr/>
        </p:nvSpPr>
        <p:spPr bwMode="auto">
          <a:xfrm>
            <a:off x="806450" y="5543550"/>
            <a:ext cx="528637"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E</a:t>
            </a:r>
            <a:endParaRPr lang="en-US" sz="2400"/>
          </a:p>
        </p:txBody>
      </p:sp>
      <p:sp>
        <p:nvSpPr>
          <p:cNvPr id="6152" name="Line 9"/>
          <p:cNvSpPr>
            <a:spLocks noChangeShapeType="1"/>
          </p:cNvSpPr>
          <p:nvPr/>
        </p:nvSpPr>
        <p:spPr bwMode="auto">
          <a:xfrm flipV="1">
            <a:off x="3076575" y="3095625"/>
            <a:ext cx="106362" cy="219392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53" name="Line 10"/>
          <p:cNvSpPr>
            <a:spLocks noChangeShapeType="1"/>
          </p:cNvSpPr>
          <p:nvPr/>
        </p:nvSpPr>
        <p:spPr bwMode="auto">
          <a:xfrm flipV="1">
            <a:off x="2224880" y="2902821"/>
            <a:ext cx="719138" cy="560387"/>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54" name="Line 11"/>
          <p:cNvSpPr>
            <a:spLocks noChangeShapeType="1"/>
          </p:cNvSpPr>
          <p:nvPr/>
        </p:nvSpPr>
        <p:spPr bwMode="auto">
          <a:xfrm>
            <a:off x="2195512" y="3756025"/>
            <a:ext cx="881063" cy="153352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55" name="Line 12"/>
          <p:cNvSpPr>
            <a:spLocks noChangeShapeType="1"/>
          </p:cNvSpPr>
          <p:nvPr/>
        </p:nvSpPr>
        <p:spPr bwMode="auto">
          <a:xfrm flipV="1">
            <a:off x="2000250" y="3835400"/>
            <a:ext cx="0" cy="7810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56" name="Line 13"/>
          <p:cNvSpPr>
            <a:spLocks noChangeShapeType="1"/>
          </p:cNvSpPr>
          <p:nvPr/>
        </p:nvSpPr>
        <p:spPr bwMode="auto">
          <a:xfrm flipV="1">
            <a:off x="1239837" y="5073650"/>
            <a:ext cx="588963" cy="541337"/>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57" name="Line 14"/>
          <p:cNvSpPr>
            <a:spLocks noChangeShapeType="1"/>
          </p:cNvSpPr>
          <p:nvPr/>
        </p:nvSpPr>
        <p:spPr bwMode="auto">
          <a:xfrm>
            <a:off x="2247900" y="5006975"/>
            <a:ext cx="600075" cy="39052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58" name="Oval 32"/>
          <p:cNvSpPr>
            <a:spLocks noChangeArrowheads="1"/>
          </p:cNvSpPr>
          <p:nvPr/>
        </p:nvSpPr>
        <p:spPr bwMode="auto">
          <a:xfrm>
            <a:off x="6496050" y="2590800"/>
            <a:ext cx="528637"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B</a:t>
            </a:r>
            <a:endParaRPr lang="en-US" sz="2400"/>
          </a:p>
        </p:txBody>
      </p:sp>
      <p:sp>
        <p:nvSpPr>
          <p:cNvPr id="6159" name="Oval 33"/>
          <p:cNvSpPr>
            <a:spLocks noChangeArrowheads="1"/>
          </p:cNvSpPr>
          <p:nvPr/>
        </p:nvSpPr>
        <p:spPr bwMode="auto">
          <a:xfrm>
            <a:off x="6383337" y="5311775"/>
            <a:ext cx="528638"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D</a:t>
            </a:r>
            <a:endParaRPr lang="en-US" sz="2400"/>
          </a:p>
        </p:txBody>
      </p:sp>
      <p:sp>
        <p:nvSpPr>
          <p:cNvPr id="6160" name="Oval 34"/>
          <p:cNvSpPr>
            <a:spLocks noChangeArrowheads="1"/>
          </p:cNvSpPr>
          <p:nvPr/>
        </p:nvSpPr>
        <p:spPr bwMode="auto">
          <a:xfrm>
            <a:off x="5316537" y="4625975"/>
            <a:ext cx="528638"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C</a:t>
            </a:r>
            <a:endParaRPr lang="en-US" sz="2400"/>
          </a:p>
        </p:txBody>
      </p:sp>
      <p:sp>
        <p:nvSpPr>
          <p:cNvPr id="6161" name="Oval 35"/>
          <p:cNvSpPr>
            <a:spLocks noChangeArrowheads="1"/>
          </p:cNvSpPr>
          <p:nvPr/>
        </p:nvSpPr>
        <p:spPr bwMode="auto">
          <a:xfrm>
            <a:off x="5316537" y="3330575"/>
            <a:ext cx="528638"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A</a:t>
            </a:r>
            <a:endParaRPr lang="en-US" sz="2400"/>
          </a:p>
        </p:txBody>
      </p:sp>
      <p:sp>
        <p:nvSpPr>
          <p:cNvPr id="6162" name="Oval 36"/>
          <p:cNvSpPr>
            <a:spLocks noChangeArrowheads="1"/>
          </p:cNvSpPr>
          <p:nvPr/>
        </p:nvSpPr>
        <p:spPr bwMode="auto">
          <a:xfrm>
            <a:off x="4335462" y="5543550"/>
            <a:ext cx="528638" cy="528637"/>
          </a:xfrm>
          <a:prstGeom prst="ellipse">
            <a:avLst/>
          </a:prstGeom>
          <a:noFill/>
          <a:ln w="12700">
            <a:solidFill>
              <a:schemeClr val="tx1"/>
            </a:solidFill>
            <a:round/>
            <a:headEnd type="none" w="sm" len="sm"/>
            <a:tailEnd type="none" w="sm" len="sm"/>
          </a:ln>
        </p:spPr>
        <p:txBody>
          <a:bodyPr wrap="none" anchor="ctr"/>
          <a:lstStyle/>
          <a:p>
            <a:pPr algn="ctr" eaLnBrk="0" hangingPunct="0"/>
            <a:r>
              <a:rPr lang="tr-TR" sz="2400"/>
              <a:t>E</a:t>
            </a:r>
            <a:endParaRPr lang="en-US" sz="2400"/>
          </a:p>
        </p:txBody>
      </p:sp>
      <p:sp>
        <p:nvSpPr>
          <p:cNvPr id="6163" name="Line 37"/>
          <p:cNvSpPr>
            <a:spLocks noChangeShapeType="1"/>
          </p:cNvSpPr>
          <p:nvPr/>
        </p:nvSpPr>
        <p:spPr bwMode="auto">
          <a:xfrm flipV="1">
            <a:off x="6650037" y="3095625"/>
            <a:ext cx="133350" cy="22129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64" name="Line 38"/>
          <p:cNvSpPr>
            <a:spLocks noChangeShapeType="1"/>
          </p:cNvSpPr>
          <p:nvPr/>
        </p:nvSpPr>
        <p:spPr bwMode="auto">
          <a:xfrm flipV="1">
            <a:off x="5749925" y="2879725"/>
            <a:ext cx="746125" cy="5064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65" name="Line 39"/>
          <p:cNvSpPr>
            <a:spLocks noChangeShapeType="1"/>
          </p:cNvSpPr>
          <p:nvPr/>
        </p:nvSpPr>
        <p:spPr bwMode="auto">
          <a:xfrm>
            <a:off x="5768975" y="3775075"/>
            <a:ext cx="881062" cy="153352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66" name="Line 40"/>
          <p:cNvSpPr>
            <a:spLocks noChangeShapeType="1"/>
          </p:cNvSpPr>
          <p:nvPr/>
        </p:nvSpPr>
        <p:spPr bwMode="auto">
          <a:xfrm flipV="1">
            <a:off x="5573712" y="3854450"/>
            <a:ext cx="0" cy="7810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67" name="Line 41"/>
          <p:cNvSpPr>
            <a:spLocks noChangeShapeType="1"/>
          </p:cNvSpPr>
          <p:nvPr/>
        </p:nvSpPr>
        <p:spPr bwMode="auto">
          <a:xfrm flipV="1">
            <a:off x="4767262" y="5092700"/>
            <a:ext cx="635000" cy="522287"/>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68" name="Line 42"/>
          <p:cNvSpPr>
            <a:spLocks noChangeShapeType="1"/>
          </p:cNvSpPr>
          <p:nvPr/>
        </p:nvSpPr>
        <p:spPr bwMode="auto">
          <a:xfrm>
            <a:off x="5821362" y="5026025"/>
            <a:ext cx="600075" cy="39052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6169" name="Text Box 43"/>
          <p:cNvSpPr txBox="1">
            <a:spLocks noChangeArrowheads="1"/>
          </p:cNvSpPr>
          <p:nvPr/>
        </p:nvSpPr>
        <p:spPr bwMode="auto">
          <a:xfrm>
            <a:off x="4624387" y="5111750"/>
            <a:ext cx="527050" cy="366712"/>
          </a:xfrm>
          <a:prstGeom prst="rect">
            <a:avLst/>
          </a:prstGeom>
          <a:noFill/>
          <a:ln w="12700">
            <a:noFill/>
            <a:miter lim="800000"/>
            <a:headEnd type="none" w="sm" len="sm"/>
            <a:tailEnd type="none" w="sm" len="sm"/>
          </a:ln>
        </p:spPr>
        <p:txBody>
          <a:bodyPr wrap="none">
            <a:spAutoFit/>
          </a:bodyPr>
          <a:lstStyle/>
          <a:p>
            <a:pPr eaLnBrk="0" hangingPunct="0"/>
            <a:r>
              <a:rPr lang="en-US">
                <a:latin typeface="Times New Roman" pitchFamily="18" charset="0"/>
              </a:rPr>
              <a:t>200</a:t>
            </a:r>
          </a:p>
        </p:txBody>
      </p:sp>
      <p:sp>
        <p:nvSpPr>
          <p:cNvPr id="6170" name="Text Box 44"/>
          <p:cNvSpPr txBox="1">
            <a:spLocks noChangeArrowheads="1"/>
          </p:cNvSpPr>
          <p:nvPr/>
        </p:nvSpPr>
        <p:spPr bwMode="auto">
          <a:xfrm>
            <a:off x="5165725" y="4095750"/>
            <a:ext cx="412750" cy="366712"/>
          </a:xfrm>
          <a:prstGeom prst="rect">
            <a:avLst/>
          </a:prstGeom>
          <a:noFill/>
          <a:ln w="12700">
            <a:noFill/>
            <a:miter lim="800000"/>
            <a:headEnd type="none" w="sm" len="sm"/>
            <a:tailEnd type="none" w="sm" len="sm"/>
          </a:ln>
        </p:spPr>
        <p:txBody>
          <a:bodyPr wrap="none">
            <a:spAutoFit/>
          </a:bodyPr>
          <a:lstStyle/>
          <a:p>
            <a:pPr eaLnBrk="0" hangingPunct="0"/>
            <a:r>
              <a:rPr lang="en-US">
                <a:latin typeface="Times New Roman" pitchFamily="18" charset="0"/>
              </a:rPr>
              <a:t>60</a:t>
            </a:r>
          </a:p>
        </p:txBody>
      </p:sp>
      <p:sp>
        <p:nvSpPr>
          <p:cNvPr id="6171" name="Text Box 45"/>
          <p:cNvSpPr txBox="1">
            <a:spLocks noChangeArrowheads="1"/>
          </p:cNvSpPr>
          <p:nvPr/>
        </p:nvSpPr>
        <p:spPr bwMode="auto">
          <a:xfrm>
            <a:off x="5683250" y="5181600"/>
            <a:ext cx="527050" cy="366712"/>
          </a:xfrm>
          <a:prstGeom prst="rect">
            <a:avLst/>
          </a:prstGeom>
          <a:noFill/>
          <a:ln w="12700">
            <a:noFill/>
            <a:miter lim="800000"/>
            <a:headEnd type="none" w="sm" len="sm"/>
            <a:tailEnd type="none" w="sm" len="sm"/>
          </a:ln>
        </p:spPr>
        <p:txBody>
          <a:bodyPr wrap="none">
            <a:spAutoFit/>
          </a:bodyPr>
          <a:lstStyle/>
          <a:p>
            <a:pPr eaLnBrk="0" hangingPunct="0"/>
            <a:r>
              <a:rPr lang="en-US">
                <a:latin typeface="Times New Roman" pitchFamily="18" charset="0"/>
              </a:rPr>
              <a:t>130</a:t>
            </a:r>
          </a:p>
        </p:txBody>
      </p:sp>
      <p:sp>
        <p:nvSpPr>
          <p:cNvPr id="6172" name="Text Box 46"/>
          <p:cNvSpPr txBox="1">
            <a:spLocks noChangeArrowheads="1"/>
          </p:cNvSpPr>
          <p:nvPr/>
        </p:nvSpPr>
        <p:spPr bwMode="auto">
          <a:xfrm>
            <a:off x="6000750" y="4000500"/>
            <a:ext cx="527050" cy="366712"/>
          </a:xfrm>
          <a:prstGeom prst="rect">
            <a:avLst/>
          </a:prstGeom>
          <a:noFill/>
          <a:ln w="12700">
            <a:noFill/>
            <a:miter lim="800000"/>
            <a:headEnd type="none" w="sm" len="sm"/>
            <a:tailEnd type="none" w="sm" len="sm"/>
          </a:ln>
        </p:spPr>
        <p:txBody>
          <a:bodyPr wrap="none">
            <a:spAutoFit/>
          </a:bodyPr>
          <a:lstStyle/>
          <a:p>
            <a:pPr eaLnBrk="0" hangingPunct="0"/>
            <a:r>
              <a:rPr lang="en-US">
                <a:latin typeface="Times New Roman" pitchFamily="18" charset="0"/>
              </a:rPr>
              <a:t>190</a:t>
            </a:r>
          </a:p>
        </p:txBody>
      </p:sp>
      <p:sp>
        <p:nvSpPr>
          <p:cNvPr id="6173" name="Text Box 47"/>
          <p:cNvSpPr txBox="1">
            <a:spLocks noChangeArrowheads="1"/>
          </p:cNvSpPr>
          <p:nvPr/>
        </p:nvSpPr>
        <p:spPr bwMode="auto">
          <a:xfrm>
            <a:off x="6724650" y="3717925"/>
            <a:ext cx="527050" cy="366712"/>
          </a:xfrm>
          <a:prstGeom prst="rect">
            <a:avLst/>
          </a:prstGeom>
          <a:noFill/>
          <a:ln w="12700">
            <a:noFill/>
            <a:miter lim="800000"/>
            <a:headEnd type="none" w="sm" len="sm"/>
            <a:tailEnd type="none" w="sm" len="sm"/>
          </a:ln>
        </p:spPr>
        <p:txBody>
          <a:bodyPr wrap="none">
            <a:spAutoFit/>
          </a:bodyPr>
          <a:lstStyle/>
          <a:p>
            <a:pPr eaLnBrk="0" hangingPunct="0"/>
            <a:r>
              <a:rPr lang="en-US">
                <a:latin typeface="Times New Roman" pitchFamily="18" charset="0"/>
              </a:rPr>
              <a:t>450</a:t>
            </a:r>
          </a:p>
        </p:txBody>
      </p:sp>
      <p:sp>
        <p:nvSpPr>
          <p:cNvPr id="6174" name="Text Box 48"/>
          <p:cNvSpPr txBox="1">
            <a:spLocks noChangeArrowheads="1"/>
          </p:cNvSpPr>
          <p:nvPr/>
        </p:nvSpPr>
        <p:spPr bwMode="auto">
          <a:xfrm>
            <a:off x="5789612" y="2730500"/>
            <a:ext cx="527050" cy="366712"/>
          </a:xfrm>
          <a:prstGeom prst="rect">
            <a:avLst/>
          </a:prstGeom>
          <a:noFill/>
          <a:ln w="12700">
            <a:noFill/>
            <a:miter lim="800000"/>
            <a:headEnd type="none" w="sm" len="sm"/>
            <a:tailEnd type="none" w="sm" len="sm"/>
          </a:ln>
        </p:spPr>
        <p:txBody>
          <a:bodyPr wrap="none">
            <a:spAutoFit/>
          </a:bodyPr>
          <a:lstStyle/>
          <a:p>
            <a:pPr eaLnBrk="0" hangingPunct="0"/>
            <a:r>
              <a:rPr lang="en-US">
                <a:latin typeface="Times New Roman" pitchFamily="18" charset="0"/>
              </a:rPr>
              <a:t>210</a:t>
            </a:r>
          </a:p>
        </p:txBody>
      </p:sp>
      <p:sp>
        <p:nvSpPr>
          <p:cNvPr id="6175" name="Text Box 49"/>
          <p:cNvSpPr txBox="1">
            <a:spLocks noChangeArrowheads="1"/>
          </p:cNvSpPr>
          <p:nvPr/>
        </p:nvSpPr>
        <p:spPr bwMode="auto">
          <a:xfrm>
            <a:off x="6927850" y="4679950"/>
            <a:ext cx="1439862" cy="641350"/>
          </a:xfrm>
          <a:prstGeom prst="rect">
            <a:avLst/>
          </a:prstGeom>
          <a:noFill/>
          <a:ln w="9525">
            <a:noFill/>
            <a:miter lim="800000"/>
            <a:headEnd/>
            <a:tailEnd/>
          </a:ln>
        </p:spPr>
        <p:txBody>
          <a:bodyPr>
            <a:spAutoFit/>
          </a:bodyPr>
          <a:lstStyle/>
          <a:p>
            <a:pPr>
              <a:spcBef>
                <a:spcPct val="50000"/>
              </a:spcBef>
            </a:pPr>
            <a:r>
              <a:rPr lang="en-US" b="1"/>
              <a:t>weighted </a:t>
            </a:r>
            <a:r>
              <a:rPr lang="tr-TR" b="1"/>
              <a:t>graph</a:t>
            </a:r>
          </a:p>
        </p:txBody>
      </p:sp>
      <p:sp>
        <p:nvSpPr>
          <p:cNvPr id="6176" name="Text Box 50"/>
          <p:cNvSpPr txBox="1">
            <a:spLocks noChangeArrowheads="1"/>
          </p:cNvSpPr>
          <p:nvPr/>
        </p:nvSpPr>
        <p:spPr bwMode="auto">
          <a:xfrm>
            <a:off x="3255962" y="4679950"/>
            <a:ext cx="1511300" cy="641350"/>
          </a:xfrm>
          <a:prstGeom prst="rect">
            <a:avLst/>
          </a:prstGeom>
          <a:noFill/>
          <a:ln w="9525">
            <a:noFill/>
            <a:miter lim="800000"/>
            <a:headEnd/>
            <a:tailEnd/>
          </a:ln>
        </p:spPr>
        <p:txBody>
          <a:bodyPr>
            <a:spAutoFit/>
          </a:bodyPr>
          <a:lstStyle/>
          <a:p>
            <a:pPr>
              <a:spcBef>
                <a:spcPct val="50000"/>
              </a:spcBef>
            </a:pPr>
            <a:r>
              <a:rPr lang="tr-TR" b="1"/>
              <a:t>un</a:t>
            </a:r>
            <a:r>
              <a:rPr lang="en-US" b="1"/>
              <a:t>weighte</a:t>
            </a:r>
            <a:r>
              <a:rPr lang="tr-TR" b="1"/>
              <a:t>d graph</a:t>
            </a:r>
          </a:p>
        </p:txBody>
      </p:sp>
      <p:sp>
        <p:nvSpPr>
          <p:cNvPr id="34" name="Title 1">
            <a:extLst>
              <a:ext uri="{FF2B5EF4-FFF2-40B4-BE49-F238E27FC236}">
                <a16:creationId xmlns:a16="http://schemas.microsoft.com/office/drawing/2014/main" id="{E4953D56-BD4B-47B0-A68D-366AF44D268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Problems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35" name="Picture 2" descr="E:\NIET\Project\xLogo11.png.pagespeed.ic.pydHLuCQEZ.png">
            <a:extLst>
              <a:ext uri="{FF2B5EF4-FFF2-40B4-BE49-F238E27FC236}">
                <a16:creationId xmlns:a16="http://schemas.microsoft.com/office/drawing/2014/main" id="{D9F030AC-A10F-437A-BFA9-7CD049E9F00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Date Placeholder 4">
            <a:extLst>
              <a:ext uri="{FF2B5EF4-FFF2-40B4-BE49-F238E27FC236}">
                <a16:creationId xmlns:a16="http://schemas.microsoft.com/office/drawing/2014/main" id="{1D465A7E-49B5-4BD5-BE32-47E4070A2063}"/>
              </a:ext>
            </a:extLst>
          </p:cNvPr>
          <p:cNvSpPr>
            <a:spLocks noGrp="1"/>
          </p:cNvSpPr>
          <p:nvPr>
            <p:ph type="dt" sz="half" idx="10"/>
          </p:nvPr>
        </p:nvSpPr>
        <p:spPr/>
        <p:txBody>
          <a:bodyPr/>
          <a:lstStyle/>
          <a:p>
            <a:fld id="{A703941F-7322-4D85-87B2-A66FA4ADA101}" type="datetime1">
              <a:rPr lang="en-US" smtClean="0"/>
              <a:t>11/25/2022</a:t>
            </a:fld>
            <a:endParaRPr lang="en-US"/>
          </a:p>
        </p:txBody>
      </p:sp>
      <p:sp>
        <p:nvSpPr>
          <p:cNvPr id="7" name="Slide Number Placeholder 6">
            <a:extLst>
              <a:ext uri="{FF2B5EF4-FFF2-40B4-BE49-F238E27FC236}">
                <a16:creationId xmlns:a16="http://schemas.microsoft.com/office/drawing/2014/main" id="{40B19B44-AD14-4502-B61A-D920C375A231}"/>
              </a:ext>
            </a:extLst>
          </p:cNvPr>
          <p:cNvSpPr>
            <a:spLocks noGrp="1"/>
          </p:cNvSpPr>
          <p:nvPr>
            <p:ph type="sldNum" sz="quarter" idx="12"/>
          </p:nvPr>
        </p:nvSpPr>
        <p:spPr/>
        <p:txBody>
          <a:bodyPr/>
          <a:lstStyle/>
          <a:p>
            <a:fld id="{B6F15528-21DE-4FAA-801E-634DDDAF4B2B}" type="slidenum">
              <a:rPr lang="en-US" smtClean="0"/>
              <a:pPr/>
              <a:t>63</a:t>
            </a:fld>
            <a:endParaRPr lang="en-US"/>
          </a:p>
        </p:txBody>
      </p:sp>
      <p:sp>
        <p:nvSpPr>
          <p:cNvPr id="2" name="Footer Placeholder 1">
            <a:extLst>
              <a:ext uri="{FF2B5EF4-FFF2-40B4-BE49-F238E27FC236}">
                <a16:creationId xmlns:a16="http://schemas.microsoft.com/office/drawing/2014/main" id="{BEEE1A61-5378-49C5-9253-A741A405505D}"/>
              </a:ext>
            </a:extLst>
          </p:cNvPr>
          <p:cNvSpPr>
            <a:spLocks noGrp="1"/>
          </p:cNvSpPr>
          <p:nvPr>
            <p:ph type="ftr" sz="quarter" idx="11"/>
          </p:nvPr>
        </p:nvSpPr>
        <p:spPr/>
        <p:txBody>
          <a:bodyPr/>
          <a:lstStyle/>
          <a:p>
            <a:r>
              <a:rPr lang="en-US"/>
              <a:t>Megha Gupta             ACSE 0301: DS  Unit 5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48" grpId="0" animBg="1"/>
      <p:bldP spid="6149" grpId="0" animBg="1"/>
      <p:bldP spid="6150" grpId="0" animBg="1"/>
      <p:bldP spid="6151" grpId="0" animBg="1"/>
      <p:bldP spid="6152" grpId="0" animBg="1"/>
      <p:bldP spid="6153" grpId="0" animBg="1"/>
      <p:bldP spid="6154" grpId="0" animBg="1"/>
      <p:bldP spid="6155" grpId="0" animBg="1"/>
      <p:bldP spid="6156" grpId="0" animBg="1"/>
      <p:bldP spid="6157" grpId="0" animBg="1"/>
      <p:bldP spid="6158" grpId="0" animBg="1"/>
      <p:bldP spid="6159" grpId="0" animBg="1"/>
      <p:bldP spid="6160" grpId="0" animBg="1"/>
      <p:bldP spid="6161" grpId="0" animBg="1"/>
      <p:bldP spid="6162" grpId="0" animBg="1"/>
      <p:bldP spid="6163" grpId="0" animBg="1"/>
      <p:bldP spid="6164" grpId="0" animBg="1"/>
      <p:bldP spid="6165" grpId="0" animBg="1"/>
      <p:bldP spid="6166" grpId="0" animBg="1"/>
      <p:bldP spid="6167" grpId="0" animBg="1"/>
      <p:bldP spid="6168" grpId="0" animBg="1"/>
      <p:bldP spid="6169" grpId="0"/>
      <p:bldP spid="6170" grpId="0"/>
      <p:bldP spid="6171" grpId="0"/>
      <p:bldP spid="6172" grpId="0"/>
      <p:bldP spid="6173" grpId="0"/>
      <p:bldP spid="6174" grpId="0"/>
      <p:bldP spid="6175" grpId="0"/>
      <p:bldP spid="61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9" name="Rectangle 3"/>
          <p:cNvSpPr>
            <a:spLocks noGrp="1" noChangeArrowheads="1"/>
          </p:cNvSpPr>
          <p:nvPr>
            <p:ph type="body" sz="half" idx="1"/>
          </p:nvPr>
        </p:nvSpPr>
        <p:spPr>
          <a:xfrm>
            <a:off x="350838" y="1214438"/>
            <a:ext cx="8574087" cy="5076825"/>
          </a:xfrm>
        </p:spPr>
        <p:txBody>
          <a:bodyPr>
            <a:normAutofit/>
          </a:bodyPr>
          <a:lstStyle/>
          <a:p>
            <a:pPr eaLnBrk="1" hangingPunct="1">
              <a:lnSpc>
                <a:spcPct val="120000"/>
              </a:lnSpc>
            </a:pPr>
            <a:r>
              <a:rPr lang="en-US" sz="2200" dirty="0">
                <a:latin typeface="+mj-lt"/>
              </a:rPr>
              <a:t>How can we find the shortest route between two points on a map?</a:t>
            </a:r>
          </a:p>
          <a:p>
            <a:pPr eaLnBrk="1" hangingPunct="1">
              <a:lnSpc>
                <a:spcPct val="120000"/>
              </a:lnSpc>
            </a:pPr>
            <a:r>
              <a:rPr lang="en-US" sz="2200" dirty="0">
                <a:latin typeface="+mj-lt"/>
              </a:rPr>
              <a:t>Model the problem as a graph problem:</a:t>
            </a:r>
          </a:p>
          <a:p>
            <a:pPr lvl="1" eaLnBrk="1" hangingPunct="1">
              <a:lnSpc>
                <a:spcPct val="120000"/>
              </a:lnSpc>
            </a:pPr>
            <a:r>
              <a:rPr lang="en-US" sz="2200" dirty="0">
                <a:latin typeface="+mj-lt"/>
              </a:rPr>
              <a:t>Road map is a weighted graph: </a:t>
            </a:r>
          </a:p>
          <a:p>
            <a:pPr lvl="1" eaLnBrk="1" hangingPunct="1">
              <a:lnSpc>
                <a:spcPct val="120000"/>
              </a:lnSpc>
              <a:buFontTx/>
              <a:buNone/>
            </a:pPr>
            <a:r>
              <a:rPr lang="en-US" sz="2200" dirty="0">
                <a:latin typeface="+mj-lt"/>
              </a:rPr>
              <a:t>		</a:t>
            </a:r>
            <a:r>
              <a:rPr lang="en-US" sz="2200" dirty="0">
                <a:solidFill>
                  <a:srgbClr val="CC0000"/>
                </a:solidFill>
                <a:latin typeface="+mj-lt"/>
              </a:rPr>
              <a:t>vertices</a:t>
            </a:r>
            <a:r>
              <a:rPr lang="en-US" sz="2200" dirty="0">
                <a:latin typeface="+mj-lt"/>
              </a:rPr>
              <a:t> = cities</a:t>
            </a:r>
          </a:p>
          <a:p>
            <a:pPr lvl="1" eaLnBrk="1" hangingPunct="1">
              <a:lnSpc>
                <a:spcPct val="120000"/>
              </a:lnSpc>
              <a:buFontTx/>
              <a:buNone/>
            </a:pPr>
            <a:r>
              <a:rPr lang="en-US" sz="2200" dirty="0">
                <a:latin typeface="+mj-lt"/>
              </a:rPr>
              <a:t>		</a:t>
            </a:r>
            <a:r>
              <a:rPr lang="en-US" sz="2200" dirty="0">
                <a:solidFill>
                  <a:srgbClr val="008080"/>
                </a:solidFill>
                <a:latin typeface="+mj-lt"/>
              </a:rPr>
              <a:t>edges</a:t>
            </a:r>
            <a:r>
              <a:rPr lang="en-US" sz="2200" dirty="0">
                <a:latin typeface="+mj-lt"/>
              </a:rPr>
              <a:t> = road segments between cities</a:t>
            </a:r>
          </a:p>
          <a:p>
            <a:pPr lvl="1" eaLnBrk="1" hangingPunct="1">
              <a:lnSpc>
                <a:spcPct val="120000"/>
              </a:lnSpc>
              <a:buFontTx/>
              <a:buNone/>
            </a:pPr>
            <a:r>
              <a:rPr lang="en-US" sz="2200" dirty="0">
                <a:latin typeface="+mj-lt"/>
              </a:rPr>
              <a:t>		</a:t>
            </a:r>
            <a:r>
              <a:rPr lang="en-US" sz="2200" dirty="0">
                <a:solidFill>
                  <a:srgbClr val="006699"/>
                </a:solidFill>
                <a:latin typeface="+mj-lt"/>
              </a:rPr>
              <a:t>edge weights</a:t>
            </a:r>
            <a:r>
              <a:rPr lang="en-US" sz="2200" dirty="0">
                <a:latin typeface="+mj-lt"/>
              </a:rPr>
              <a:t> = road distances</a:t>
            </a:r>
          </a:p>
          <a:p>
            <a:pPr lvl="1" eaLnBrk="1" hangingPunct="1">
              <a:lnSpc>
                <a:spcPct val="120000"/>
              </a:lnSpc>
            </a:pPr>
            <a:r>
              <a:rPr lang="en-US" sz="2200" dirty="0">
                <a:latin typeface="+mj-lt"/>
              </a:rPr>
              <a:t>Goal: find a shortest path between two vertices (cities)</a:t>
            </a:r>
          </a:p>
        </p:txBody>
      </p:sp>
      <p:sp>
        <p:nvSpPr>
          <p:cNvPr id="8" name="Title 1">
            <a:extLst>
              <a:ext uri="{FF2B5EF4-FFF2-40B4-BE49-F238E27FC236}">
                <a16:creationId xmlns:a16="http://schemas.microsoft.com/office/drawing/2014/main" id="{57213BDC-DA7D-4D6F-802C-7D28915B788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Problems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B991634A-417E-4115-AB3A-4DAB30C9A73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Date Placeholder 2">
            <a:extLst>
              <a:ext uri="{FF2B5EF4-FFF2-40B4-BE49-F238E27FC236}">
                <a16:creationId xmlns:a16="http://schemas.microsoft.com/office/drawing/2014/main" id="{61DBA083-D3E8-4489-8F42-2066640B7D2F}"/>
              </a:ext>
            </a:extLst>
          </p:cNvPr>
          <p:cNvSpPr>
            <a:spLocks noGrp="1"/>
          </p:cNvSpPr>
          <p:nvPr>
            <p:ph type="dt" sz="half" idx="10"/>
          </p:nvPr>
        </p:nvSpPr>
        <p:spPr/>
        <p:txBody>
          <a:bodyPr/>
          <a:lstStyle/>
          <a:p>
            <a:pPr>
              <a:defRPr/>
            </a:pPr>
            <a:fld id="{453579FA-C2C1-4B02-B795-DC9520791260}" type="datetime1">
              <a:rPr lang="en-US" smtClean="0"/>
              <a:t>11/25/2022</a:t>
            </a:fld>
            <a:endParaRPr lang="en-US"/>
          </a:p>
        </p:txBody>
      </p:sp>
      <p:sp>
        <p:nvSpPr>
          <p:cNvPr id="4" name="Slide Number Placeholder 3">
            <a:extLst>
              <a:ext uri="{FF2B5EF4-FFF2-40B4-BE49-F238E27FC236}">
                <a16:creationId xmlns:a16="http://schemas.microsoft.com/office/drawing/2014/main" id="{D8F06DC9-B32F-44E6-BDD0-72DF356CADE7}"/>
              </a:ext>
            </a:extLst>
          </p:cNvPr>
          <p:cNvSpPr>
            <a:spLocks noGrp="1"/>
          </p:cNvSpPr>
          <p:nvPr>
            <p:ph type="sldNum" sz="quarter" idx="11"/>
          </p:nvPr>
        </p:nvSpPr>
        <p:spPr/>
        <p:txBody>
          <a:bodyPr/>
          <a:lstStyle/>
          <a:p>
            <a:pPr>
              <a:defRPr/>
            </a:pPr>
            <a:fld id="{8C157E9A-44B4-4987-92FF-D7A8ED801562}" type="slidenum">
              <a:rPr lang="en-US" smtClean="0"/>
              <a:pPr>
                <a:defRPr/>
              </a:pPr>
              <a:t>64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69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697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69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697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697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69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p:cNvSpPr>
            <a:spLocks noGrp="1" noChangeArrowheads="1"/>
          </p:cNvSpPr>
          <p:nvPr>
            <p:ph type="body" sz="half" idx="1"/>
          </p:nvPr>
        </p:nvSpPr>
        <p:spPr>
          <a:xfrm>
            <a:off x="426116" y="848503"/>
            <a:ext cx="8574088" cy="5505450"/>
          </a:xfrm>
        </p:spPr>
        <p:txBody>
          <a:bodyPr>
            <a:normAutofit/>
          </a:bodyPr>
          <a:lstStyle/>
          <a:p>
            <a:pPr eaLnBrk="1" hangingPunct="1">
              <a:lnSpc>
                <a:spcPct val="150000"/>
              </a:lnSpc>
            </a:pPr>
            <a:r>
              <a:rPr lang="en-US" sz="2200" b="1" dirty="0"/>
              <a:t>Input:</a:t>
            </a:r>
          </a:p>
          <a:p>
            <a:pPr lvl="1" eaLnBrk="1" hangingPunct="1">
              <a:lnSpc>
                <a:spcPct val="150000"/>
              </a:lnSpc>
            </a:pPr>
            <a:r>
              <a:rPr lang="en-US" sz="2200" dirty="0"/>
              <a:t>Directed graph G = (V, E)</a:t>
            </a:r>
          </a:p>
          <a:p>
            <a:pPr lvl="1" eaLnBrk="1" hangingPunct="1">
              <a:lnSpc>
                <a:spcPct val="150000"/>
              </a:lnSpc>
            </a:pPr>
            <a:r>
              <a:rPr lang="en-US" sz="2200" dirty="0"/>
              <a:t>Weight function w : E → </a:t>
            </a:r>
            <a:r>
              <a:rPr lang="en-US" sz="2200" b="1" dirty="0"/>
              <a:t>R</a:t>
            </a:r>
          </a:p>
          <a:p>
            <a:pPr eaLnBrk="1" hangingPunct="1">
              <a:lnSpc>
                <a:spcPct val="150000"/>
              </a:lnSpc>
            </a:pPr>
            <a:r>
              <a:rPr lang="en-US" sz="2200" b="1" dirty="0"/>
              <a:t>Weight of path </a:t>
            </a:r>
            <a:r>
              <a:rPr lang="en-US" sz="2200" dirty="0"/>
              <a:t>p = </a:t>
            </a:r>
            <a:r>
              <a:rPr lang="en-US" sz="2200" dirty="0">
                <a:sym typeface="Symbol" pitchFamily="18" charset="2"/>
              </a:rPr>
              <a:t></a:t>
            </a:r>
            <a:r>
              <a:rPr lang="en-US" sz="2200" dirty="0"/>
              <a:t>v</a:t>
            </a:r>
            <a:r>
              <a:rPr lang="en-US" sz="2200" baseline="-25000" dirty="0"/>
              <a:t>0</a:t>
            </a:r>
            <a:r>
              <a:rPr lang="en-US" sz="2200" dirty="0"/>
              <a:t>, v</a:t>
            </a:r>
            <a:r>
              <a:rPr lang="en-US" sz="2200" baseline="-25000" dirty="0"/>
              <a:t>1</a:t>
            </a:r>
            <a:r>
              <a:rPr lang="en-US" sz="2200" dirty="0"/>
              <a:t>, . . . , </a:t>
            </a:r>
            <a:r>
              <a:rPr lang="en-US" sz="2200" dirty="0" err="1"/>
              <a:t>v</a:t>
            </a:r>
            <a:r>
              <a:rPr lang="en-US" sz="2200" baseline="-25000" dirty="0" err="1"/>
              <a:t>k</a:t>
            </a:r>
            <a:r>
              <a:rPr lang="en-US" sz="2200" dirty="0">
                <a:sym typeface="Symbol" pitchFamily="18" charset="2"/>
              </a:rPr>
              <a:t></a:t>
            </a:r>
          </a:p>
          <a:p>
            <a:pPr eaLnBrk="1" hangingPunct="1">
              <a:lnSpc>
                <a:spcPct val="150000"/>
              </a:lnSpc>
            </a:pPr>
            <a:endParaRPr lang="en-US" sz="2200" dirty="0"/>
          </a:p>
          <a:p>
            <a:pPr eaLnBrk="1" hangingPunct="1">
              <a:lnSpc>
                <a:spcPct val="150000"/>
              </a:lnSpc>
            </a:pPr>
            <a:r>
              <a:rPr lang="en-US" sz="2200" b="1" dirty="0"/>
              <a:t>Shortest-path weight </a:t>
            </a:r>
            <a:r>
              <a:rPr lang="en-US" sz="2200" dirty="0"/>
              <a:t>from u to v:</a:t>
            </a:r>
          </a:p>
          <a:p>
            <a:pPr eaLnBrk="1" hangingPunct="1">
              <a:lnSpc>
                <a:spcPct val="150000"/>
              </a:lnSpc>
              <a:buFontTx/>
              <a:buNone/>
            </a:pPr>
            <a:r>
              <a:rPr lang="en-US" sz="2200" dirty="0"/>
              <a:t>	δ(u, v) = min  w(p) : u      v  if there exists a path from u to v </a:t>
            </a:r>
          </a:p>
          <a:p>
            <a:pPr eaLnBrk="1" hangingPunct="1">
              <a:lnSpc>
                <a:spcPct val="150000"/>
              </a:lnSpc>
              <a:buFontTx/>
              <a:buNone/>
            </a:pPr>
            <a:r>
              <a:rPr lang="en-US" sz="2200" dirty="0"/>
              <a:t>			     ∞                   otherwise </a:t>
            </a:r>
          </a:p>
          <a:p>
            <a:pPr eaLnBrk="1" hangingPunct="1">
              <a:lnSpc>
                <a:spcPct val="150000"/>
              </a:lnSpc>
            </a:pPr>
            <a:r>
              <a:rPr lang="en-US" sz="2200" dirty="0"/>
              <a:t>Shortest path u to v is any path p such that w(p) = δ(u, v)</a:t>
            </a:r>
          </a:p>
        </p:txBody>
      </p:sp>
      <p:graphicFrame>
        <p:nvGraphicFramePr>
          <p:cNvPr id="768004" name="Object 4"/>
          <p:cNvGraphicFramePr>
            <a:graphicFrameLocks noGrp="1" noChangeAspect="1"/>
          </p:cNvGraphicFramePr>
          <p:nvPr>
            <p:ph sz="half" idx="2"/>
            <p:extLst>
              <p:ext uri="{D42A27DB-BD31-4B8C-83A1-F6EECF244321}">
                <p14:modId xmlns:p14="http://schemas.microsoft.com/office/powerpoint/2010/main" val="1714374606"/>
              </p:ext>
            </p:extLst>
          </p:nvPr>
        </p:nvGraphicFramePr>
        <p:xfrm>
          <a:off x="1916113" y="3073400"/>
          <a:ext cx="2330450" cy="792162"/>
        </p:xfrm>
        <a:graphic>
          <a:graphicData uri="http://schemas.openxmlformats.org/presentationml/2006/ole">
            <mc:AlternateContent xmlns:mc="http://schemas.openxmlformats.org/markup-compatibility/2006">
              <mc:Choice xmlns:v="urn:schemas-microsoft-com:vml" Requires="v">
                <p:oleObj name="Equation" r:id="rId2" imgW="1269720" imgH="431640" progId="Equation.3">
                  <p:embed/>
                </p:oleObj>
              </mc:Choice>
              <mc:Fallback>
                <p:oleObj name="Equation" r:id="rId2" imgW="1269720" imgH="431640" progId="Equation.3">
                  <p:embed/>
                  <p:pic>
                    <p:nvPicPr>
                      <p:cNvPr id="76800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3073400"/>
                        <a:ext cx="2330450"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2362201" y="4090990"/>
            <a:ext cx="1411288" cy="1104901"/>
            <a:chOff x="1606" y="2949"/>
            <a:chExt cx="889" cy="696"/>
          </a:xfrm>
        </p:grpSpPr>
        <p:sp>
          <p:nvSpPr>
            <p:cNvPr id="1067" name="Freeform 6"/>
            <p:cNvSpPr>
              <a:spLocks/>
            </p:cNvSpPr>
            <p:nvPr/>
          </p:nvSpPr>
          <p:spPr bwMode="auto">
            <a:xfrm>
              <a:off x="2266" y="3254"/>
              <a:ext cx="229" cy="57"/>
            </a:xfrm>
            <a:custGeom>
              <a:avLst/>
              <a:gdLst>
                <a:gd name="T0" fmla="*/ 0 w 229"/>
                <a:gd name="T1" fmla="*/ 26 h 57"/>
                <a:gd name="T2" fmla="*/ 54 w 229"/>
                <a:gd name="T3" fmla="*/ 4 h 57"/>
                <a:gd name="T4" fmla="*/ 108 w 229"/>
                <a:gd name="T5" fmla="*/ 53 h 57"/>
                <a:gd name="T6" fmla="*/ 175 w 229"/>
                <a:gd name="T7" fmla="*/ 26 h 57"/>
                <a:gd name="T8" fmla="*/ 229 w 229"/>
                <a:gd name="T9" fmla="*/ 26 h 57"/>
                <a:gd name="T10" fmla="*/ 0 60000 65536"/>
                <a:gd name="T11" fmla="*/ 0 60000 65536"/>
                <a:gd name="T12" fmla="*/ 0 60000 65536"/>
                <a:gd name="T13" fmla="*/ 0 60000 65536"/>
                <a:gd name="T14" fmla="*/ 0 60000 65536"/>
                <a:gd name="T15" fmla="*/ 0 w 229"/>
                <a:gd name="T16" fmla="*/ 0 h 57"/>
                <a:gd name="T17" fmla="*/ 229 w 229"/>
                <a:gd name="T18" fmla="*/ 57 h 57"/>
              </a:gdLst>
              <a:ahLst/>
              <a:cxnLst>
                <a:cxn ang="T10">
                  <a:pos x="T0" y="T1"/>
                </a:cxn>
                <a:cxn ang="T11">
                  <a:pos x="T2" y="T3"/>
                </a:cxn>
                <a:cxn ang="T12">
                  <a:pos x="T4" y="T5"/>
                </a:cxn>
                <a:cxn ang="T13">
                  <a:pos x="T6" y="T7"/>
                </a:cxn>
                <a:cxn ang="T14">
                  <a:pos x="T8" y="T9"/>
                </a:cxn>
              </a:cxnLst>
              <a:rect l="T15" t="T16" r="T17" b="T18"/>
              <a:pathLst>
                <a:path w="229" h="57">
                  <a:moveTo>
                    <a:pt x="0" y="26"/>
                  </a:moveTo>
                  <a:cubicBezTo>
                    <a:pt x="18" y="13"/>
                    <a:pt x="36" y="0"/>
                    <a:pt x="54" y="4"/>
                  </a:cubicBezTo>
                  <a:cubicBezTo>
                    <a:pt x="72" y="8"/>
                    <a:pt x="88" y="49"/>
                    <a:pt x="108" y="53"/>
                  </a:cubicBezTo>
                  <a:cubicBezTo>
                    <a:pt x="128" y="57"/>
                    <a:pt x="155" y="30"/>
                    <a:pt x="175" y="26"/>
                  </a:cubicBezTo>
                  <a:cubicBezTo>
                    <a:pt x="195" y="22"/>
                    <a:pt x="212" y="24"/>
                    <a:pt x="229" y="26"/>
                  </a:cubicBezTo>
                </a:path>
              </a:pathLst>
            </a:custGeom>
            <a:noFill/>
            <a:ln w="19050">
              <a:solidFill>
                <a:schemeClr val="tx1"/>
              </a:solidFill>
              <a:round/>
              <a:headEnd/>
              <a:tailEnd type="triangle" w="med" len="med"/>
            </a:ln>
          </p:spPr>
          <p:txBody>
            <a:bodyPr/>
            <a:lstStyle/>
            <a:p>
              <a:endParaRPr lang="en-US"/>
            </a:p>
          </p:txBody>
        </p:sp>
        <p:sp>
          <p:nvSpPr>
            <p:cNvPr id="1068" name="Text Box 7"/>
            <p:cNvSpPr txBox="1">
              <a:spLocks noChangeArrowheads="1"/>
            </p:cNvSpPr>
            <p:nvPr/>
          </p:nvSpPr>
          <p:spPr bwMode="auto">
            <a:xfrm>
              <a:off x="2266" y="2949"/>
              <a:ext cx="193" cy="231"/>
            </a:xfrm>
            <a:prstGeom prst="rect">
              <a:avLst/>
            </a:prstGeom>
            <a:noFill/>
            <a:ln w="9525">
              <a:noFill/>
              <a:miter lim="800000"/>
              <a:headEnd/>
              <a:tailEnd/>
            </a:ln>
          </p:spPr>
          <p:txBody>
            <a:bodyPr wrap="none">
              <a:spAutoFit/>
            </a:bodyPr>
            <a:lstStyle/>
            <a:p>
              <a:r>
                <a:rPr lang="en-US" dirty="0">
                  <a:latin typeface="Comic Sans MS" pitchFamily="66" charset="0"/>
                </a:rPr>
                <a:t>p</a:t>
              </a:r>
            </a:p>
          </p:txBody>
        </p:sp>
        <p:sp>
          <p:nvSpPr>
            <p:cNvPr id="1069" name="AutoShape 8"/>
            <p:cNvSpPr>
              <a:spLocks/>
            </p:cNvSpPr>
            <p:nvPr/>
          </p:nvSpPr>
          <p:spPr bwMode="auto">
            <a:xfrm>
              <a:off x="1606" y="3055"/>
              <a:ext cx="56" cy="590"/>
            </a:xfrm>
            <a:prstGeom prst="leftBrace">
              <a:avLst>
                <a:gd name="adj1" fmla="val 87798"/>
                <a:gd name="adj2" fmla="val 50000"/>
              </a:avLst>
            </a:prstGeom>
            <a:noFill/>
            <a:ln w="19050">
              <a:solidFill>
                <a:schemeClr val="tx1"/>
              </a:solidFill>
              <a:round/>
              <a:headEnd/>
              <a:tailEnd/>
            </a:ln>
          </p:spPr>
          <p:txBody>
            <a:bodyPr wrap="none" anchor="ctr"/>
            <a:lstStyle/>
            <a:p>
              <a:endParaRPr lang="en-US"/>
            </a:p>
          </p:txBody>
        </p:sp>
      </p:grpSp>
      <p:grpSp>
        <p:nvGrpSpPr>
          <p:cNvPr id="3" name="Group 9"/>
          <p:cNvGrpSpPr>
            <a:grpSpLocks/>
          </p:cNvGrpSpPr>
          <p:nvPr/>
        </p:nvGrpSpPr>
        <p:grpSpPr bwMode="auto">
          <a:xfrm>
            <a:off x="5543550" y="985837"/>
            <a:ext cx="2998788" cy="2528888"/>
            <a:chOff x="3126" y="2141"/>
            <a:chExt cx="1889" cy="1593"/>
          </a:xfrm>
        </p:grpSpPr>
        <p:sp>
          <p:nvSpPr>
            <p:cNvPr id="1032" name="Line 10"/>
            <p:cNvSpPr>
              <a:spLocks noChangeShapeType="1"/>
            </p:cNvSpPr>
            <p:nvPr/>
          </p:nvSpPr>
          <p:spPr bwMode="auto">
            <a:xfrm flipV="1">
              <a:off x="3511" y="2574"/>
              <a:ext cx="261" cy="257"/>
            </a:xfrm>
            <a:prstGeom prst="line">
              <a:avLst/>
            </a:prstGeom>
            <a:noFill/>
            <a:ln w="76200">
              <a:solidFill>
                <a:srgbClr val="808080"/>
              </a:solidFill>
              <a:round/>
              <a:headEnd/>
              <a:tailEnd/>
            </a:ln>
          </p:spPr>
          <p:txBody>
            <a:bodyPr/>
            <a:lstStyle/>
            <a:p>
              <a:endParaRPr lang="en-US"/>
            </a:p>
          </p:txBody>
        </p:sp>
        <p:sp>
          <p:nvSpPr>
            <p:cNvPr id="1033" name="Line 11"/>
            <p:cNvSpPr>
              <a:spLocks noChangeShapeType="1"/>
            </p:cNvSpPr>
            <p:nvPr/>
          </p:nvSpPr>
          <p:spPr bwMode="auto">
            <a:xfrm rot="5400000" flipV="1">
              <a:off x="3507" y="3052"/>
              <a:ext cx="261" cy="257"/>
            </a:xfrm>
            <a:prstGeom prst="line">
              <a:avLst/>
            </a:prstGeom>
            <a:noFill/>
            <a:ln w="76200">
              <a:solidFill>
                <a:srgbClr val="808080"/>
              </a:solidFill>
              <a:round/>
              <a:headEnd/>
              <a:tailEnd/>
            </a:ln>
          </p:spPr>
          <p:txBody>
            <a:bodyPr/>
            <a:lstStyle/>
            <a:p>
              <a:endParaRPr lang="en-US"/>
            </a:p>
          </p:txBody>
        </p:sp>
        <p:sp>
          <p:nvSpPr>
            <p:cNvPr id="1034" name="Line 12"/>
            <p:cNvSpPr>
              <a:spLocks noChangeShapeType="1"/>
            </p:cNvSpPr>
            <p:nvPr/>
          </p:nvSpPr>
          <p:spPr bwMode="auto">
            <a:xfrm flipV="1">
              <a:off x="3996" y="2471"/>
              <a:ext cx="572" cy="0"/>
            </a:xfrm>
            <a:prstGeom prst="line">
              <a:avLst/>
            </a:prstGeom>
            <a:noFill/>
            <a:ln w="76200">
              <a:solidFill>
                <a:schemeClr val="bg2"/>
              </a:solidFill>
              <a:round/>
              <a:headEnd/>
              <a:tailEnd/>
            </a:ln>
          </p:spPr>
          <p:txBody>
            <a:bodyPr/>
            <a:lstStyle/>
            <a:p>
              <a:endParaRPr lang="en-US"/>
            </a:p>
          </p:txBody>
        </p:sp>
        <p:sp>
          <p:nvSpPr>
            <p:cNvPr id="1035" name="Line 13"/>
            <p:cNvSpPr>
              <a:spLocks noChangeShapeType="1"/>
            </p:cNvSpPr>
            <p:nvPr/>
          </p:nvSpPr>
          <p:spPr bwMode="auto">
            <a:xfrm flipV="1">
              <a:off x="3997" y="3417"/>
              <a:ext cx="572" cy="0"/>
            </a:xfrm>
            <a:prstGeom prst="line">
              <a:avLst/>
            </a:prstGeom>
            <a:noFill/>
            <a:ln w="76200">
              <a:solidFill>
                <a:schemeClr val="bg2"/>
              </a:solidFill>
              <a:round/>
              <a:headEnd/>
              <a:tailEnd/>
            </a:ln>
          </p:spPr>
          <p:txBody>
            <a:bodyPr/>
            <a:lstStyle/>
            <a:p>
              <a:endParaRPr lang="en-US"/>
            </a:p>
          </p:txBody>
        </p:sp>
        <p:grpSp>
          <p:nvGrpSpPr>
            <p:cNvPr id="1036" name="Group 14"/>
            <p:cNvGrpSpPr>
              <a:grpSpLocks/>
            </p:cNvGrpSpPr>
            <p:nvPr/>
          </p:nvGrpSpPr>
          <p:grpSpPr bwMode="auto">
            <a:xfrm>
              <a:off x="3126" y="2141"/>
              <a:ext cx="1889" cy="1593"/>
              <a:chOff x="3126" y="2141"/>
              <a:chExt cx="1889" cy="1593"/>
            </a:xfrm>
          </p:grpSpPr>
          <p:sp>
            <p:nvSpPr>
              <p:cNvPr id="1037" name="Oval 15"/>
              <p:cNvSpPr>
                <a:spLocks noChangeArrowheads="1"/>
              </p:cNvSpPr>
              <p:nvPr/>
            </p:nvSpPr>
            <p:spPr bwMode="auto">
              <a:xfrm>
                <a:off x="3303" y="2812"/>
                <a:ext cx="266" cy="265"/>
              </a:xfrm>
              <a:prstGeom prst="ellipse">
                <a:avLst/>
              </a:prstGeom>
              <a:noFill/>
              <a:ln w="19050">
                <a:solidFill>
                  <a:schemeClr val="tx1"/>
                </a:solidFill>
                <a:round/>
                <a:headEnd/>
                <a:tailEnd/>
              </a:ln>
            </p:spPr>
            <p:txBody>
              <a:bodyPr wrap="none" anchor="ctr"/>
              <a:lstStyle/>
              <a:p>
                <a:pPr algn="ctr"/>
                <a:r>
                  <a:rPr lang="en-US"/>
                  <a:t>0</a:t>
                </a:r>
              </a:p>
            </p:txBody>
          </p:sp>
          <p:sp>
            <p:nvSpPr>
              <p:cNvPr id="1038" name="Oval 16"/>
              <p:cNvSpPr>
                <a:spLocks noChangeArrowheads="1"/>
              </p:cNvSpPr>
              <p:nvPr/>
            </p:nvSpPr>
            <p:spPr bwMode="auto">
              <a:xfrm>
                <a:off x="3732" y="2347"/>
                <a:ext cx="266" cy="265"/>
              </a:xfrm>
              <a:prstGeom prst="ellipse">
                <a:avLst/>
              </a:prstGeom>
              <a:noFill/>
              <a:ln w="19050">
                <a:solidFill>
                  <a:schemeClr val="tx1"/>
                </a:solidFill>
                <a:round/>
                <a:headEnd/>
                <a:tailEnd/>
              </a:ln>
            </p:spPr>
            <p:txBody>
              <a:bodyPr wrap="none" anchor="ctr"/>
              <a:lstStyle/>
              <a:p>
                <a:pPr algn="ctr"/>
                <a:r>
                  <a:rPr lang="en-US"/>
                  <a:t>3</a:t>
                </a:r>
              </a:p>
            </p:txBody>
          </p:sp>
          <p:sp>
            <p:nvSpPr>
              <p:cNvPr id="1039" name="Oval 17"/>
              <p:cNvSpPr>
                <a:spLocks noChangeArrowheads="1"/>
              </p:cNvSpPr>
              <p:nvPr/>
            </p:nvSpPr>
            <p:spPr bwMode="auto">
              <a:xfrm>
                <a:off x="4564" y="2347"/>
                <a:ext cx="266" cy="265"/>
              </a:xfrm>
              <a:prstGeom prst="ellipse">
                <a:avLst/>
              </a:prstGeom>
              <a:noFill/>
              <a:ln w="19050">
                <a:solidFill>
                  <a:schemeClr val="tx1"/>
                </a:solidFill>
                <a:round/>
                <a:headEnd/>
                <a:tailEnd/>
              </a:ln>
            </p:spPr>
            <p:txBody>
              <a:bodyPr wrap="none" anchor="ctr"/>
              <a:lstStyle/>
              <a:p>
                <a:pPr algn="ctr"/>
                <a:r>
                  <a:rPr lang="en-US"/>
                  <a:t>9</a:t>
                </a:r>
              </a:p>
            </p:txBody>
          </p:sp>
          <p:sp>
            <p:nvSpPr>
              <p:cNvPr id="1040" name="Oval 18"/>
              <p:cNvSpPr>
                <a:spLocks noChangeArrowheads="1"/>
              </p:cNvSpPr>
              <p:nvPr/>
            </p:nvSpPr>
            <p:spPr bwMode="auto">
              <a:xfrm>
                <a:off x="3732" y="3278"/>
                <a:ext cx="266" cy="265"/>
              </a:xfrm>
              <a:prstGeom prst="ellipse">
                <a:avLst/>
              </a:prstGeom>
              <a:noFill/>
              <a:ln w="19050">
                <a:solidFill>
                  <a:schemeClr val="tx1"/>
                </a:solidFill>
                <a:round/>
                <a:headEnd/>
                <a:tailEnd/>
              </a:ln>
            </p:spPr>
            <p:txBody>
              <a:bodyPr wrap="none" anchor="ctr"/>
              <a:lstStyle/>
              <a:p>
                <a:pPr algn="ctr"/>
                <a:r>
                  <a:rPr lang="en-US"/>
                  <a:t>5</a:t>
                </a:r>
              </a:p>
            </p:txBody>
          </p:sp>
          <p:sp>
            <p:nvSpPr>
              <p:cNvPr id="1041" name="Oval 19"/>
              <p:cNvSpPr>
                <a:spLocks noChangeArrowheads="1"/>
              </p:cNvSpPr>
              <p:nvPr/>
            </p:nvSpPr>
            <p:spPr bwMode="auto">
              <a:xfrm>
                <a:off x="4564" y="3278"/>
                <a:ext cx="266" cy="265"/>
              </a:xfrm>
              <a:prstGeom prst="ellipse">
                <a:avLst/>
              </a:prstGeom>
              <a:noFill/>
              <a:ln w="19050">
                <a:solidFill>
                  <a:schemeClr val="tx1"/>
                </a:solidFill>
                <a:round/>
                <a:headEnd/>
                <a:tailEnd/>
              </a:ln>
            </p:spPr>
            <p:txBody>
              <a:bodyPr wrap="none" anchor="ctr"/>
              <a:lstStyle/>
              <a:p>
                <a:pPr algn="ctr"/>
                <a:r>
                  <a:rPr lang="en-US"/>
                  <a:t>11</a:t>
                </a:r>
              </a:p>
            </p:txBody>
          </p:sp>
          <p:sp>
            <p:nvSpPr>
              <p:cNvPr id="1042" name="Line 20"/>
              <p:cNvSpPr>
                <a:spLocks noChangeShapeType="1"/>
              </p:cNvSpPr>
              <p:nvPr/>
            </p:nvSpPr>
            <p:spPr bwMode="auto">
              <a:xfrm>
                <a:off x="3996" y="2472"/>
                <a:ext cx="581" cy="0"/>
              </a:xfrm>
              <a:prstGeom prst="line">
                <a:avLst/>
              </a:prstGeom>
              <a:noFill/>
              <a:ln w="19050">
                <a:solidFill>
                  <a:schemeClr val="tx1"/>
                </a:solidFill>
                <a:round/>
                <a:headEnd/>
                <a:tailEnd type="triangle" w="med" len="med"/>
              </a:ln>
            </p:spPr>
            <p:txBody>
              <a:bodyPr/>
              <a:lstStyle/>
              <a:p>
                <a:endParaRPr lang="en-US"/>
              </a:p>
            </p:txBody>
          </p:sp>
          <p:sp>
            <p:nvSpPr>
              <p:cNvPr id="1043" name="Line 21"/>
              <p:cNvSpPr>
                <a:spLocks noChangeShapeType="1"/>
              </p:cNvSpPr>
              <p:nvPr/>
            </p:nvSpPr>
            <p:spPr bwMode="auto">
              <a:xfrm flipV="1">
                <a:off x="3510" y="2574"/>
                <a:ext cx="261" cy="261"/>
              </a:xfrm>
              <a:prstGeom prst="line">
                <a:avLst/>
              </a:prstGeom>
              <a:noFill/>
              <a:ln w="19050">
                <a:solidFill>
                  <a:schemeClr val="tx1"/>
                </a:solidFill>
                <a:round/>
                <a:headEnd/>
                <a:tailEnd type="triangle" w="med" len="med"/>
              </a:ln>
            </p:spPr>
            <p:txBody>
              <a:bodyPr/>
              <a:lstStyle/>
              <a:p>
                <a:endParaRPr lang="en-US"/>
              </a:p>
            </p:txBody>
          </p:sp>
          <p:sp>
            <p:nvSpPr>
              <p:cNvPr id="1044" name="Line 22"/>
              <p:cNvSpPr>
                <a:spLocks noChangeShapeType="1"/>
              </p:cNvSpPr>
              <p:nvPr/>
            </p:nvSpPr>
            <p:spPr bwMode="auto">
              <a:xfrm>
                <a:off x="3511" y="3042"/>
                <a:ext cx="256" cy="270"/>
              </a:xfrm>
              <a:prstGeom prst="line">
                <a:avLst/>
              </a:prstGeom>
              <a:noFill/>
              <a:ln w="19050">
                <a:solidFill>
                  <a:schemeClr val="tx1"/>
                </a:solidFill>
                <a:round/>
                <a:headEnd/>
                <a:tailEnd type="triangle" w="med" len="med"/>
              </a:ln>
            </p:spPr>
            <p:txBody>
              <a:bodyPr/>
              <a:lstStyle/>
              <a:p>
                <a:endParaRPr lang="en-US"/>
              </a:p>
            </p:txBody>
          </p:sp>
          <p:sp>
            <p:nvSpPr>
              <p:cNvPr id="1045" name="Text Box 23"/>
              <p:cNvSpPr txBox="1">
                <a:spLocks noChangeArrowheads="1"/>
              </p:cNvSpPr>
              <p:nvPr/>
            </p:nvSpPr>
            <p:spPr bwMode="auto">
              <a:xfrm>
                <a:off x="3489" y="2541"/>
                <a:ext cx="187" cy="212"/>
              </a:xfrm>
              <a:prstGeom prst="rect">
                <a:avLst/>
              </a:prstGeom>
              <a:noFill/>
              <a:ln w="9525">
                <a:noFill/>
                <a:miter lim="800000"/>
                <a:headEnd/>
                <a:tailEnd/>
              </a:ln>
            </p:spPr>
            <p:txBody>
              <a:bodyPr wrap="none">
                <a:spAutoFit/>
              </a:bodyPr>
              <a:lstStyle/>
              <a:p>
                <a:r>
                  <a:rPr lang="en-US" sz="1600"/>
                  <a:t>3</a:t>
                </a:r>
              </a:p>
            </p:txBody>
          </p:sp>
          <p:sp>
            <p:nvSpPr>
              <p:cNvPr id="1046" name="Text Box 24"/>
              <p:cNvSpPr txBox="1">
                <a:spLocks noChangeArrowheads="1"/>
              </p:cNvSpPr>
              <p:nvPr/>
            </p:nvSpPr>
            <p:spPr bwMode="auto">
              <a:xfrm>
                <a:off x="4189" y="2273"/>
                <a:ext cx="187" cy="212"/>
              </a:xfrm>
              <a:prstGeom prst="rect">
                <a:avLst/>
              </a:prstGeom>
              <a:noFill/>
              <a:ln w="9525">
                <a:noFill/>
                <a:miter lim="800000"/>
                <a:headEnd/>
                <a:tailEnd/>
              </a:ln>
            </p:spPr>
            <p:txBody>
              <a:bodyPr wrap="none">
                <a:spAutoFit/>
              </a:bodyPr>
              <a:lstStyle/>
              <a:p>
                <a:r>
                  <a:rPr lang="en-US" sz="1600"/>
                  <a:t>6</a:t>
                </a:r>
              </a:p>
            </p:txBody>
          </p:sp>
          <p:sp>
            <p:nvSpPr>
              <p:cNvPr id="1047" name="Text Box 25"/>
              <p:cNvSpPr txBox="1">
                <a:spLocks noChangeArrowheads="1"/>
              </p:cNvSpPr>
              <p:nvPr/>
            </p:nvSpPr>
            <p:spPr bwMode="auto">
              <a:xfrm>
                <a:off x="3500" y="3109"/>
                <a:ext cx="187" cy="212"/>
              </a:xfrm>
              <a:prstGeom prst="rect">
                <a:avLst/>
              </a:prstGeom>
              <a:noFill/>
              <a:ln w="9525">
                <a:noFill/>
                <a:miter lim="800000"/>
                <a:headEnd/>
                <a:tailEnd/>
              </a:ln>
            </p:spPr>
            <p:txBody>
              <a:bodyPr wrap="none">
                <a:spAutoFit/>
              </a:bodyPr>
              <a:lstStyle/>
              <a:p>
                <a:r>
                  <a:rPr lang="en-US" sz="1600"/>
                  <a:t>5</a:t>
                </a:r>
              </a:p>
            </p:txBody>
          </p:sp>
          <p:sp>
            <p:nvSpPr>
              <p:cNvPr id="1048" name="Text Box 26"/>
              <p:cNvSpPr txBox="1">
                <a:spLocks noChangeArrowheads="1"/>
              </p:cNvSpPr>
              <p:nvPr/>
            </p:nvSpPr>
            <p:spPr bwMode="auto">
              <a:xfrm>
                <a:off x="4828" y="2942"/>
                <a:ext cx="187" cy="212"/>
              </a:xfrm>
              <a:prstGeom prst="rect">
                <a:avLst/>
              </a:prstGeom>
              <a:noFill/>
              <a:ln w="9525">
                <a:noFill/>
                <a:miter lim="800000"/>
                <a:headEnd/>
                <a:tailEnd/>
              </a:ln>
            </p:spPr>
            <p:txBody>
              <a:bodyPr wrap="none">
                <a:spAutoFit/>
              </a:bodyPr>
              <a:lstStyle/>
              <a:p>
                <a:r>
                  <a:rPr lang="en-US" sz="1600"/>
                  <a:t>7</a:t>
                </a:r>
              </a:p>
            </p:txBody>
          </p:sp>
          <p:sp>
            <p:nvSpPr>
              <p:cNvPr id="1049" name="Text Box 27"/>
              <p:cNvSpPr txBox="1">
                <a:spLocks noChangeArrowheads="1"/>
              </p:cNvSpPr>
              <p:nvPr/>
            </p:nvSpPr>
            <p:spPr bwMode="auto">
              <a:xfrm>
                <a:off x="4195" y="3389"/>
                <a:ext cx="187" cy="212"/>
              </a:xfrm>
              <a:prstGeom prst="rect">
                <a:avLst/>
              </a:prstGeom>
              <a:noFill/>
              <a:ln w="9525">
                <a:noFill/>
                <a:miter lim="800000"/>
                <a:headEnd/>
                <a:tailEnd/>
              </a:ln>
            </p:spPr>
            <p:txBody>
              <a:bodyPr wrap="none">
                <a:spAutoFit/>
              </a:bodyPr>
              <a:lstStyle/>
              <a:p>
                <a:r>
                  <a:rPr lang="en-US" sz="1600"/>
                  <a:t>6</a:t>
                </a:r>
              </a:p>
            </p:txBody>
          </p:sp>
          <p:sp>
            <p:nvSpPr>
              <p:cNvPr id="1050" name="Text Box 28"/>
              <p:cNvSpPr txBox="1">
                <a:spLocks noChangeArrowheads="1"/>
              </p:cNvSpPr>
              <p:nvPr/>
            </p:nvSpPr>
            <p:spPr bwMode="auto">
              <a:xfrm>
                <a:off x="3126" y="2824"/>
                <a:ext cx="188" cy="231"/>
              </a:xfrm>
              <a:prstGeom prst="rect">
                <a:avLst/>
              </a:prstGeom>
              <a:noFill/>
              <a:ln w="9525">
                <a:noFill/>
                <a:miter lim="800000"/>
                <a:headEnd/>
                <a:tailEnd/>
              </a:ln>
            </p:spPr>
            <p:txBody>
              <a:bodyPr wrap="none">
                <a:spAutoFit/>
              </a:bodyPr>
              <a:lstStyle/>
              <a:p>
                <a:r>
                  <a:rPr lang="en-US"/>
                  <a:t>s</a:t>
                </a:r>
              </a:p>
            </p:txBody>
          </p:sp>
          <p:sp>
            <p:nvSpPr>
              <p:cNvPr id="1051" name="Text Box 29"/>
              <p:cNvSpPr txBox="1">
                <a:spLocks noChangeArrowheads="1"/>
              </p:cNvSpPr>
              <p:nvPr/>
            </p:nvSpPr>
            <p:spPr bwMode="auto">
              <a:xfrm>
                <a:off x="3787" y="2141"/>
                <a:ext cx="156" cy="231"/>
              </a:xfrm>
              <a:prstGeom prst="rect">
                <a:avLst/>
              </a:prstGeom>
              <a:noFill/>
              <a:ln w="9525">
                <a:noFill/>
                <a:miter lim="800000"/>
                <a:headEnd/>
                <a:tailEnd/>
              </a:ln>
            </p:spPr>
            <p:txBody>
              <a:bodyPr wrap="none">
                <a:spAutoFit/>
              </a:bodyPr>
              <a:lstStyle/>
              <a:p>
                <a:r>
                  <a:rPr lang="en-US"/>
                  <a:t>t</a:t>
                </a:r>
              </a:p>
            </p:txBody>
          </p:sp>
          <p:sp>
            <p:nvSpPr>
              <p:cNvPr id="1052" name="Text Box 30"/>
              <p:cNvSpPr txBox="1">
                <a:spLocks noChangeArrowheads="1"/>
              </p:cNvSpPr>
              <p:nvPr/>
            </p:nvSpPr>
            <p:spPr bwMode="auto">
              <a:xfrm>
                <a:off x="4609" y="2141"/>
                <a:ext cx="188" cy="231"/>
              </a:xfrm>
              <a:prstGeom prst="rect">
                <a:avLst/>
              </a:prstGeom>
              <a:noFill/>
              <a:ln w="9525">
                <a:noFill/>
                <a:miter lim="800000"/>
                <a:headEnd/>
                <a:tailEnd/>
              </a:ln>
            </p:spPr>
            <p:txBody>
              <a:bodyPr wrap="none">
                <a:spAutoFit/>
              </a:bodyPr>
              <a:lstStyle/>
              <a:p>
                <a:r>
                  <a:rPr lang="en-US"/>
                  <a:t>x</a:t>
                </a:r>
              </a:p>
            </p:txBody>
          </p:sp>
          <p:sp>
            <p:nvSpPr>
              <p:cNvPr id="1053" name="Text Box 31"/>
              <p:cNvSpPr txBox="1">
                <a:spLocks noChangeArrowheads="1"/>
              </p:cNvSpPr>
              <p:nvPr/>
            </p:nvSpPr>
            <p:spPr bwMode="auto">
              <a:xfrm>
                <a:off x="3771" y="3503"/>
                <a:ext cx="188" cy="231"/>
              </a:xfrm>
              <a:prstGeom prst="rect">
                <a:avLst/>
              </a:prstGeom>
              <a:noFill/>
              <a:ln w="9525">
                <a:noFill/>
                <a:miter lim="800000"/>
                <a:headEnd/>
                <a:tailEnd/>
              </a:ln>
            </p:spPr>
            <p:txBody>
              <a:bodyPr wrap="none">
                <a:spAutoFit/>
              </a:bodyPr>
              <a:lstStyle/>
              <a:p>
                <a:r>
                  <a:rPr lang="en-US"/>
                  <a:t>y</a:t>
                </a:r>
              </a:p>
            </p:txBody>
          </p:sp>
          <p:sp>
            <p:nvSpPr>
              <p:cNvPr id="1054" name="Text Box 32"/>
              <p:cNvSpPr txBox="1">
                <a:spLocks noChangeArrowheads="1"/>
              </p:cNvSpPr>
              <p:nvPr/>
            </p:nvSpPr>
            <p:spPr bwMode="auto">
              <a:xfrm>
                <a:off x="4625" y="3503"/>
                <a:ext cx="188" cy="231"/>
              </a:xfrm>
              <a:prstGeom prst="rect">
                <a:avLst/>
              </a:prstGeom>
              <a:noFill/>
              <a:ln w="9525">
                <a:noFill/>
                <a:miter lim="800000"/>
                <a:headEnd/>
                <a:tailEnd/>
              </a:ln>
            </p:spPr>
            <p:txBody>
              <a:bodyPr wrap="none">
                <a:spAutoFit/>
              </a:bodyPr>
              <a:lstStyle/>
              <a:p>
                <a:r>
                  <a:rPr lang="en-US"/>
                  <a:t>z</a:t>
                </a:r>
              </a:p>
            </p:txBody>
          </p:sp>
          <p:sp>
            <p:nvSpPr>
              <p:cNvPr id="1055" name="Line 33"/>
              <p:cNvSpPr>
                <a:spLocks noChangeShapeType="1"/>
              </p:cNvSpPr>
              <p:nvPr/>
            </p:nvSpPr>
            <p:spPr bwMode="auto">
              <a:xfrm flipV="1">
                <a:off x="4002" y="3419"/>
                <a:ext cx="572" cy="0"/>
              </a:xfrm>
              <a:prstGeom prst="line">
                <a:avLst/>
              </a:prstGeom>
              <a:noFill/>
              <a:ln w="19050">
                <a:solidFill>
                  <a:schemeClr val="tx1"/>
                </a:solidFill>
                <a:round/>
                <a:headEnd/>
                <a:tailEnd type="triangle" w="med" len="med"/>
              </a:ln>
            </p:spPr>
            <p:txBody>
              <a:bodyPr/>
              <a:lstStyle/>
              <a:p>
                <a:endParaRPr lang="en-US"/>
              </a:p>
            </p:txBody>
          </p:sp>
          <p:sp>
            <p:nvSpPr>
              <p:cNvPr id="1056" name="Line 34"/>
              <p:cNvSpPr>
                <a:spLocks noChangeShapeType="1"/>
              </p:cNvSpPr>
              <p:nvPr/>
            </p:nvSpPr>
            <p:spPr bwMode="auto">
              <a:xfrm flipV="1">
                <a:off x="3933" y="2565"/>
                <a:ext cx="670" cy="725"/>
              </a:xfrm>
              <a:prstGeom prst="line">
                <a:avLst/>
              </a:prstGeom>
              <a:noFill/>
              <a:ln w="19050">
                <a:solidFill>
                  <a:schemeClr val="tx1"/>
                </a:solidFill>
                <a:round/>
                <a:headEnd/>
                <a:tailEnd type="triangle" w="med" len="med"/>
              </a:ln>
            </p:spPr>
            <p:txBody>
              <a:bodyPr/>
              <a:lstStyle/>
              <a:p>
                <a:endParaRPr lang="en-US"/>
              </a:p>
            </p:txBody>
          </p:sp>
          <p:sp>
            <p:nvSpPr>
              <p:cNvPr id="1057" name="Freeform 35"/>
              <p:cNvSpPr>
                <a:spLocks/>
              </p:cNvSpPr>
              <p:nvPr/>
            </p:nvSpPr>
            <p:spPr bwMode="auto">
              <a:xfrm>
                <a:off x="3739" y="2597"/>
                <a:ext cx="86" cy="688"/>
              </a:xfrm>
              <a:custGeom>
                <a:avLst/>
                <a:gdLst>
                  <a:gd name="T0" fmla="*/ 82 w 86"/>
                  <a:gd name="T1" fmla="*/ 0 h 688"/>
                  <a:gd name="T2" fmla="*/ 1 w 86"/>
                  <a:gd name="T3" fmla="*/ 297 h 688"/>
                  <a:gd name="T4" fmla="*/ 86 w 86"/>
                  <a:gd name="T5" fmla="*/ 688 h 688"/>
                  <a:gd name="T6" fmla="*/ 0 60000 65536"/>
                  <a:gd name="T7" fmla="*/ 0 60000 65536"/>
                  <a:gd name="T8" fmla="*/ 0 60000 65536"/>
                  <a:gd name="T9" fmla="*/ 0 w 86"/>
                  <a:gd name="T10" fmla="*/ 0 h 688"/>
                  <a:gd name="T11" fmla="*/ 86 w 86"/>
                  <a:gd name="T12" fmla="*/ 688 h 688"/>
                </a:gdLst>
                <a:ahLst/>
                <a:cxnLst>
                  <a:cxn ang="T6">
                    <a:pos x="T0" y="T1"/>
                  </a:cxn>
                  <a:cxn ang="T7">
                    <a:pos x="T2" y="T3"/>
                  </a:cxn>
                  <a:cxn ang="T8">
                    <a:pos x="T4" y="T5"/>
                  </a:cxn>
                </a:cxnLst>
                <a:rect l="T9" t="T10" r="T11" b="T12"/>
                <a:pathLst>
                  <a:path w="86" h="688">
                    <a:moveTo>
                      <a:pt x="82" y="0"/>
                    </a:moveTo>
                    <a:cubicBezTo>
                      <a:pt x="41" y="91"/>
                      <a:pt x="0" y="182"/>
                      <a:pt x="1" y="297"/>
                    </a:cubicBezTo>
                    <a:cubicBezTo>
                      <a:pt x="2" y="412"/>
                      <a:pt x="72" y="624"/>
                      <a:pt x="86" y="688"/>
                    </a:cubicBezTo>
                  </a:path>
                </a:pathLst>
              </a:custGeom>
              <a:noFill/>
              <a:ln w="19050">
                <a:solidFill>
                  <a:schemeClr val="tx1"/>
                </a:solidFill>
                <a:round/>
                <a:headEnd/>
                <a:tailEnd type="triangle" w="med" len="med"/>
              </a:ln>
            </p:spPr>
            <p:txBody>
              <a:bodyPr/>
              <a:lstStyle/>
              <a:p>
                <a:endParaRPr lang="en-US"/>
              </a:p>
            </p:txBody>
          </p:sp>
          <p:sp>
            <p:nvSpPr>
              <p:cNvPr id="1058" name="Freeform 36"/>
              <p:cNvSpPr>
                <a:spLocks/>
              </p:cNvSpPr>
              <p:nvPr/>
            </p:nvSpPr>
            <p:spPr bwMode="auto">
              <a:xfrm>
                <a:off x="4555" y="2608"/>
                <a:ext cx="86" cy="688"/>
              </a:xfrm>
              <a:custGeom>
                <a:avLst/>
                <a:gdLst>
                  <a:gd name="T0" fmla="*/ 82 w 86"/>
                  <a:gd name="T1" fmla="*/ 0 h 688"/>
                  <a:gd name="T2" fmla="*/ 1 w 86"/>
                  <a:gd name="T3" fmla="*/ 297 h 688"/>
                  <a:gd name="T4" fmla="*/ 86 w 86"/>
                  <a:gd name="T5" fmla="*/ 688 h 688"/>
                  <a:gd name="T6" fmla="*/ 0 60000 65536"/>
                  <a:gd name="T7" fmla="*/ 0 60000 65536"/>
                  <a:gd name="T8" fmla="*/ 0 60000 65536"/>
                  <a:gd name="T9" fmla="*/ 0 w 86"/>
                  <a:gd name="T10" fmla="*/ 0 h 688"/>
                  <a:gd name="T11" fmla="*/ 86 w 86"/>
                  <a:gd name="T12" fmla="*/ 688 h 688"/>
                </a:gdLst>
                <a:ahLst/>
                <a:cxnLst>
                  <a:cxn ang="T6">
                    <a:pos x="T0" y="T1"/>
                  </a:cxn>
                  <a:cxn ang="T7">
                    <a:pos x="T2" y="T3"/>
                  </a:cxn>
                  <a:cxn ang="T8">
                    <a:pos x="T4" y="T5"/>
                  </a:cxn>
                </a:cxnLst>
                <a:rect l="T9" t="T10" r="T11" b="T12"/>
                <a:pathLst>
                  <a:path w="86" h="688">
                    <a:moveTo>
                      <a:pt x="82" y="0"/>
                    </a:moveTo>
                    <a:cubicBezTo>
                      <a:pt x="41" y="91"/>
                      <a:pt x="0" y="182"/>
                      <a:pt x="1" y="297"/>
                    </a:cubicBezTo>
                    <a:cubicBezTo>
                      <a:pt x="2" y="412"/>
                      <a:pt x="72" y="624"/>
                      <a:pt x="86" y="688"/>
                    </a:cubicBezTo>
                  </a:path>
                </a:pathLst>
              </a:custGeom>
              <a:noFill/>
              <a:ln w="19050">
                <a:solidFill>
                  <a:schemeClr val="tx1"/>
                </a:solidFill>
                <a:round/>
                <a:headEnd/>
                <a:tailEnd type="triangle" w="med" len="med"/>
              </a:ln>
            </p:spPr>
            <p:txBody>
              <a:bodyPr/>
              <a:lstStyle/>
              <a:p>
                <a:endParaRPr lang="en-US"/>
              </a:p>
            </p:txBody>
          </p:sp>
          <p:sp>
            <p:nvSpPr>
              <p:cNvPr id="1059" name="Freeform 37"/>
              <p:cNvSpPr>
                <a:spLocks/>
              </p:cNvSpPr>
              <p:nvPr/>
            </p:nvSpPr>
            <p:spPr bwMode="auto">
              <a:xfrm rot="10800000">
                <a:off x="4750" y="2596"/>
                <a:ext cx="86" cy="688"/>
              </a:xfrm>
              <a:custGeom>
                <a:avLst/>
                <a:gdLst>
                  <a:gd name="T0" fmla="*/ 82 w 86"/>
                  <a:gd name="T1" fmla="*/ 0 h 688"/>
                  <a:gd name="T2" fmla="*/ 1 w 86"/>
                  <a:gd name="T3" fmla="*/ 297 h 688"/>
                  <a:gd name="T4" fmla="*/ 86 w 86"/>
                  <a:gd name="T5" fmla="*/ 688 h 688"/>
                  <a:gd name="T6" fmla="*/ 0 60000 65536"/>
                  <a:gd name="T7" fmla="*/ 0 60000 65536"/>
                  <a:gd name="T8" fmla="*/ 0 60000 65536"/>
                  <a:gd name="T9" fmla="*/ 0 w 86"/>
                  <a:gd name="T10" fmla="*/ 0 h 688"/>
                  <a:gd name="T11" fmla="*/ 86 w 86"/>
                  <a:gd name="T12" fmla="*/ 688 h 688"/>
                </a:gdLst>
                <a:ahLst/>
                <a:cxnLst>
                  <a:cxn ang="T6">
                    <a:pos x="T0" y="T1"/>
                  </a:cxn>
                  <a:cxn ang="T7">
                    <a:pos x="T2" y="T3"/>
                  </a:cxn>
                  <a:cxn ang="T8">
                    <a:pos x="T4" y="T5"/>
                  </a:cxn>
                </a:cxnLst>
                <a:rect l="T9" t="T10" r="T11" b="T12"/>
                <a:pathLst>
                  <a:path w="86" h="688">
                    <a:moveTo>
                      <a:pt x="82" y="0"/>
                    </a:moveTo>
                    <a:cubicBezTo>
                      <a:pt x="41" y="91"/>
                      <a:pt x="0" y="182"/>
                      <a:pt x="1" y="297"/>
                    </a:cubicBezTo>
                    <a:cubicBezTo>
                      <a:pt x="2" y="412"/>
                      <a:pt x="72" y="624"/>
                      <a:pt x="86" y="688"/>
                    </a:cubicBezTo>
                  </a:path>
                </a:pathLst>
              </a:custGeom>
              <a:noFill/>
              <a:ln w="19050">
                <a:solidFill>
                  <a:schemeClr val="tx1"/>
                </a:solidFill>
                <a:round/>
                <a:headEnd/>
                <a:tailEnd type="triangle" w="med" len="med"/>
              </a:ln>
            </p:spPr>
            <p:txBody>
              <a:bodyPr/>
              <a:lstStyle/>
              <a:p>
                <a:endParaRPr lang="en-US"/>
              </a:p>
            </p:txBody>
          </p:sp>
          <p:sp>
            <p:nvSpPr>
              <p:cNvPr id="1060" name="Freeform 38"/>
              <p:cNvSpPr>
                <a:spLocks/>
              </p:cNvSpPr>
              <p:nvPr/>
            </p:nvSpPr>
            <p:spPr bwMode="auto">
              <a:xfrm rot="10800000">
                <a:off x="3906" y="2593"/>
                <a:ext cx="86" cy="688"/>
              </a:xfrm>
              <a:custGeom>
                <a:avLst/>
                <a:gdLst>
                  <a:gd name="T0" fmla="*/ 82 w 86"/>
                  <a:gd name="T1" fmla="*/ 0 h 688"/>
                  <a:gd name="T2" fmla="*/ 1 w 86"/>
                  <a:gd name="T3" fmla="*/ 297 h 688"/>
                  <a:gd name="T4" fmla="*/ 86 w 86"/>
                  <a:gd name="T5" fmla="*/ 688 h 688"/>
                  <a:gd name="T6" fmla="*/ 0 60000 65536"/>
                  <a:gd name="T7" fmla="*/ 0 60000 65536"/>
                  <a:gd name="T8" fmla="*/ 0 60000 65536"/>
                  <a:gd name="T9" fmla="*/ 0 w 86"/>
                  <a:gd name="T10" fmla="*/ 0 h 688"/>
                  <a:gd name="T11" fmla="*/ 86 w 86"/>
                  <a:gd name="T12" fmla="*/ 688 h 688"/>
                </a:gdLst>
                <a:ahLst/>
                <a:cxnLst>
                  <a:cxn ang="T6">
                    <a:pos x="T0" y="T1"/>
                  </a:cxn>
                  <a:cxn ang="T7">
                    <a:pos x="T2" y="T3"/>
                  </a:cxn>
                  <a:cxn ang="T8">
                    <a:pos x="T4" y="T5"/>
                  </a:cxn>
                </a:cxnLst>
                <a:rect l="T9" t="T10" r="T11" b="T12"/>
                <a:pathLst>
                  <a:path w="86" h="688">
                    <a:moveTo>
                      <a:pt x="82" y="0"/>
                    </a:moveTo>
                    <a:cubicBezTo>
                      <a:pt x="41" y="91"/>
                      <a:pt x="0" y="182"/>
                      <a:pt x="1" y="297"/>
                    </a:cubicBezTo>
                    <a:cubicBezTo>
                      <a:pt x="2" y="412"/>
                      <a:pt x="72" y="624"/>
                      <a:pt x="86" y="688"/>
                    </a:cubicBezTo>
                  </a:path>
                </a:pathLst>
              </a:custGeom>
              <a:noFill/>
              <a:ln w="19050">
                <a:solidFill>
                  <a:schemeClr val="tx1"/>
                </a:solidFill>
                <a:round/>
                <a:headEnd/>
                <a:tailEnd type="triangle" w="med" len="med"/>
              </a:ln>
            </p:spPr>
            <p:txBody>
              <a:bodyPr/>
              <a:lstStyle/>
              <a:p>
                <a:endParaRPr lang="en-US"/>
              </a:p>
            </p:txBody>
          </p:sp>
          <p:sp>
            <p:nvSpPr>
              <p:cNvPr id="1061" name="Line 39"/>
              <p:cNvSpPr>
                <a:spLocks noChangeShapeType="1"/>
              </p:cNvSpPr>
              <p:nvPr/>
            </p:nvSpPr>
            <p:spPr bwMode="auto">
              <a:xfrm flipH="1" flipV="1">
                <a:off x="3555" y="2993"/>
                <a:ext cx="1031" cy="364"/>
              </a:xfrm>
              <a:prstGeom prst="line">
                <a:avLst/>
              </a:prstGeom>
              <a:noFill/>
              <a:ln w="19050">
                <a:solidFill>
                  <a:schemeClr val="tx1"/>
                </a:solidFill>
                <a:round/>
                <a:headEnd/>
                <a:tailEnd type="triangle" w="med" len="med"/>
              </a:ln>
            </p:spPr>
            <p:txBody>
              <a:bodyPr/>
              <a:lstStyle/>
              <a:p>
                <a:endParaRPr lang="en-US"/>
              </a:p>
            </p:txBody>
          </p:sp>
          <p:sp>
            <p:nvSpPr>
              <p:cNvPr id="1062" name="Text Box 40"/>
              <p:cNvSpPr txBox="1">
                <a:spLocks noChangeArrowheads="1"/>
              </p:cNvSpPr>
              <p:nvPr/>
            </p:nvSpPr>
            <p:spPr bwMode="auto">
              <a:xfrm>
                <a:off x="4408" y="2940"/>
                <a:ext cx="187" cy="212"/>
              </a:xfrm>
              <a:prstGeom prst="rect">
                <a:avLst/>
              </a:prstGeom>
              <a:noFill/>
              <a:ln w="9525">
                <a:noFill/>
                <a:miter lim="800000"/>
                <a:headEnd/>
                <a:tailEnd/>
              </a:ln>
            </p:spPr>
            <p:txBody>
              <a:bodyPr wrap="none">
                <a:spAutoFit/>
              </a:bodyPr>
              <a:lstStyle/>
              <a:p>
                <a:r>
                  <a:rPr lang="en-US" sz="1600"/>
                  <a:t>2</a:t>
                </a:r>
              </a:p>
            </p:txBody>
          </p:sp>
          <p:sp>
            <p:nvSpPr>
              <p:cNvPr id="1063" name="Text Box 41"/>
              <p:cNvSpPr txBox="1">
                <a:spLocks noChangeArrowheads="1"/>
              </p:cNvSpPr>
              <p:nvPr/>
            </p:nvSpPr>
            <p:spPr bwMode="auto">
              <a:xfrm>
                <a:off x="3593" y="2766"/>
                <a:ext cx="187" cy="212"/>
              </a:xfrm>
              <a:prstGeom prst="rect">
                <a:avLst/>
              </a:prstGeom>
              <a:noFill/>
              <a:ln w="9525">
                <a:noFill/>
                <a:miter lim="800000"/>
                <a:headEnd/>
                <a:tailEnd/>
              </a:ln>
            </p:spPr>
            <p:txBody>
              <a:bodyPr wrap="none">
                <a:spAutoFit/>
              </a:bodyPr>
              <a:lstStyle/>
              <a:p>
                <a:r>
                  <a:rPr lang="en-US" sz="1600"/>
                  <a:t>2</a:t>
                </a:r>
              </a:p>
            </p:txBody>
          </p:sp>
          <p:sp>
            <p:nvSpPr>
              <p:cNvPr id="1064" name="Text Box 42"/>
              <p:cNvSpPr txBox="1">
                <a:spLocks noChangeArrowheads="1"/>
              </p:cNvSpPr>
              <p:nvPr/>
            </p:nvSpPr>
            <p:spPr bwMode="auto">
              <a:xfrm>
                <a:off x="3939" y="2759"/>
                <a:ext cx="187" cy="212"/>
              </a:xfrm>
              <a:prstGeom prst="rect">
                <a:avLst/>
              </a:prstGeom>
              <a:noFill/>
              <a:ln w="9525">
                <a:noFill/>
                <a:miter lim="800000"/>
                <a:headEnd/>
                <a:tailEnd/>
              </a:ln>
            </p:spPr>
            <p:txBody>
              <a:bodyPr wrap="none">
                <a:spAutoFit/>
              </a:bodyPr>
              <a:lstStyle/>
              <a:p>
                <a:r>
                  <a:rPr lang="en-US" sz="1600"/>
                  <a:t>1</a:t>
                </a:r>
              </a:p>
            </p:txBody>
          </p:sp>
          <p:sp>
            <p:nvSpPr>
              <p:cNvPr id="1065" name="Text Box 43"/>
              <p:cNvSpPr txBox="1">
                <a:spLocks noChangeArrowheads="1"/>
              </p:cNvSpPr>
              <p:nvPr/>
            </p:nvSpPr>
            <p:spPr bwMode="auto">
              <a:xfrm>
                <a:off x="4221" y="2670"/>
                <a:ext cx="187" cy="212"/>
              </a:xfrm>
              <a:prstGeom prst="rect">
                <a:avLst/>
              </a:prstGeom>
              <a:noFill/>
              <a:ln w="9525">
                <a:noFill/>
                <a:miter lim="800000"/>
                <a:headEnd/>
                <a:tailEnd/>
              </a:ln>
            </p:spPr>
            <p:txBody>
              <a:bodyPr wrap="none">
                <a:spAutoFit/>
              </a:bodyPr>
              <a:lstStyle/>
              <a:p>
                <a:r>
                  <a:rPr lang="en-US" sz="1600"/>
                  <a:t>4</a:t>
                </a:r>
              </a:p>
            </p:txBody>
          </p:sp>
          <p:sp>
            <p:nvSpPr>
              <p:cNvPr id="1066" name="Text Box 44"/>
              <p:cNvSpPr txBox="1">
                <a:spLocks noChangeArrowheads="1"/>
              </p:cNvSpPr>
              <p:nvPr/>
            </p:nvSpPr>
            <p:spPr bwMode="auto">
              <a:xfrm>
                <a:off x="4234" y="3086"/>
                <a:ext cx="187" cy="212"/>
              </a:xfrm>
              <a:prstGeom prst="rect">
                <a:avLst/>
              </a:prstGeom>
              <a:noFill/>
              <a:ln w="9525">
                <a:noFill/>
                <a:miter lim="800000"/>
                <a:headEnd/>
                <a:tailEnd/>
              </a:ln>
            </p:spPr>
            <p:txBody>
              <a:bodyPr wrap="none">
                <a:spAutoFit/>
              </a:bodyPr>
              <a:lstStyle/>
              <a:p>
                <a:r>
                  <a:rPr lang="en-US" sz="1600"/>
                  <a:t>3</a:t>
                </a:r>
              </a:p>
            </p:txBody>
          </p:sp>
        </p:grpSp>
      </p:grpSp>
      <p:sp>
        <p:nvSpPr>
          <p:cNvPr id="48" name="Title 1">
            <a:extLst>
              <a:ext uri="{FF2B5EF4-FFF2-40B4-BE49-F238E27FC236}">
                <a16:creationId xmlns:a16="http://schemas.microsoft.com/office/drawing/2014/main" id="{AFB61BDE-1422-433C-9749-896AF20CA4E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Problems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9" name="Picture 2" descr="E:\NIET\Project\xLogo11.png.pagespeed.ic.pydHLuCQEZ.png">
            <a:extLst>
              <a:ext uri="{FF2B5EF4-FFF2-40B4-BE49-F238E27FC236}">
                <a16:creationId xmlns:a16="http://schemas.microsoft.com/office/drawing/2014/main" id="{6E42A8EC-4DBB-4788-A7F6-18CE74F9C707}"/>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0F82BE7F-1E30-45C1-A383-0F681E834980}"/>
              </a:ext>
            </a:extLst>
          </p:cNvPr>
          <p:cNvSpPr>
            <a:spLocks noGrp="1"/>
          </p:cNvSpPr>
          <p:nvPr>
            <p:ph type="dt" sz="half" idx="10"/>
          </p:nvPr>
        </p:nvSpPr>
        <p:spPr/>
        <p:txBody>
          <a:bodyPr/>
          <a:lstStyle/>
          <a:p>
            <a:pPr>
              <a:defRPr/>
            </a:pPr>
            <a:fld id="{D4C85572-4C31-4342-A984-0AB736FBC202}" type="datetime1">
              <a:rPr lang="en-US" smtClean="0"/>
              <a:t>11/25/2022</a:t>
            </a:fld>
            <a:endParaRPr lang="en-US"/>
          </a:p>
        </p:txBody>
      </p:sp>
      <p:sp>
        <p:nvSpPr>
          <p:cNvPr id="7" name="Slide Number Placeholder 6">
            <a:extLst>
              <a:ext uri="{FF2B5EF4-FFF2-40B4-BE49-F238E27FC236}">
                <a16:creationId xmlns:a16="http://schemas.microsoft.com/office/drawing/2014/main" id="{C335A72E-E3AC-49F0-B86A-FA7CD11E4172}"/>
              </a:ext>
            </a:extLst>
          </p:cNvPr>
          <p:cNvSpPr>
            <a:spLocks noGrp="1"/>
          </p:cNvSpPr>
          <p:nvPr>
            <p:ph type="sldNum" sz="quarter" idx="11"/>
          </p:nvPr>
        </p:nvSpPr>
        <p:spPr/>
        <p:txBody>
          <a:bodyPr/>
          <a:lstStyle/>
          <a:p>
            <a:pPr>
              <a:defRPr/>
            </a:pPr>
            <a:fld id="{8C157E9A-44B4-4987-92FF-D7A8ED801562}" type="slidenum">
              <a:rPr lang="en-US" smtClean="0"/>
              <a:pPr>
                <a:defRPr/>
              </a:pPr>
              <a:t>65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80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0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800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80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7" name="Rectangle 3"/>
          <p:cNvSpPr>
            <a:spLocks noGrp="1" noChangeArrowheads="1"/>
          </p:cNvSpPr>
          <p:nvPr>
            <p:ph type="body" idx="1"/>
          </p:nvPr>
        </p:nvSpPr>
        <p:spPr>
          <a:xfrm>
            <a:off x="457200" y="914400"/>
            <a:ext cx="8229600" cy="4525963"/>
          </a:xfrm>
        </p:spPr>
        <p:txBody>
          <a:bodyPr>
            <a:noAutofit/>
          </a:bodyPr>
          <a:lstStyle/>
          <a:p>
            <a:pPr eaLnBrk="1" hangingPunct="1">
              <a:lnSpc>
                <a:spcPct val="110000"/>
              </a:lnSpc>
            </a:pPr>
            <a:r>
              <a:rPr lang="en-US" sz="2200" b="1" dirty="0"/>
              <a:t>Single-source shortest path</a:t>
            </a:r>
          </a:p>
          <a:p>
            <a:pPr lvl="1" eaLnBrk="1" hangingPunct="1">
              <a:lnSpc>
                <a:spcPct val="110000"/>
              </a:lnSpc>
            </a:pPr>
            <a:r>
              <a:rPr lang="en-US" sz="2200" dirty="0"/>
              <a:t>G = (V, E) </a:t>
            </a:r>
            <a:r>
              <a:rPr lang="en-US" sz="2200" dirty="0">
                <a:sym typeface="Symbol" pitchFamily="18" charset="2"/>
              </a:rPr>
              <a:t> find a shortest path from a given source vertex </a:t>
            </a:r>
            <a:r>
              <a:rPr lang="en-US" sz="2200" dirty="0">
                <a:latin typeface="Comic Sans MS" pitchFamily="66" charset="0"/>
                <a:sym typeface="Symbol" pitchFamily="18" charset="2"/>
              </a:rPr>
              <a:t>s</a:t>
            </a:r>
            <a:r>
              <a:rPr lang="en-US" sz="2200" dirty="0">
                <a:sym typeface="Symbol" pitchFamily="18" charset="2"/>
              </a:rPr>
              <a:t> to each vertex </a:t>
            </a:r>
            <a:r>
              <a:rPr lang="en-US" sz="2200" dirty="0">
                <a:latin typeface="Comic Sans MS" pitchFamily="66" charset="0"/>
                <a:sym typeface="Symbol" pitchFamily="18" charset="2"/>
              </a:rPr>
              <a:t>v  V</a:t>
            </a:r>
          </a:p>
          <a:p>
            <a:pPr eaLnBrk="1" hangingPunct="1">
              <a:lnSpc>
                <a:spcPct val="110000"/>
              </a:lnSpc>
            </a:pPr>
            <a:r>
              <a:rPr lang="en-US" sz="2200" b="1" dirty="0">
                <a:sym typeface="Symbol" pitchFamily="18" charset="2"/>
              </a:rPr>
              <a:t>Single-destination shortest path</a:t>
            </a:r>
          </a:p>
          <a:p>
            <a:pPr lvl="1" eaLnBrk="1" hangingPunct="1">
              <a:lnSpc>
                <a:spcPct val="110000"/>
              </a:lnSpc>
            </a:pPr>
            <a:r>
              <a:rPr lang="en-US" sz="2200" dirty="0">
                <a:sym typeface="Symbol" pitchFamily="18" charset="2"/>
              </a:rPr>
              <a:t>Find a shortest path to a given destination vertex </a:t>
            </a:r>
            <a:r>
              <a:rPr lang="en-US" sz="2200" b="1" dirty="0">
                <a:sym typeface="Symbol" pitchFamily="18" charset="2"/>
              </a:rPr>
              <a:t>t</a:t>
            </a:r>
            <a:r>
              <a:rPr lang="en-US" sz="2200" dirty="0">
                <a:latin typeface="Comic Sans MS" pitchFamily="66" charset="0"/>
                <a:sym typeface="Symbol" pitchFamily="18" charset="2"/>
              </a:rPr>
              <a:t> </a:t>
            </a:r>
            <a:r>
              <a:rPr lang="en-US" sz="2200" dirty="0">
                <a:sym typeface="Symbol" pitchFamily="18" charset="2"/>
              </a:rPr>
              <a:t>from each vertex </a:t>
            </a:r>
            <a:r>
              <a:rPr lang="en-US" sz="2200" dirty="0">
                <a:latin typeface="Comic Sans MS" pitchFamily="66" charset="0"/>
                <a:sym typeface="Symbol" pitchFamily="18" charset="2"/>
              </a:rPr>
              <a:t>v</a:t>
            </a:r>
          </a:p>
          <a:p>
            <a:pPr lvl="1" eaLnBrk="1" hangingPunct="1">
              <a:lnSpc>
                <a:spcPct val="110000"/>
              </a:lnSpc>
            </a:pPr>
            <a:r>
              <a:rPr lang="en-US" sz="2200" dirty="0">
                <a:sym typeface="Symbol" pitchFamily="18" charset="2"/>
              </a:rPr>
              <a:t>Reverse the direction of each edge  single-source</a:t>
            </a:r>
          </a:p>
          <a:p>
            <a:pPr eaLnBrk="1" hangingPunct="1">
              <a:lnSpc>
                <a:spcPct val="110000"/>
              </a:lnSpc>
            </a:pPr>
            <a:r>
              <a:rPr lang="en-US" sz="2200" b="1" dirty="0">
                <a:sym typeface="Symbol" pitchFamily="18" charset="2"/>
              </a:rPr>
              <a:t>Single-pair shortest path</a:t>
            </a:r>
          </a:p>
          <a:p>
            <a:pPr lvl="1" eaLnBrk="1" hangingPunct="1">
              <a:lnSpc>
                <a:spcPct val="110000"/>
              </a:lnSpc>
            </a:pPr>
            <a:r>
              <a:rPr lang="en-US" sz="2200" dirty="0">
                <a:sym typeface="Symbol" pitchFamily="18" charset="2"/>
              </a:rPr>
              <a:t>Find a shortest path from </a:t>
            </a:r>
            <a:r>
              <a:rPr lang="en-US" sz="2200" dirty="0">
                <a:latin typeface="Comic Sans MS" pitchFamily="66" charset="0"/>
                <a:sym typeface="Symbol" pitchFamily="18" charset="2"/>
              </a:rPr>
              <a:t>u</a:t>
            </a:r>
            <a:r>
              <a:rPr lang="en-US" sz="2200" dirty="0">
                <a:sym typeface="Symbol" pitchFamily="18" charset="2"/>
              </a:rPr>
              <a:t> to </a:t>
            </a:r>
            <a:r>
              <a:rPr lang="en-US" sz="2200" dirty="0">
                <a:latin typeface="Comic Sans MS" pitchFamily="66" charset="0"/>
                <a:sym typeface="Symbol" pitchFamily="18" charset="2"/>
              </a:rPr>
              <a:t>v</a:t>
            </a:r>
            <a:r>
              <a:rPr lang="en-US" sz="2200" dirty="0">
                <a:sym typeface="Symbol" pitchFamily="18" charset="2"/>
              </a:rPr>
              <a:t> for given vertices </a:t>
            </a:r>
            <a:r>
              <a:rPr lang="en-US" sz="2200" dirty="0">
                <a:latin typeface="Comic Sans MS" pitchFamily="66" charset="0"/>
                <a:sym typeface="Symbol" pitchFamily="18" charset="2"/>
              </a:rPr>
              <a:t>u</a:t>
            </a:r>
            <a:r>
              <a:rPr lang="en-US" sz="2200" dirty="0">
                <a:sym typeface="Symbol" pitchFamily="18" charset="2"/>
              </a:rPr>
              <a:t> and </a:t>
            </a:r>
            <a:r>
              <a:rPr lang="en-US" sz="2200" dirty="0">
                <a:latin typeface="Comic Sans MS" pitchFamily="66" charset="0"/>
                <a:sym typeface="Symbol" pitchFamily="18" charset="2"/>
              </a:rPr>
              <a:t>v</a:t>
            </a:r>
          </a:p>
          <a:p>
            <a:pPr lvl="1" eaLnBrk="1" hangingPunct="1">
              <a:lnSpc>
                <a:spcPct val="110000"/>
              </a:lnSpc>
            </a:pPr>
            <a:r>
              <a:rPr lang="en-US" sz="2200" dirty="0">
                <a:sym typeface="Symbol" pitchFamily="18" charset="2"/>
              </a:rPr>
              <a:t>Solve the single-source problem</a:t>
            </a:r>
          </a:p>
          <a:p>
            <a:pPr eaLnBrk="1" hangingPunct="1">
              <a:lnSpc>
                <a:spcPct val="110000"/>
              </a:lnSpc>
            </a:pPr>
            <a:r>
              <a:rPr lang="en-US" sz="2200" b="1" dirty="0">
                <a:sym typeface="Symbol" pitchFamily="18" charset="2"/>
              </a:rPr>
              <a:t>All-pairs shortest-paths</a:t>
            </a:r>
          </a:p>
          <a:p>
            <a:pPr lvl="1" eaLnBrk="1" hangingPunct="1">
              <a:lnSpc>
                <a:spcPct val="110000"/>
              </a:lnSpc>
            </a:pPr>
            <a:r>
              <a:rPr lang="en-US" sz="2200" dirty="0">
                <a:sym typeface="Symbol" pitchFamily="18" charset="2"/>
              </a:rPr>
              <a:t>Find a shortest path from </a:t>
            </a:r>
            <a:r>
              <a:rPr lang="en-US" sz="2200" dirty="0">
                <a:latin typeface="Comic Sans MS" pitchFamily="66" charset="0"/>
                <a:sym typeface="Symbol" pitchFamily="18" charset="2"/>
              </a:rPr>
              <a:t>u</a:t>
            </a:r>
            <a:r>
              <a:rPr lang="en-US" sz="2200" dirty="0">
                <a:sym typeface="Symbol" pitchFamily="18" charset="2"/>
              </a:rPr>
              <a:t> to </a:t>
            </a:r>
            <a:r>
              <a:rPr lang="en-US" sz="2200" dirty="0">
                <a:latin typeface="Comic Sans MS" pitchFamily="66" charset="0"/>
                <a:sym typeface="Symbol" pitchFamily="18" charset="2"/>
              </a:rPr>
              <a:t>v</a:t>
            </a:r>
            <a:r>
              <a:rPr lang="en-US" sz="2200" dirty="0">
                <a:sym typeface="Symbol" pitchFamily="18" charset="2"/>
              </a:rPr>
              <a:t> for every pair of vertices </a:t>
            </a:r>
            <a:r>
              <a:rPr lang="en-US" sz="2200" dirty="0">
                <a:latin typeface="Comic Sans MS" pitchFamily="66" charset="0"/>
                <a:sym typeface="Symbol" pitchFamily="18" charset="2"/>
              </a:rPr>
              <a:t>u</a:t>
            </a:r>
            <a:r>
              <a:rPr lang="en-US" sz="2200" dirty="0">
                <a:sym typeface="Symbol" pitchFamily="18" charset="2"/>
              </a:rPr>
              <a:t> and </a:t>
            </a:r>
            <a:r>
              <a:rPr lang="en-US" sz="2200" dirty="0">
                <a:latin typeface="Comic Sans MS" pitchFamily="66" charset="0"/>
                <a:sym typeface="Symbol" pitchFamily="18" charset="2"/>
              </a:rPr>
              <a:t>v</a:t>
            </a:r>
            <a:endParaRPr lang="en-US" sz="2200" dirty="0">
              <a:sym typeface="Symbol" pitchFamily="18" charset="2"/>
            </a:endParaRPr>
          </a:p>
        </p:txBody>
      </p:sp>
      <p:sp>
        <p:nvSpPr>
          <p:cNvPr id="5" name="Title 1">
            <a:extLst>
              <a:ext uri="{FF2B5EF4-FFF2-40B4-BE49-F238E27FC236}">
                <a16:creationId xmlns:a16="http://schemas.microsoft.com/office/drawing/2014/main" id="{E5CB8A18-A5EC-4293-BEAD-D3DBD96D44D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a:t>Variants of Shortest Paths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C839542C-04A3-4863-9812-F1ABC316780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id="{4519CA6B-E03B-4205-82FC-8EF35171BD39}"/>
              </a:ext>
            </a:extLst>
          </p:cNvPr>
          <p:cNvSpPr>
            <a:spLocks noGrp="1"/>
          </p:cNvSpPr>
          <p:nvPr>
            <p:ph type="dt" sz="half" idx="10"/>
          </p:nvPr>
        </p:nvSpPr>
        <p:spPr/>
        <p:txBody>
          <a:bodyPr/>
          <a:lstStyle/>
          <a:p>
            <a:fld id="{842B8264-D221-405E-8544-31F76CC6C931}" type="datetime1">
              <a:rPr lang="en-US" smtClean="0"/>
              <a:t>11/25/2022</a:t>
            </a:fld>
            <a:endParaRPr lang="en-US"/>
          </a:p>
        </p:txBody>
      </p:sp>
      <p:sp>
        <p:nvSpPr>
          <p:cNvPr id="8" name="Slide Number Placeholder 7">
            <a:extLst>
              <a:ext uri="{FF2B5EF4-FFF2-40B4-BE49-F238E27FC236}">
                <a16:creationId xmlns:a16="http://schemas.microsoft.com/office/drawing/2014/main" id="{316E2C3C-2E43-4133-AF35-E1D671794419}"/>
              </a:ext>
            </a:extLst>
          </p:cNvPr>
          <p:cNvSpPr>
            <a:spLocks noGrp="1"/>
          </p:cNvSpPr>
          <p:nvPr>
            <p:ph type="sldNum" sz="quarter" idx="12"/>
          </p:nvPr>
        </p:nvSpPr>
        <p:spPr/>
        <p:txBody>
          <a:bodyPr/>
          <a:lstStyle/>
          <a:p>
            <a:fld id="{B6F15528-21DE-4FAA-801E-634DDDAF4B2B}" type="slidenum">
              <a:rPr lang="en-US" smtClean="0"/>
              <a:pPr/>
              <a:t>66</a:t>
            </a:fld>
            <a:endParaRPr lang="en-US"/>
          </a:p>
        </p:txBody>
      </p:sp>
      <p:sp>
        <p:nvSpPr>
          <p:cNvPr id="2" name="Footer Placeholder 1">
            <a:extLst>
              <a:ext uri="{FF2B5EF4-FFF2-40B4-BE49-F238E27FC236}">
                <a16:creationId xmlns:a16="http://schemas.microsoft.com/office/drawing/2014/main" id="{65BE6E39-1BF6-4030-A7D5-CFA6A8F29D88}"/>
              </a:ext>
            </a:extLst>
          </p:cNvPr>
          <p:cNvSpPr>
            <a:spLocks noGrp="1"/>
          </p:cNvSpPr>
          <p:nvPr>
            <p:ph type="ftr" sz="quarter" idx="11"/>
          </p:nvPr>
        </p:nvSpPr>
        <p:spPr/>
        <p:txBody>
          <a:bodyPr/>
          <a:lstStyle/>
          <a:p>
            <a:r>
              <a:rPr lang="en-US"/>
              <a:t>Megha Gupta             ACSE 0301: DS  Unit 5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902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902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902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90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90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90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902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90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CA1C35-1993-4E09-A7A1-A0C977B7EFB2}"/>
              </a:ext>
            </a:extLst>
          </p:cNvPr>
          <p:cNvSpPr>
            <a:spLocks noGrp="1"/>
          </p:cNvSpPr>
          <p:nvPr>
            <p:ph type="dt" sz="half" idx="10"/>
          </p:nvPr>
        </p:nvSpPr>
        <p:spPr/>
        <p:txBody>
          <a:bodyPr/>
          <a:lstStyle/>
          <a:p>
            <a:fld id="{88F7F87A-35DF-4619-A213-0B7127CB7A54}" type="datetime1">
              <a:rPr lang="en-US" smtClean="0"/>
              <a:t>11/25/2022</a:t>
            </a:fld>
            <a:endParaRPr lang="en-US"/>
          </a:p>
        </p:txBody>
      </p:sp>
      <p:sp>
        <p:nvSpPr>
          <p:cNvPr id="5" name="Footer Placeholder 4">
            <a:extLst>
              <a:ext uri="{FF2B5EF4-FFF2-40B4-BE49-F238E27FC236}">
                <a16:creationId xmlns:a16="http://schemas.microsoft.com/office/drawing/2014/main" id="{D90890A0-42B7-4DA7-9016-3C6F45C6C45E}"/>
              </a:ext>
            </a:extLst>
          </p:cNvPr>
          <p:cNvSpPr>
            <a:spLocks noGrp="1"/>
          </p:cNvSpPr>
          <p:nvPr>
            <p:ph type="ftr" sz="quarter" idx="11"/>
          </p:nvPr>
        </p:nvSpPr>
        <p:spPr/>
        <p:txBody>
          <a:bodyPr/>
          <a:lstStyle/>
          <a:p>
            <a:r>
              <a:rPr lang="en-US"/>
              <a:t>Megha Gupta             ACSE 0301: DS  Unit 5                            </a:t>
            </a:r>
          </a:p>
        </p:txBody>
      </p:sp>
      <p:sp>
        <p:nvSpPr>
          <p:cNvPr id="6" name="Slide Number Placeholder 5">
            <a:extLst>
              <a:ext uri="{FF2B5EF4-FFF2-40B4-BE49-F238E27FC236}">
                <a16:creationId xmlns:a16="http://schemas.microsoft.com/office/drawing/2014/main" id="{70E0180A-64D7-4E15-8D33-F06A2E514BE4}"/>
              </a:ext>
            </a:extLst>
          </p:cNvPr>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a:extLst>
              <a:ext uri="{FF2B5EF4-FFF2-40B4-BE49-F238E27FC236}">
                <a16:creationId xmlns:a16="http://schemas.microsoft.com/office/drawing/2014/main" id="{05B58627-1CE7-41AF-8C59-722FD003103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4FDC7B2-3E91-4D6B-9634-127473BAAD9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6" name="Picture 15">
            <a:extLst>
              <a:ext uri="{FF2B5EF4-FFF2-40B4-BE49-F238E27FC236}">
                <a16:creationId xmlns:a16="http://schemas.microsoft.com/office/drawing/2014/main" id="{6C9DB7B0-68F5-4713-9BE0-E3C7A43BEE06}"/>
              </a:ext>
            </a:extLst>
          </p:cNvPr>
          <p:cNvPicPr>
            <a:picLocks noChangeAspect="1"/>
          </p:cNvPicPr>
          <p:nvPr/>
        </p:nvPicPr>
        <p:blipFill>
          <a:blip r:embed="rId3"/>
          <a:stretch>
            <a:fillRect/>
          </a:stretch>
        </p:blipFill>
        <p:spPr>
          <a:xfrm>
            <a:off x="1828800" y="1695366"/>
            <a:ext cx="3871295" cy="1943268"/>
          </a:xfrm>
          <a:prstGeom prst="rect">
            <a:avLst/>
          </a:prstGeom>
        </p:spPr>
      </p:pic>
      <p:sp>
        <p:nvSpPr>
          <p:cNvPr id="18" name="TextBox 17">
            <a:extLst>
              <a:ext uri="{FF2B5EF4-FFF2-40B4-BE49-F238E27FC236}">
                <a16:creationId xmlns:a16="http://schemas.microsoft.com/office/drawing/2014/main" id="{F583E409-5DB3-4652-92AB-B4220C23F1AE}"/>
              </a:ext>
            </a:extLst>
          </p:cNvPr>
          <p:cNvSpPr txBox="1"/>
          <p:nvPr/>
        </p:nvSpPr>
        <p:spPr>
          <a:xfrm>
            <a:off x="723900" y="990600"/>
            <a:ext cx="7962900" cy="369332"/>
          </a:xfrm>
          <a:prstGeom prst="rect">
            <a:avLst/>
          </a:prstGeom>
          <a:noFill/>
        </p:spPr>
        <p:txBody>
          <a:bodyPr wrap="square" rtlCol="0">
            <a:spAutoFit/>
          </a:bodyPr>
          <a:lstStyle/>
          <a:p>
            <a:r>
              <a:rPr lang="en-US" dirty="0"/>
              <a:t>Find the single source shortest path from the vertex A.</a:t>
            </a:r>
            <a:endParaRPr lang="en-IN" dirty="0"/>
          </a:p>
        </p:txBody>
      </p:sp>
      <p:sp>
        <p:nvSpPr>
          <p:cNvPr id="26" name="TextBox 25">
            <a:extLst>
              <a:ext uri="{FF2B5EF4-FFF2-40B4-BE49-F238E27FC236}">
                <a16:creationId xmlns:a16="http://schemas.microsoft.com/office/drawing/2014/main" id="{266F1884-6B88-439F-BBB6-BD2B0AAF589D}"/>
              </a:ext>
            </a:extLst>
          </p:cNvPr>
          <p:cNvSpPr txBox="1"/>
          <p:nvPr/>
        </p:nvSpPr>
        <p:spPr>
          <a:xfrm>
            <a:off x="4906828" y="4259354"/>
            <a:ext cx="3894103" cy="2031325"/>
          </a:xfrm>
          <a:prstGeom prst="rect">
            <a:avLst/>
          </a:prstGeom>
          <a:noFill/>
        </p:spPr>
        <p:txBody>
          <a:bodyPr wrap="square" rtlCol="0">
            <a:spAutoFit/>
          </a:bodyPr>
          <a:lstStyle/>
          <a:p>
            <a:r>
              <a:rPr lang="en-US" dirty="0"/>
              <a:t>Priority queue </a:t>
            </a:r>
            <a:r>
              <a:rPr lang="en-US" dirty="0">
                <a:sym typeface="Wingdings" panose="05000000000000000000" pitchFamily="2" charset="2"/>
              </a:rPr>
              <a:t> A  B  C  D  E  F</a:t>
            </a:r>
          </a:p>
          <a:p>
            <a:r>
              <a:rPr lang="en-US" dirty="0">
                <a:sym typeface="Wingdings" panose="05000000000000000000" pitchFamily="2" charset="2"/>
              </a:rPr>
              <a:t>                             0 </a:t>
            </a:r>
            <a:r>
              <a:rPr lang="en-IN" b="0" i="0" dirty="0">
                <a:solidFill>
                  <a:srgbClr val="202124"/>
                </a:solidFill>
                <a:effectLst/>
                <a:latin typeface="arial" panose="020B0604020202020204" pitchFamily="34" charset="0"/>
              </a:rPr>
              <a:t>∞  ∞  ∞  ∞ ∞</a:t>
            </a:r>
          </a:p>
          <a:p>
            <a:r>
              <a:rPr lang="en-IN" dirty="0">
                <a:solidFill>
                  <a:srgbClr val="202124"/>
                </a:solidFill>
                <a:latin typeface="arial" panose="020B0604020202020204" pitchFamily="34" charset="0"/>
              </a:rPr>
              <a:t>Solution set (S)= </a:t>
            </a:r>
            <a:r>
              <a:rPr lang="el-GR" b="0" i="0" dirty="0">
                <a:solidFill>
                  <a:srgbClr val="202124"/>
                </a:solidFill>
                <a:effectLst/>
                <a:latin typeface="arial" panose="020B0604020202020204" pitchFamily="34" charset="0"/>
              </a:rPr>
              <a:t>ϕ</a:t>
            </a:r>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Extract min(Queue) = A</a:t>
            </a:r>
            <a:br>
              <a:rPr lang="en-US" dirty="0">
                <a:solidFill>
                  <a:srgbClr val="202124"/>
                </a:solidFill>
                <a:latin typeface="arial" panose="020B0604020202020204" pitchFamily="34" charset="0"/>
              </a:rPr>
            </a:br>
            <a:r>
              <a:rPr lang="en-US" dirty="0">
                <a:solidFill>
                  <a:srgbClr val="202124"/>
                </a:solidFill>
                <a:latin typeface="arial" panose="020B0604020202020204" pitchFamily="34" charset="0"/>
              </a:rPr>
              <a:t>S = S U {A}</a:t>
            </a:r>
          </a:p>
          <a:p>
            <a:r>
              <a:rPr lang="en-US" dirty="0">
                <a:solidFill>
                  <a:srgbClr val="202124"/>
                </a:solidFill>
                <a:latin typeface="arial" panose="020B0604020202020204" pitchFamily="34" charset="0"/>
              </a:rPr>
              <a:t>    = {A}</a:t>
            </a:r>
            <a:endParaRPr lang="en-IN" dirty="0">
              <a:solidFill>
                <a:srgbClr val="202124"/>
              </a:solidFill>
              <a:latin typeface="arial" panose="020B0604020202020204" pitchFamily="34" charset="0"/>
            </a:endParaRPr>
          </a:p>
          <a:p>
            <a:endParaRPr lang="en-IN" dirty="0"/>
          </a:p>
        </p:txBody>
      </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04DB202C-8123-425E-8163-FD463ADCA57C}"/>
                  </a:ext>
                </a:extLst>
              </p14:cNvPr>
              <p14:cNvContentPartPr/>
              <p14:nvPr/>
            </p14:nvContentPartPr>
            <p14:xfrm>
              <a:off x="907920" y="4248000"/>
              <a:ext cx="3258000" cy="1937160"/>
            </p14:xfrm>
          </p:contentPart>
        </mc:Choice>
        <mc:Fallback xmlns="">
          <p:pic>
            <p:nvPicPr>
              <p:cNvPr id="27" name="Ink 26">
                <a:extLst>
                  <a:ext uri="{FF2B5EF4-FFF2-40B4-BE49-F238E27FC236}">
                    <a16:creationId xmlns:a16="http://schemas.microsoft.com/office/drawing/2014/main" id="{04DB202C-8123-425E-8163-FD463ADCA57C}"/>
                  </a:ext>
                </a:extLst>
              </p:cNvPr>
              <p:cNvPicPr/>
              <p:nvPr/>
            </p:nvPicPr>
            <p:blipFill>
              <a:blip r:embed="rId5"/>
              <a:stretch>
                <a:fillRect/>
              </a:stretch>
            </p:blipFill>
            <p:spPr>
              <a:xfrm>
                <a:off x="898560" y="4238640"/>
                <a:ext cx="3276720" cy="1955880"/>
              </a:xfrm>
              <a:prstGeom prst="rect">
                <a:avLst/>
              </a:prstGeom>
            </p:spPr>
          </p:pic>
        </mc:Fallback>
      </mc:AlternateContent>
    </p:spTree>
    <p:extLst>
      <p:ext uri="{BB962C8B-B14F-4D97-AF65-F5344CB8AC3E}">
        <p14:creationId xmlns:p14="http://schemas.microsoft.com/office/powerpoint/2010/main" val="2343365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CA1C35-1993-4E09-A7A1-A0C977B7EFB2}"/>
              </a:ext>
            </a:extLst>
          </p:cNvPr>
          <p:cNvSpPr>
            <a:spLocks noGrp="1"/>
          </p:cNvSpPr>
          <p:nvPr>
            <p:ph type="dt" sz="half" idx="10"/>
          </p:nvPr>
        </p:nvSpPr>
        <p:spPr/>
        <p:txBody>
          <a:bodyPr/>
          <a:lstStyle/>
          <a:p>
            <a:fld id="{F281C118-FEF6-4980-9160-A28A85FD768D}" type="datetime1">
              <a:rPr lang="en-US" smtClean="0"/>
              <a:t>11/25/2022</a:t>
            </a:fld>
            <a:endParaRPr lang="en-US"/>
          </a:p>
        </p:txBody>
      </p:sp>
      <p:sp>
        <p:nvSpPr>
          <p:cNvPr id="5" name="Footer Placeholder 4">
            <a:extLst>
              <a:ext uri="{FF2B5EF4-FFF2-40B4-BE49-F238E27FC236}">
                <a16:creationId xmlns:a16="http://schemas.microsoft.com/office/drawing/2014/main" id="{D90890A0-42B7-4DA7-9016-3C6F45C6C45E}"/>
              </a:ext>
            </a:extLst>
          </p:cNvPr>
          <p:cNvSpPr>
            <a:spLocks noGrp="1"/>
          </p:cNvSpPr>
          <p:nvPr>
            <p:ph type="ftr" sz="quarter" idx="11"/>
          </p:nvPr>
        </p:nvSpPr>
        <p:spPr/>
        <p:txBody>
          <a:bodyPr/>
          <a:lstStyle/>
          <a:p>
            <a:r>
              <a:rPr lang="en-US"/>
              <a:t>Megha Gupta             ACSE 0301: DS  Unit 5                            </a:t>
            </a:r>
          </a:p>
        </p:txBody>
      </p:sp>
      <p:sp>
        <p:nvSpPr>
          <p:cNvPr id="6" name="Slide Number Placeholder 5">
            <a:extLst>
              <a:ext uri="{FF2B5EF4-FFF2-40B4-BE49-F238E27FC236}">
                <a16:creationId xmlns:a16="http://schemas.microsoft.com/office/drawing/2014/main" id="{70E0180A-64D7-4E15-8D33-F06A2E514BE4}"/>
              </a:ext>
            </a:extLst>
          </p:cNvPr>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a:extLst>
              <a:ext uri="{FF2B5EF4-FFF2-40B4-BE49-F238E27FC236}">
                <a16:creationId xmlns:a16="http://schemas.microsoft.com/office/drawing/2014/main" id="{05B58627-1CE7-41AF-8C59-722FD003103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4FDC7B2-3E91-4D6B-9634-127473BAAD9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CC99CF38-B4FA-4B09-B3F0-2C98FDE72DA7}"/>
              </a:ext>
            </a:extLst>
          </p:cNvPr>
          <p:cNvPicPr>
            <a:picLocks noChangeAspect="1"/>
          </p:cNvPicPr>
          <p:nvPr/>
        </p:nvPicPr>
        <p:blipFill>
          <a:blip r:embed="rId3"/>
          <a:stretch>
            <a:fillRect/>
          </a:stretch>
        </p:blipFill>
        <p:spPr>
          <a:xfrm>
            <a:off x="304800" y="990600"/>
            <a:ext cx="2933954" cy="1707028"/>
          </a:xfrm>
          <a:prstGeom prst="rect">
            <a:avLst/>
          </a:prstGeom>
        </p:spPr>
      </p:pic>
      <p:sp>
        <p:nvSpPr>
          <p:cNvPr id="10" name="TextBox 9">
            <a:extLst>
              <a:ext uri="{FF2B5EF4-FFF2-40B4-BE49-F238E27FC236}">
                <a16:creationId xmlns:a16="http://schemas.microsoft.com/office/drawing/2014/main" id="{E72DFD5C-9912-4C0D-A9F3-2F66392BB8F1}"/>
              </a:ext>
            </a:extLst>
          </p:cNvPr>
          <p:cNvSpPr txBox="1"/>
          <p:nvPr/>
        </p:nvSpPr>
        <p:spPr>
          <a:xfrm>
            <a:off x="3962400" y="1397675"/>
            <a:ext cx="4601496" cy="2031325"/>
          </a:xfrm>
          <a:prstGeom prst="rect">
            <a:avLst/>
          </a:prstGeom>
          <a:noFill/>
        </p:spPr>
        <p:txBody>
          <a:bodyPr wrap="square">
            <a:spAutoFit/>
          </a:bodyPr>
          <a:lstStyle/>
          <a:p>
            <a:r>
              <a:rPr lang="en-US" dirty="0"/>
              <a:t>Priority queue </a:t>
            </a:r>
            <a:r>
              <a:rPr lang="en-US" dirty="0">
                <a:sym typeface="Wingdings" panose="05000000000000000000" pitchFamily="2" charset="2"/>
              </a:rPr>
              <a:t>   B  C  D  E  F</a:t>
            </a:r>
          </a:p>
          <a:p>
            <a:r>
              <a:rPr lang="en-US" dirty="0">
                <a:sym typeface="Wingdings" panose="05000000000000000000" pitchFamily="2" charset="2"/>
              </a:rPr>
              <a:t>                               </a:t>
            </a:r>
            <a:r>
              <a:rPr lang="en-IN" dirty="0">
                <a:solidFill>
                  <a:srgbClr val="202124"/>
                </a:solidFill>
                <a:latin typeface="arial" panose="020B0604020202020204" pitchFamily="34" charset="0"/>
                <a:sym typeface="Wingdings" panose="05000000000000000000" pitchFamily="2" charset="2"/>
              </a:rPr>
              <a:t>2</a:t>
            </a:r>
            <a:r>
              <a:rPr lang="en-IN" b="0" i="0" dirty="0">
                <a:solidFill>
                  <a:srgbClr val="202124"/>
                </a:solidFill>
                <a:effectLst/>
                <a:latin typeface="arial" panose="020B0604020202020204" pitchFamily="34" charset="0"/>
              </a:rPr>
              <a:t>  ∞  8  ∞ ∞</a:t>
            </a:r>
          </a:p>
          <a:p>
            <a:r>
              <a:rPr lang="en-IN" dirty="0">
                <a:solidFill>
                  <a:srgbClr val="202124"/>
                </a:solidFill>
                <a:latin typeface="arial" panose="020B0604020202020204" pitchFamily="34" charset="0"/>
              </a:rPr>
              <a:t>Solution set (S)= </a:t>
            </a:r>
            <a:r>
              <a:rPr lang="en-US" dirty="0">
                <a:solidFill>
                  <a:srgbClr val="202124"/>
                </a:solidFill>
                <a:latin typeface="arial" panose="020B0604020202020204" pitchFamily="34" charset="0"/>
              </a:rPr>
              <a:t>{A}</a:t>
            </a:r>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Extract min(Queue) = B</a:t>
            </a:r>
            <a:br>
              <a:rPr lang="en-US" dirty="0">
                <a:solidFill>
                  <a:srgbClr val="202124"/>
                </a:solidFill>
                <a:latin typeface="arial" panose="020B0604020202020204" pitchFamily="34" charset="0"/>
              </a:rPr>
            </a:br>
            <a:r>
              <a:rPr lang="en-US" dirty="0">
                <a:solidFill>
                  <a:srgbClr val="202124"/>
                </a:solidFill>
                <a:latin typeface="arial" panose="020B0604020202020204" pitchFamily="34" charset="0"/>
              </a:rPr>
              <a:t>S = S U {B}</a:t>
            </a:r>
          </a:p>
          <a:p>
            <a:r>
              <a:rPr lang="en-US" dirty="0">
                <a:solidFill>
                  <a:srgbClr val="202124"/>
                </a:solidFill>
                <a:latin typeface="arial" panose="020B0604020202020204" pitchFamily="34" charset="0"/>
              </a:rPr>
              <a:t>    = {A,B}</a:t>
            </a:r>
            <a:endParaRPr lang="en-IN" dirty="0">
              <a:solidFill>
                <a:srgbClr val="202124"/>
              </a:solidFill>
              <a:latin typeface="arial" panose="020B0604020202020204" pitchFamily="34" charset="0"/>
            </a:endParaRPr>
          </a:p>
          <a:p>
            <a:endParaRPr lang="en-IN" dirty="0"/>
          </a:p>
        </p:txBody>
      </p:sp>
      <p:pic>
        <p:nvPicPr>
          <p:cNvPr id="12" name="Picture 11">
            <a:extLst>
              <a:ext uri="{FF2B5EF4-FFF2-40B4-BE49-F238E27FC236}">
                <a16:creationId xmlns:a16="http://schemas.microsoft.com/office/drawing/2014/main" id="{177F185A-8B96-406E-AF4F-D7CB2952F376}"/>
              </a:ext>
            </a:extLst>
          </p:cNvPr>
          <p:cNvPicPr>
            <a:picLocks noChangeAspect="1"/>
          </p:cNvPicPr>
          <p:nvPr/>
        </p:nvPicPr>
        <p:blipFill>
          <a:blip r:embed="rId4"/>
          <a:stretch>
            <a:fillRect/>
          </a:stretch>
        </p:blipFill>
        <p:spPr>
          <a:xfrm>
            <a:off x="-25556" y="3505200"/>
            <a:ext cx="4297869" cy="2439173"/>
          </a:xfrm>
          <a:prstGeom prst="rect">
            <a:avLst/>
          </a:prstGeom>
        </p:spPr>
      </p:pic>
      <p:sp>
        <p:nvSpPr>
          <p:cNvPr id="14" name="TextBox 13">
            <a:extLst>
              <a:ext uri="{FF2B5EF4-FFF2-40B4-BE49-F238E27FC236}">
                <a16:creationId xmlns:a16="http://schemas.microsoft.com/office/drawing/2014/main" id="{6FD41783-BFB0-489E-A516-AD3545614FF9}"/>
              </a:ext>
            </a:extLst>
          </p:cNvPr>
          <p:cNvSpPr txBox="1"/>
          <p:nvPr/>
        </p:nvSpPr>
        <p:spPr>
          <a:xfrm>
            <a:off x="4572000" y="3947461"/>
            <a:ext cx="4616244" cy="2031325"/>
          </a:xfrm>
          <a:prstGeom prst="rect">
            <a:avLst/>
          </a:prstGeom>
          <a:noFill/>
        </p:spPr>
        <p:txBody>
          <a:bodyPr wrap="square">
            <a:spAutoFit/>
          </a:bodyPr>
          <a:lstStyle/>
          <a:p>
            <a:r>
              <a:rPr lang="en-US" dirty="0"/>
              <a:t>Priority queue </a:t>
            </a:r>
            <a:r>
              <a:rPr lang="en-US" dirty="0">
                <a:sym typeface="Wingdings" panose="05000000000000000000" pitchFamily="2" charset="2"/>
              </a:rPr>
              <a:t>     C  D  E  F</a:t>
            </a:r>
          </a:p>
          <a:p>
            <a:r>
              <a:rPr lang="en-US" dirty="0">
                <a:sym typeface="Wingdings" panose="05000000000000000000" pitchFamily="2" charset="2"/>
              </a:rPr>
              <a:t>                               </a:t>
            </a:r>
            <a:r>
              <a:rPr lang="en-IN" b="0" i="0" dirty="0">
                <a:solidFill>
                  <a:srgbClr val="202124"/>
                </a:solidFill>
                <a:effectLst/>
                <a:latin typeface="arial" panose="020B0604020202020204" pitchFamily="34" charset="0"/>
              </a:rPr>
              <a:t>  5  </a:t>
            </a:r>
            <a:r>
              <a:rPr lang="en-IN" dirty="0">
                <a:solidFill>
                  <a:srgbClr val="202124"/>
                </a:solidFill>
                <a:latin typeface="arial" panose="020B0604020202020204" pitchFamily="34" charset="0"/>
              </a:rPr>
              <a:t>7</a:t>
            </a:r>
            <a:r>
              <a:rPr lang="en-IN" b="0" i="0" dirty="0">
                <a:solidFill>
                  <a:srgbClr val="202124"/>
                </a:solidFill>
                <a:effectLst/>
                <a:latin typeface="arial" panose="020B0604020202020204" pitchFamily="34" charset="0"/>
              </a:rPr>
              <a:t>  ∞ ∞</a:t>
            </a:r>
          </a:p>
          <a:p>
            <a:r>
              <a:rPr lang="en-IN" dirty="0">
                <a:solidFill>
                  <a:srgbClr val="202124"/>
                </a:solidFill>
                <a:latin typeface="arial" panose="020B0604020202020204" pitchFamily="34" charset="0"/>
              </a:rPr>
              <a:t>Solution set (S)= </a:t>
            </a:r>
            <a:r>
              <a:rPr lang="en-US" dirty="0">
                <a:solidFill>
                  <a:srgbClr val="202124"/>
                </a:solidFill>
                <a:latin typeface="arial" panose="020B0604020202020204" pitchFamily="34" charset="0"/>
              </a:rPr>
              <a:t>{A,B}</a:t>
            </a:r>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Extract min(Queue) = C</a:t>
            </a:r>
            <a:br>
              <a:rPr lang="en-US" dirty="0">
                <a:solidFill>
                  <a:srgbClr val="202124"/>
                </a:solidFill>
                <a:latin typeface="arial" panose="020B0604020202020204" pitchFamily="34" charset="0"/>
              </a:rPr>
            </a:br>
            <a:r>
              <a:rPr lang="en-US" dirty="0">
                <a:solidFill>
                  <a:srgbClr val="202124"/>
                </a:solidFill>
                <a:latin typeface="arial" panose="020B0604020202020204" pitchFamily="34" charset="0"/>
              </a:rPr>
              <a:t>S = S U {C}</a:t>
            </a:r>
          </a:p>
          <a:p>
            <a:r>
              <a:rPr lang="en-US" dirty="0">
                <a:solidFill>
                  <a:srgbClr val="202124"/>
                </a:solidFill>
                <a:latin typeface="arial" panose="020B0604020202020204" pitchFamily="34" charset="0"/>
              </a:rPr>
              <a:t>    = {A,B,C}</a:t>
            </a:r>
            <a:endParaRPr lang="en-IN" dirty="0">
              <a:solidFill>
                <a:srgbClr val="202124"/>
              </a:solidFill>
              <a:latin typeface="arial" panose="020B0604020202020204" pitchFamily="34" charset="0"/>
            </a:endParaRPr>
          </a:p>
          <a:p>
            <a:endParaRPr lang="en-IN" dirty="0"/>
          </a:p>
        </p:txBody>
      </p:sp>
    </p:spTree>
    <p:extLst>
      <p:ext uri="{BB962C8B-B14F-4D97-AF65-F5344CB8AC3E}">
        <p14:creationId xmlns:p14="http://schemas.microsoft.com/office/powerpoint/2010/main" val="814937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CA1C35-1993-4E09-A7A1-A0C977B7EFB2}"/>
              </a:ext>
            </a:extLst>
          </p:cNvPr>
          <p:cNvSpPr>
            <a:spLocks noGrp="1"/>
          </p:cNvSpPr>
          <p:nvPr>
            <p:ph type="dt" sz="half" idx="10"/>
          </p:nvPr>
        </p:nvSpPr>
        <p:spPr/>
        <p:txBody>
          <a:bodyPr/>
          <a:lstStyle/>
          <a:p>
            <a:fld id="{86EC8099-06C0-4376-973E-F543D975DB17}" type="datetime1">
              <a:rPr lang="en-US" smtClean="0"/>
              <a:t>11/25/2022</a:t>
            </a:fld>
            <a:endParaRPr lang="en-US"/>
          </a:p>
        </p:txBody>
      </p:sp>
      <p:sp>
        <p:nvSpPr>
          <p:cNvPr id="5" name="Footer Placeholder 4">
            <a:extLst>
              <a:ext uri="{FF2B5EF4-FFF2-40B4-BE49-F238E27FC236}">
                <a16:creationId xmlns:a16="http://schemas.microsoft.com/office/drawing/2014/main" id="{D90890A0-42B7-4DA7-9016-3C6F45C6C45E}"/>
              </a:ext>
            </a:extLst>
          </p:cNvPr>
          <p:cNvSpPr>
            <a:spLocks noGrp="1"/>
          </p:cNvSpPr>
          <p:nvPr>
            <p:ph type="ftr" sz="quarter" idx="11"/>
          </p:nvPr>
        </p:nvSpPr>
        <p:spPr/>
        <p:txBody>
          <a:bodyPr/>
          <a:lstStyle/>
          <a:p>
            <a:r>
              <a:rPr lang="en-US"/>
              <a:t>Megha Gupta             ACSE 0301: DS  Unit 5                            </a:t>
            </a:r>
          </a:p>
        </p:txBody>
      </p:sp>
      <p:sp>
        <p:nvSpPr>
          <p:cNvPr id="6" name="Slide Number Placeholder 5">
            <a:extLst>
              <a:ext uri="{FF2B5EF4-FFF2-40B4-BE49-F238E27FC236}">
                <a16:creationId xmlns:a16="http://schemas.microsoft.com/office/drawing/2014/main" id="{70E0180A-64D7-4E15-8D33-F06A2E514BE4}"/>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a:extLst>
              <a:ext uri="{FF2B5EF4-FFF2-40B4-BE49-F238E27FC236}">
                <a16:creationId xmlns:a16="http://schemas.microsoft.com/office/drawing/2014/main" id="{05B58627-1CE7-41AF-8C59-722FD003103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4FDC7B2-3E91-4D6B-9634-127473BAAD9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A8E8EE37-016A-4EF0-970D-C23923288DF4}"/>
              </a:ext>
            </a:extLst>
          </p:cNvPr>
          <p:cNvPicPr>
            <a:picLocks noChangeAspect="1"/>
          </p:cNvPicPr>
          <p:nvPr/>
        </p:nvPicPr>
        <p:blipFill>
          <a:blip r:embed="rId3"/>
          <a:stretch>
            <a:fillRect/>
          </a:stretch>
        </p:blipFill>
        <p:spPr>
          <a:xfrm>
            <a:off x="248697" y="990601"/>
            <a:ext cx="4684205" cy="2286000"/>
          </a:xfrm>
          <a:prstGeom prst="rect">
            <a:avLst/>
          </a:prstGeom>
        </p:spPr>
      </p:pic>
      <p:sp>
        <p:nvSpPr>
          <p:cNvPr id="10" name="TextBox 9">
            <a:extLst>
              <a:ext uri="{FF2B5EF4-FFF2-40B4-BE49-F238E27FC236}">
                <a16:creationId xmlns:a16="http://schemas.microsoft.com/office/drawing/2014/main" id="{F31E49A1-B984-4209-A34A-AAE78C8B525A}"/>
              </a:ext>
            </a:extLst>
          </p:cNvPr>
          <p:cNvSpPr txBox="1"/>
          <p:nvPr/>
        </p:nvSpPr>
        <p:spPr>
          <a:xfrm>
            <a:off x="5486400" y="990600"/>
            <a:ext cx="4601496" cy="2031325"/>
          </a:xfrm>
          <a:prstGeom prst="rect">
            <a:avLst/>
          </a:prstGeom>
          <a:noFill/>
        </p:spPr>
        <p:txBody>
          <a:bodyPr wrap="square">
            <a:spAutoFit/>
          </a:bodyPr>
          <a:lstStyle/>
          <a:p>
            <a:r>
              <a:rPr lang="en-US" dirty="0"/>
              <a:t>Priority queue </a:t>
            </a:r>
            <a:r>
              <a:rPr lang="en-US" dirty="0">
                <a:sym typeface="Wingdings" panose="05000000000000000000" pitchFamily="2" charset="2"/>
              </a:rPr>
              <a:t>       D    E   F</a:t>
            </a:r>
          </a:p>
          <a:p>
            <a:r>
              <a:rPr lang="en-US" dirty="0">
                <a:sym typeface="Wingdings" panose="05000000000000000000" pitchFamily="2" charset="2"/>
              </a:rPr>
              <a:t>                               </a:t>
            </a:r>
            <a:r>
              <a:rPr lang="en-IN" b="0" i="0" dirty="0">
                <a:solidFill>
                  <a:srgbClr val="202124"/>
                </a:solidFill>
                <a:effectLst/>
                <a:latin typeface="arial" panose="020B0604020202020204" pitchFamily="34" charset="0"/>
              </a:rPr>
              <a:t>    6  </a:t>
            </a:r>
            <a:r>
              <a:rPr lang="en-IN" dirty="0">
                <a:solidFill>
                  <a:srgbClr val="202124"/>
                </a:solidFill>
                <a:latin typeface="arial" panose="020B0604020202020204" pitchFamily="34" charset="0"/>
              </a:rPr>
              <a:t>12</a:t>
            </a:r>
            <a:r>
              <a:rPr lang="en-IN" b="0" i="0" dirty="0">
                <a:solidFill>
                  <a:srgbClr val="202124"/>
                </a:solidFill>
                <a:effectLst/>
                <a:latin typeface="arial" panose="020B0604020202020204" pitchFamily="34" charset="0"/>
              </a:rPr>
              <a:t>  11</a:t>
            </a:r>
          </a:p>
          <a:p>
            <a:r>
              <a:rPr lang="en-IN" dirty="0">
                <a:solidFill>
                  <a:srgbClr val="202124"/>
                </a:solidFill>
                <a:latin typeface="arial" panose="020B0604020202020204" pitchFamily="34" charset="0"/>
              </a:rPr>
              <a:t>Solution set (S)= </a:t>
            </a:r>
            <a:r>
              <a:rPr lang="en-US" dirty="0">
                <a:solidFill>
                  <a:srgbClr val="202124"/>
                </a:solidFill>
                <a:latin typeface="arial" panose="020B0604020202020204" pitchFamily="34" charset="0"/>
              </a:rPr>
              <a:t>{A,B,C}</a:t>
            </a:r>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Extract min(Queue) = D</a:t>
            </a:r>
            <a:br>
              <a:rPr lang="en-US" dirty="0">
                <a:solidFill>
                  <a:srgbClr val="202124"/>
                </a:solidFill>
                <a:latin typeface="arial" panose="020B0604020202020204" pitchFamily="34" charset="0"/>
              </a:rPr>
            </a:br>
            <a:r>
              <a:rPr lang="en-US" dirty="0">
                <a:solidFill>
                  <a:srgbClr val="202124"/>
                </a:solidFill>
                <a:latin typeface="arial" panose="020B0604020202020204" pitchFamily="34" charset="0"/>
              </a:rPr>
              <a:t>S = S U {D}</a:t>
            </a:r>
          </a:p>
          <a:p>
            <a:r>
              <a:rPr lang="en-US" dirty="0">
                <a:solidFill>
                  <a:srgbClr val="202124"/>
                </a:solidFill>
                <a:latin typeface="arial" panose="020B0604020202020204" pitchFamily="34" charset="0"/>
              </a:rPr>
              <a:t>    = {A,B,C,D}</a:t>
            </a:r>
            <a:endParaRPr lang="en-IN" dirty="0">
              <a:solidFill>
                <a:srgbClr val="202124"/>
              </a:solidFill>
              <a:latin typeface="arial" panose="020B0604020202020204" pitchFamily="34" charset="0"/>
            </a:endParaRPr>
          </a:p>
          <a:p>
            <a:endParaRPr lang="en-IN" dirty="0"/>
          </a:p>
        </p:txBody>
      </p:sp>
      <p:pic>
        <p:nvPicPr>
          <p:cNvPr id="12" name="Picture 11">
            <a:extLst>
              <a:ext uri="{FF2B5EF4-FFF2-40B4-BE49-F238E27FC236}">
                <a16:creationId xmlns:a16="http://schemas.microsoft.com/office/drawing/2014/main" id="{58CCC2D1-3FA7-4603-976F-4F4244E5FB5D}"/>
              </a:ext>
            </a:extLst>
          </p:cNvPr>
          <p:cNvPicPr>
            <a:picLocks noChangeAspect="1"/>
          </p:cNvPicPr>
          <p:nvPr/>
        </p:nvPicPr>
        <p:blipFill>
          <a:blip r:embed="rId4"/>
          <a:stretch>
            <a:fillRect/>
          </a:stretch>
        </p:blipFill>
        <p:spPr>
          <a:xfrm>
            <a:off x="174567" y="3484452"/>
            <a:ext cx="4434304" cy="2569526"/>
          </a:xfrm>
          <a:prstGeom prst="rect">
            <a:avLst/>
          </a:prstGeom>
        </p:spPr>
      </p:pic>
      <p:sp>
        <p:nvSpPr>
          <p:cNvPr id="14" name="TextBox 13">
            <a:extLst>
              <a:ext uri="{FF2B5EF4-FFF2-40B4-BE49-F238E27FC236}">
                <a16:creationId xmlns:a16="http://schemas.microsoft.com/office/drawing/2014/main" id="{3D18E9F1-6E27-4E31-82A5-FA4B78515801}"/>
              </a:ext>
            </a:extLst>
          </p:cNvPr>
          <p:cNvSpPr txBox="1"/>
          <p:nvPr/>
        </p:nvSpPr>
        <p:spPr>
          <a:xfrm>
            <a:off x="5410200" y="3860657"/>
            <a:ext cx="5043948" cy="2031325"/>
          </a:xfrm>
          <a:prstGeom prst="rect">
            <a:avLst/>
          </a:prstGeom>
          <a:noFill/>
        </p:spPr>
        <p:txBody>
          <a:bodyPr wrap="square">
            <a:spAutoFit/>
          </a:bodyPr>
          <a:lstStyle/>
          <a:p>
            <a:r>
              <a:rPr lang="en-US" dirty="0"/>
              <a:t>Priority queue </a:t>
            </a:r>
            <a:r>
              <a:rPr lang="en-US" dirty="0">
                <a:sym typeface="Wingdings" panose="05000000000000000000" pitchFamily="2" charset="2"/>
              </a:rPr>
              <a:t>           E   F</a:t>
            </a:r>
          </a:p>
          <a:p>
            <a:r>
              <a:rPr lang="en-US" dirty="0">
                <a:sym typeface="Wingdings" panose="05000000000000000000" pitchFamily="2" charset="2"/>
              </a:rPr>
              <a:t>                               </a:t>
            </a:r>
            <a:r>
              <a:rPr lang="en-IN" b="0" i="0" dirty="0">
                <a:solidFill>
                  <a:srgbClr val="202124"/>
                </a:solidFill>
                <a:effectLst/>
                <a:latin typeface="arial" panose="020B0604020202020204" pitchFamily="34" charset="0"/>
              </a:rPr>
              <a:t>      </a:t>
            </a:r>
            <a:r>
              <a:rPr lang="en-IN" dirty="0">
                <a:solidFill>
                  <a:srgbClr val="202124"/>
                </a:solidFill>
                <a:latin typeface="arial" panose="020B0604020202020204" pitchFamily="34" charset="0"/>
              </a:rPr>
              <a:t>12</a:t>
            </a:r>
            <a:r>
              <a:rPr lang="en-IN" b="0" i="0" dirty="0">
                <a:solidFill>
                  <a:srgbClr val="202124"/>
                </a:solidFill>
                <a:effectLst/>
                <a:latin typeface="arial" panose="020B0604020202020204" pitchFamily="34" charset="0"/>
              </a:rPr>
              <a:t>  11</a:t>
            </a:r>
          </a:p>
          <a:p>
            <a:r>
              <a:rPr lang="en-IN" dirty="0">
                <a:solidFill>
                  <a:srgbClr val="202124"/>
                </a:solidFill>
                <a:latin typeface="arial" panose="020B0604020202020204" pitchFamily="34" charset="0"/>
              </a:rPr>
              <a:t>Solution set (S)= </a:t>
            </a:r>
            <a:r>
              <a:rPr lang="en-US" dirty="0">
                <a:solidFill>
                  <a:srgbClr val="202124"/>
                </a:solidFill>
                <a:latin typeface="arial" panose="020B0604020202020204" pitchFamily="34" charset="0"/>
              </a:rPr>
              <a:t>{A,B,C,D}</a:t>
            </a:r>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Extract min(Queue) = F</a:t>
            </a:r>
            <a:br>
              <a:rPr lang="en-US" dirty="0">
                <a:solidFill>
                  <a:srgbClr val="202124"/>
                </a:solidFill>
                <a:latin typeface="arial" panose="020B0604020202020204" pitchFamily="34" charset="0"/>
              </a:rPr>
            </a:br>
            <a:r>
              <a:rPr lang="en-US" dirty="0">
                <a:solidFill>
                  <a:srgbClr val="202124"/>
                </a:solidFill>
                <a:latin typeface="arial" panose="020B0604020202020204" pitchFamily="34" charset="0"/>
              </a:rPr>
              <a:t>S = S U {F}</a:t>
            </a:r>
          </a:p>
          <a:p>
            <a:r>
              <a:rPr lang="en-US" dirty="0">
                <a:solidFill>
                  <a:srgbClr val="202124"/>
                </a:solidFill>
                <a:latin typeface="arial" panose="020B0604020202020204" pitchFamily="34" charset="0"/>
              </a:rPr>
              <a:t>    = {A,B,C,D,F}</a:t>
            </a:r>
            <a:endParaRPr lang="en-IN" dirty="0">
              <a:solidFill>
                <a:srgbClr val="202124"/>
              </a:solidFill>
              <a:latin typeface="arial" panose="020B0604020202020204" pitchFamily="34" charset="0"/>
            </a:endParaRPr>
          </a:p>
          <a:p>
            <a:endParaRPr lang="en-IN" dirty="0"/>
          </a:p>
        </p:txBody>
      </p:sp>
    </p:spTree>
    <p:extLst>
      <p:ext uri="{BB962C8B-B14F-4D97-AF65-F5344CB8AC3E}">
        <p14:creationId xmlns:p14="http://schemas.microsoft.com/office/powerpoint/2010/main" val="97954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E1521C-B06C-4BEA-A1F9-D455532F189D}"/>
              </a:ext>
            </a:extLst>
          </p:cNvPr>
          <p:cNvSpPr>
            <a:spLocks noGrp="1"/>
          </p:cNvSpPr>
          <p:nvPr>
            <p:ph type="dt" sz="half" idx="10"/>
          </p:nvPr>
        </p:nvSpPr>
        <p:spPr/>
        <p:txBody>
          <a:bodyPr/>
          <a:lstStyle/>
          <a:p>
            <a:fld id="{1D4D6A19-9C22-4BC0-ADBA-8479DAF218F2}" type="datetime1">
              <a:rPr lang="en-US" smtClean="0"/>
              <a:t>11/25/2022</a:t>
            </a:fld>
            <a:endParaRPr lang="en-US"/>
          </a:p>
        </p:txBody>
      </p:sp>
      <p:sp>
        <p:nvSpPr>
          <p:cNvPr id="6" name="Slide Number Placeholder 5">
            <a:extLst>
              <a:ext uri="{FF2B5EF4-FFF2-40B4-BE49-F238E27FC236}">
                <a16:creationId xmlns:a16="http://schemas.microsoft.com/office/drawing/2014/main" id="{C8ABFC71-BFDE-436B-B6E6-155ABBAB9ECF}"/>
              </a:ext>
            </a:extLst>
          </p:cNvPr>
          <p:cNvSpPr>
            <a:spLocks noGrp="1"/>
          </p:cNvSpPr>
          <p:nvPr>
            <p:ph type="sldNum" sz="quarter" idx="12"/>
          </p:nvPr>
        </p:nvSpPr>
        <p:spPr/>
        <p:txBody>
          <a:bodyPr/>
          <a:lstStyle/>
          <a:p>
            <a:fld id="{B6F15528-21DE-4FAA-801E-634DDDAF4B2B}" type="slidenum">
              <a:rPr lang="en-US" smtClean="0"/>
              <a:pPr/>
              <a:t>7</a:t>
            </a:fld>
            <a:endParaRPr lang="en-US"/>
          </a:p>
        </p:txBody>
      </p:sp>
      <p:graphicFrame>
        <p:nvGraphicFramePr>
          <p:cNvPr id="7" name="Table 6">
            <a:extLst>
              <a:ext uri="{FF2B5EF4-FFF2-40B4-BE49-F238E27FC236}">
                <a16:creationId xmlns:a16="http://schemas.microsoft.com/office/drawing/2014/main" id="{D45B736E-9F2F-4B14-9D51-28BDAE5D1D17}"/>
              </a:ext>
            </a:extLst>
          </p:cNvPr>
          <p:cNvGraphicFramePr>
            <a:graphicFrameLocks noGrp="1"/>
          </p:cNvGraphicFramePr>
          <p:nvPr>
            <p:extLst>
              <p:ext uri="{D42A27DB-BD31-4B8C-83A1-F6EECF244321}">
                <p14:modId xmlns:p14="http://schemas.microsoft.com/office/powerpoint/2010/main" val="4012295741"/>
              </p:ext>
            </p:extLst>
          </p:nvPr>
        </p:nvGraphicFramePr>
        <p:xfrm>
          <a:off x="876300" y="2057400"/>
          <a:ext cx="7391401" cy="2176015"/>
        </p:xfrm>
        <a:graphic>
          <a:graphicData uri="http://schemas.openxmlformats.org/drawingml/2006/table">
            <a:tbl>
              <a:tblPr firstRow="1" firstCol="1" bandRow="1">
                <a:tableStyleId>{5C22544A-7EE6-4342-B048-85BDC9FD1C3A}</a:tableStyleId>
              </a:tblPr>
              <a:tblGrid>
                <a:gridCol w="979275">
                  <a:extLst>
                    <a:ext uri="{9D8B030D-6E8A-4147-A177-3AD203B41FA5}">
                      <a16:colId xmlns:a16="http://schemas.microsoft.com/office/drawing/2014/main" val="69073049"/>
                    </a:ext>
                  </a:extLst>
                </a:gridCol>
                <a:gridCol w="1230935">
                  <a:extLst>
                    <a:ext uri="{9D8B030D-6E8A-4147-A177-3AD203B41FA5}">
                      <a16:colId xmlns:a16="http://schemas.microsoft.com/office/drawing/2014/main" val="645310957"/>
                    </a:ext>
                  </a:extLst>
                </a:gridCol>
                <a:gridCol w="1230935">
                  <a:extLst>
                    <a:ext uri="{9D8B030D-6E8A-4147-A177-3AD203B41FA5}">
                      <a16:colId xmlns:a16="http://schemas.microsoft.com/office/drawing/2014/main" val="3434031605"/>
                    </a:ext>
                  </a:extLst>
                </a:gridCol>
                <a:gridCol w="1280512">
                  <a:extLst>
                    <a:ext uri="{9D8B030D-6E8A-4147-A177-3AD203B41FA5}">
                      <a16:colId xmlns:a16="http://schemas.microsoft.com/office/drawing/2014/main" val="1106287173"/>
                    </a:ext>
                  </a:extLst>
                </a:gridCol>
                <a:gridCol w="1333500">
                  <a:extLst>
                    <a:ext uri="{9D8B030D-6E8A-4147-A177-3AD203B41FA5}">
                      <a16:colId xmlns:a16="http://schemas.microsoft.com/office/drawing/2014/main" val="4279442236"/>
                    </a:ext>
                  </a:extLst>
                </a:gridCol>
                <a:gridCol w="1336244">
                  <a:extLst>
                    <a:ext uri="{9D8B030D-6E8A-4147-A177-3AD203B41FA5}">
                      <a16:colId xmlns:a16="http://schemas.microsoft.com/office/drawing/2014/main" val="1388963621"/>
                    </a:ext>
                  </a:extLst>
                </a:gridCol>
              </a:tblGrid>
              <a:tr h="1164401">
                <a:tc>
                  <a:txBody>
                    <a:bodyPr/>
                    <a:lstStyle/>
                    <a:p>
                      <a:pPr marL="3175" algn="ctr">
                        <a:lnSpc>
                          <a:spcPct val="115000"/>
                        </a:lnSpc>
                        <a:spcAft>
                          <a:spcPts val="0"/>
                        </a:spcAft>
                      </a:pPr>
                      <a:endParaRPr lang="en-US" sz="1100" dirty="0">
                        <a:effectLst/>
                      </a:endParaRPr>
                    </a:p>
                    <a:p>
                      <a:pPr marL="3175" algn="ctr">
                        <a:lnSpc>
                          <a:spcPct val="115000"/>
                        </a:lnSpc>
                        <a:spcAft>
                          <a:spcPts val="0"/>
                        </a:spcAft>
                      </a:pPr>
                      <a:r>
                        <a:rPr lang="en-US" sz="1100" dirty="0">
                          <a:effectLst/>
                        </a:rPr>
                        <a:t>Sr.</a:t>
                      </a:r>
                      <a:endParaRPr lang="en-IN" sz="1100" dirty="0">
                        <a:effectLst/>
                      </a:endParaRPr>
                    </a:p>
                    <a:p>
                      <a:pPr marL="3175" algn="ctr">
                        <a:lnSpc>
                          <a:spcPct val="106000"/>
                        </a:lnSpc>
                        <a:spcAft>
                          <a:spcPts val="0"/>
                        </a:spcAft>
                      </a:pPr>
                      <a:r>
                        <a:rPr lang="en-US" sz="1100" dirty="0">
                          <a:effectLst/>
                        </a:rPr>
                        <a:t>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endParaRPr lang="en-US" sz="1100" dirty="0">
                        <a:effectLst/>
                      </a:endParaRPr>
                    </a:p>
                    <a:p>
                      <a:pPr algn="ctr">
                        <a:lnSpc>
                          <a:spcPct val="106000"/>
                        </a:lnSpc>
                        <a:spcAft>
                          <a:spcPts val="0"/>
                        </a:spcAft>
                      </a:pPr>
                      <a:endParaRPr lang="en-US" sz="1100" dirty="0">
                        <a:effectLst/>
                      </a:endParaRPr>
                    </a:p>
                    <a:p>
                      <a:pPr algn="ctr">
                        <a:lnSpc>
                          <a:spcPct val="106000"/>
                        </a:lnSpc>
                        <a:spcAft>
                          <a:spcPts val="0"/>
                        </a:spcAft>
                      </a:pPr>
                      <a:r>
                        <a:rPr lang="en-US" sz="1100" dirty="0">
                          <a:effectLst/>
                        </a:rPr>
                        <a:t>Course Outcome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solidFill>
                      <a:schemeClr val="accent1"/>
                    </a:solidFill>
                  </a:tcPr>
                </a:tc>
                <a:tc>
                  <a:txBody>
                    <a:bodyPr/>
                    <a:lstStyle/>
                    <a:p>
                      <a:pPr marL="71755" marR="71755" algn="ctr">
                        <a:lnSpc>
                          <a:spcPct val="106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PSO 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solidFill>
                      <a:schemeClr val="accent1"/>
                    </a:solidFill>
                  </a:tcPr>
                </a:tc>
                <a:tc>
                  <a:txBody>
                    <a:bodyPr/>
                    <a:lstStyle/>
                    <a:p>
                      <a:pPr marL="71755" marR="71755" algn="ctr">
                        <a:lnSpc>
                          <a:spcPct val="106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PSO 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solidFill>
                      <a:schemeClr val="accent1"/>
                    </a:solidFill>
                  </a:tcPr>
                </a:tc>
                <a:tc>
                  <a:txBody>
                    <a:bodyPr/>
                    <a:lstStyle/>
                    <a:p>
                      <a:pPr marL="71755" marR="71755" algn="ctr">
                        <a:lnSpc>
                          <a:spcPct val="106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PSO 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solidFill>
                      <a:schemeClr val="accent1"/>
                    </a:solidFill>
                  </a:tcPr>
                </a:tc>
                <a:tc>
                  <a:txBody>
                    <a:bodyPr/>
                    <a:lstStyle/>
                    <a:p>
                      <a:pPr marL="71755" marR="71755" algn="ctr">
                        <a:lnSpc>
                          <a:spcPct val="106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PSO 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vert="vert270">
                    <a:solidFill>
                      <a:schemeClr val="accent1"/>
                    </a:solidFill>
                  </a:tcPr>
                </a:tc>
                <a:extLst>
                  <a:ext uri="{0D108BD9-81ED-4DB2-BD59-A6C34878D82A}">
                    <a16:rowId xmlns:a16="http://schemas.microsoft.com/office/drawing/2014/main" val="2294676698"/>
                  </a:ext>
                </a:extLst>
              </a:tr>
              <a:tr h="1011614">
                <a:tc>
                  <a:txBody>
                    <a:bodyPr/>
                    <a:lstStyle/>
                    <a:p>
                      <a:pPr marL="3175" algn="ctr">
                        <a:lnSpc>
                          <a:spcPct val="106000"/>
                        </a:lnSpc>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tc>
                <a:tc>
                  <a:txBody>
                    <a:bodyPr/>
                    <a:lstStyle/>
                    <a:p>
                      <a:pPr algn="ctr">
                        <a:lnSpc>
                          <a:spcPct val="106000"/>
                        </a:lnSpc>
                        <a:spcAft>
                          <a:spcPts val="0"/>
                        </a:spcAft>
                      </a:pPr>
                      <a:r>
                        <a:rPr lang="en-US" sz="1100" dirty="0">
                          <a:effectLst/>
                        </a:rPr>
                        <a:t>CO 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solidFill>
                      <a:schemeClr val="accent1">
                        <a:lumMod val="20000"/>
                        <a:lumOff val="80000"/>
                      </a:schemeClr>
                    </a:solidFill>
                  </a:tcPr>
                </a:tc>
                <a:tc>
                  <a:txBody>
                    <a:bodyPr/>
                    <a:lstStyle/>
                    <a:p>
                      <a:pPr algn="ctr">
                        <a:lnSpc>
                          <a:spcPct val="106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solidFill>
                      <a:schemeClr val="accent1">
                        <a:lumMod val="20000"/>
                        <a:lumOff val="80000"/>
                      </a:schemeClr>
                    </a:solidFill>
                  </a:tcPr>
                </a:tc>
                <a:tc>
                  <a:txBody>
                    <a:bodyPr/>
                    <a:lstStyle/>
                    <a:p>
                      <a:pPr algn="ctr">
                        <a:lnSpc>
                          <a:spcPct val="106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solidFill>
                      <a:schemeClr val="accent1">
                        <a:lumMod val="20000"/>
                        <a:lumOff val="80000"/>
                      </a:schemeClr>
                    </a:solidFill>
                  </a:tcPr>
                </a:tc>
                <a:tc>
                  <a:txBody>
                    <a:bodyPr/>
                    <a:lstStyle/>
                    <a:p>
                      <a:pPr algn="ctr">
                        <a:lnSpc>
                          <a:spcPct val="106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solidFill>
                      <a:schemeClr val="accent1">
                        <a:lumMod val="20000"/>
                        <a:lumOff val="80000"/>
                      </a:schemeClr>
                    </a:solidFill>
                  </a:tcPr>
                </a:tc>
                <a:tc>
                  <a:txBody>
                    <a:bodyPr/>
                    <a:lstStyle/>
                    <a:p>
                      <a:pPr algn="ctr">
                        <a:lnSpc>
                          <a:spcPct val="106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4930" marR="78105" marT="3175" marB="0">
                    <a:solidFill>
                      <a:schemeClr val="accent1">
                        <a:lumMod val="20000"/>
                        <a:lumOff val="80000"/>
                      </a:schemeClr>
                    </a:solidFill>
                  </a:tcPr>
                </a:tc>
                <a:extLst>
                  <a:ext uri="{0D108BD9-81ED-4DB2-BD59-A6C34878D82A}">
                    <a16:rowId xmlns:a16="http://schemas.microsoft.com/office/drawing/2014/main" val="1380606098"/>
                  </a:ext>
                </a:extLst>
              </a:tr>
            </a:tbl>
          </a:graphicData>
        </a:graphic>
      </p:graphicFrame>
      <p:sp>
        <p:nvSpPr>
          <p:cNvPr id="8" name="Title 1">
            <a:extLst>
              <a:ext uri="{FF2B5EF4-FFF2-40B4-BE49-F238E27FC236}">
                <a16:creationId xmlns:a16="http://schemas.microsoft.com/office/drawing/2014/main" id="{0E15CFE8-FCF6-423A-AF31-56A253FEC0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noProof="0" dirty="0">
                <a:ln>
                  <a:noFill/>
                </a:ln>
                <a:solidFill>
                  <a:schemeClr val="dk1"/>
                </a:solidFill>
                <a:effectLst/>
                <a:uLnTx/>
                <a:uFillTx/>
                <a:latin typeface="+mn-lt"/>
                <a:ea typeface="+mn-ea"/>
                <a:cs typeface="+mn-cs"/>
              </a:rPr>
              <a:t>CO-PSO Mapping</a:t>
            </a:r>
          </a:p>
        </p:txBody>
      </p:sp>
      <p:pic>
        <p:nvPicPr>
          <p:cNvPr id="9" name="Picture 2" descr="E:\NIET\Project\xLogo11.png.pagespeed.ic.pydHLuCQEZ.png">
            <a:extLst>
              <a:ext uri="{FF2B5EF4-FFF2-40B4-BE49-F238E27FC236}">
                <a16:creationId xmlns:a16="http://schemas.microsoft.com/office/drawing/2014/main" id="{24BFB06C-687F-46EC-ACF4-7C0A8421234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Footer Placeholder 1">
            <a:extLst>
              <a:ext uri="{FF2B5EF4-FFF2-40B4-BE49-F238E27FC236}">
                <a16:creationId xmlns:a16="http://schemas.microsoft.com/office/drawing/2014/main" id="{0904EEDE-008C-4B32-85DF-1D8ABBF84AFF}"/>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116841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CA1C35-1993-4E09-A7A1-A0C977B7EFB2}"/>
              </a:ext>
            </a:extLst>
          </p:cNvPr>
          <p:cNvSpPr>
            <a:spLocks noGrp="1"/>
          </p:cNvSpPr>
          <p:nvPr>
            <p:ph type="dt" sz="half" idx="10"/>
          </p:nvPr>
        </p:nvSpPr>
        <p:spPr/>
        <p:txBody>
          <a:bodyPr/>
          <a:lstStyle/>
          <a:p>
            <a:fld id="{10E67D78-3195-4FFE-A6AE-F7AE8336988B}" type="datetime1">
              <a:rPr lang="en-US" smtClean="0"/>
              <a:t>11/25/2022</a:t>
            </a:fld>
            <a:endParaRPr lang="en-US"/>
          </a:p>
        </p:txBody>
      </p:sp>
      <p:sp>
        <p:nvSpPr>
          <p:cNvPr id="5" name="Footer Placeholder 4">
            <a:extLst>
              <a:ext uri="{FF2B5EF4-FFF2-40B4-BE49-F238E27FC236}">
                <a16:creationId xmlns:a16="http://schemas.microsoft.com/office/drawing/2014/main" id="{D90890A0-42B7-4DA7-9016-3C6F45C6C45E}"/>
              </a:ext>
            </a:extLst>
          </p:cNvPr>
          <p:cNvSpPr>
            <a:spLocks noGrp="1"/>
          </p:cNvSpPr>
          <p:nvPr>
            <p:ph type="ftr" sz="quarter" idx="11"/>
          </p:nvPr>
        </p:nvSpPr>
        <p:spPr/>
        <p:txBody>
          <a:bodyPr/>
          <a:lstStyle/>
          <a:p>
            <a:r>
              <a:rPr lang="en-US"/>
              <a:t>Megha Gupta             ACSE 0301: DS  Unit 5                            </a:t>
            </a:r>
          </a:p>
        </p:txBody>
      </p:sp>
      <p:sp>
        <p:nvSpPr>
          <p:cNvPr id="6" name="Slide Number Placeholder 5">
            <a:extLst>
              <a:ext uri="{FF2B5EF4-FFF2-40B4-BE49-F238E27FC236}">
                <a16:creationId xmlns:a16="http://schemas.microsoft.com/office/drawing/2014/main" id="{70E0180A-64D7-4E15-8D33-F06A2E514BE4}"/>
              </a:ext>
            </a:extLst>
          </p:cNvPr>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a:extLst>
              <a:ext uri="{FF2B5EF4-FFF2-40B4-BE49-F238E27FC236}">
                <a16:creationId xmlns:a16="http://schemas.microsoft.com/office/drawing/2014/main" id="{05B58627-1CE7-41AF-8C59-722FD003103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Shortest Path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4FDC7B2-3E91-4D6B-9634-127473BAAD9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 name="Picture 2">
            <a:extLst>
              <a:ext uri="{FF2B5EF4-FFF2-40B4-BE49-F238E27FC236}">
                <a16:creationId xmlns:a16="http://schemas.microsoft.com/office/drawing/2014/main" id="{D44F242E-CF91-4474-B9BA-649F583EE026}"/>
              </a:ext>
            </a:extLst>
          </p:cNvPr>
          <p:cNvPicPr>
            <a:picLocks noChangeAspect="1"/>
          </p:cNvPicPr>
          <p:nvPr/>
        </p:nvPicPr>
        <p:blipFill>
          <a:blip r:embed="rId3"/>
          <a:stretch>
            <a:fillRect/>
          </a:stretch>
        </p:blipFill>
        <p:spPr>
          <a:xfrm>
            <a:off x="304800" y="844202"/>
            <a:ext cx="5288738" cy="3132091"/>
          </a:xfrm>
          <a:prstGeom prst="rect">
            <a:avLst/>
          </a:prstGeom>
        </p:spPr>
      </p:pic>
      <p:sp>
        <p:nvSpPr>
          <p:cNvPr id="10" name="TextBox 9">
            <a:extLst>
              <a:ext uri="{FF2B5EF4-FFF2-40B4-BE49-F238E27FC236}">
                <a16:creationId xmlns:a16="http://schemas.microsoft.com/office/drawing/2014/main" id="{86344137-3CC3-4015-9A3B-2A2C6512EDE2}"/>
              </a:ext>
            </a:extLst>
          </p:cNvPr>
          <p:cNvSpPr txBox="1"/>
          <p:nvPr/>
        </p:nvSpPr>
        <p:spPr>
          <a:xfrm>
            <a:off x="5715000" y="1143000"/>
            <a:ext cx="4601496" cy="2031325"/>
          </a:xfrm>
          <a:prstGeom prst="rect">
            <a:avLst/>
          </a:prstGeom>
          <a:noFill/>
        </p:spPr>
        <p:txBody>
          <a:bodyPr wrap="square">
            <a:spAutoFit/>
          </a:bodyPr>
          <a:lstStyle/>
          <a:p>
            <a:r>
              <a:rPr lang="en-US" dirty="0"/>
              <a:t>Priority queue </a:t>
            </a:r>
            <a:r>
              <a:rPr lang="en-US" dirty="0">
                <a:sym typeface="Wingdings" panose="05000000000000000000" pitchFamily="2" charset="2"/>
              </a:rPr>
              <a:t>           E   </a:t>
            </a:r>
          </a:p>
          <a:p>
            <a:r>
              <a:rPr lang="en-US" dirty="0">
                <a:sym typeface="Wingdings" panose="05000000000000000000" pitchFamily="2" charset="2"/>
              </a:rPr>
              <a:t>                               </a:t>
            </a:r>
            <a:r>
              <a:rPr lang="en-IN" b="0" i="0" dirty="0">
                <a:solidFill>
                  <a:srgbClr val="202124"/>
                </a:solidFill>
                <a:effectLst/>
                <a:latin typeface="arial" panose="020B0604020202020204" pitchFamily="34" charset="0"/>
              </a:rPr>
              <a:t>      </a:t>
            </a:r>
            <a:r>
              <a:rPr lang="en-IN" dirty="0">
                <a:solidFill>
                  <a:srgbClr val="202124"/>
                </a:solidFill>
                <a:latin typeface="arial" panose="020B0604020202020204" pitchFamily="34" charset="0"/>
              </a:rPr>
              <a:t>12</a:t>
            </a:r>
            <a:r>
              <a:rPr lang="en-IN" b="0" i="0" dirty="0">
                <a:solidFill>
                  <a:srgbClr val="202124"/>
                </a:solidFill>
                <a:effectLst/>
                <a:latin typeface="arial" panose="020B0604020202020204" pitchFamily="34" charset="0"/>
              </a:rPr>
              <a:t>  </a:t>
            </a:r>
          </a:p>
          <a:p>
            <a:r>
              <a:rPr lang="en-IN" dirty="0">
                <a:solidFill>
                  <a:srgbClr val="202124"/>
                </a:solidFill>
                <a:latin typeface="arial" panose="020B0604020202020204" pitchFamily="34" charset="0"/>
              </a:rPr>
              <a:t>Solution set (S)= </a:t>
            </a:r>
            <a:r>
              <a:rPr lang="en-US" dirty="0">
                <a:solidFill>
                  <a:srgbClr val="202124"/>
                </a:solidFill>
                <a:latin typeface="arial" panose="020B0604020202020204" pitchFamily="34" charset="0"/>
              </a:rPr>
              <a:t>{A,B,C,D,F}</a:t>
            </a:r>
            <a:endParaRPr lang="en-US" b="0" i="0" dirty="0">
              <a:solidFill>
                <a:srgbClr val="202124"/>
              </a:solidFill>
              <a:effectLst/>
              <a:latin typeface="arial" panose="020B0604020202020204" pitchFamily="34" charset="0"/>
            </a:endParaRPr>
          </a:p>
          <a:p>
            <a:r>
              <a:rPr lang="en-US" dirty="0">
                <a:solidFill>
                  <a:srgbClr val="202124"/>
                </a:solidFill>
                <a:latin typeface="arial" panose="020B0604020202020204" pitchFamily="34" charset="0"/>
              </a:rPr>
              <a:t>Extract min(Queue) = E</a:t>
            </a:r>
            <a:br>
              <a:rPr lang="en-US" dirty="0">
                <a:solidFill>
                  <a:srgbClr val="202124"/>
                </a:solidFill>
                <a:latin typeface="arial" panose="020B0604020202020204" pitchFamily="34" charset="0"/>
              </a:rPr>
            </a:br>
            <a:r>
              <a:rPr lang="en-US" dirty="0">
                <a:solidFill>
                  <a:srgbClr val="202124"/>
                </a:solidFill>
                <a:latin typeface="arial" panose="020B0604020202020204" pitchFamily="34" charset="0"/>
              </a:rPr>
              <a:t>S = S U {E}</a:t>
            </a:r>
          </a:p>
          <a:p>
            <a:r>
              <a:rPr lang="en-US" dirty="0">
                <a:solidFill>
                  <a:srgbClr val="202124"/>
                </a:solidFill>
                <a:latin typeface="arial" panose="020B0604020202020204" pitchFamily="34" charset="0"/>
              </a:rPr>
              <a:t>    = {A,B,C,D,F,E}</a:t>
            </a:r>
            <a:endParaRPr lang="en-IN" dirty="0">
              <a:solidFill>
                <a:srgbClr val="202124"/>
              </a:solidFill>
              <a:latin typeface="arial" panose="020B0604020202020204" pitchFamily="34" charset="0"/>
            </a:endParaRPr>
          </a:p>
          <a:p>
            <a:endParaRPr lang="en-IN" dirty="0"/>
          </a:p>
        </p:txBody>
      </p:sp>
      <p:sp>
        <p:nvSpPr>
          <p:cNvPr id="11" name="TextBox 10">
            <a:extLst>
              <a:ext uri="{FF2B5EF4-FFF2-40B4-BE49-F238E27FC236}">
                <a16:creationId xmlns:a16="http://schemas.microsoft.com/office/drawing/2014/main" id="{3EE2060B-53BB-4C7E-8A5F-AAD60DD77054}"/>
              </a:ext>
            </a:extLst>
          </p:cNvPr>
          <p:cNvSpPr txBox="1"/>
          <p:nvPr/>
        </p:nvSpPr>
        <p:spPr>
          <a:xfrm>
            <a:off x="1524000" y="4495800"/>
            <a:ext cx="6019800" cy="923330"/>
          </a:xfrm>
          <a:prstGeom prst="rect">
            <a:avLst/>
          </a:prstGeom>
          <a:noFill/>
        </p:spPr>
        <p:txBody>
          <a:bodyPr wrap="square" rtlCol="0">
            <a:spAutoFit/>
          </a:bodyPr>
          <a:lstStyle/>
          <a:p>
            <a:r>
              <a:rPr lang="en-US" dirty="0"/>
              <a:t>Source               Distance From Source</a:t>
            </a:r>
          </a:p>
          <a:p>
            <a:r>
              <a:rPr lang="en-US" dirty="0"/>
              <a:t>    A                     A   B   C   D    E   F</a:t>
            </a:r>
            <a:br>
              <a:rPr lang="en-US" dirty="0"/>
            </a:br>
            <a:r>
              <a:rPr lang="en-US" dirty="0"/>
              <a:t>                           0    2    5   6   12  11</a:t>
            </a:r>
            <a:endParaRPr lang="en-IN" dirty="0"/>
          </a:p>
        </p:txBody>
      </p:sp>
      <p:cxnSp>
        <p:nvCxnSpPr>
          <p:cNvPr id="13" name="Straight Connector 12">
            <a:extLst>
              <a:ext uri="{FF2B5EF4-FFF2-40B4-BE49-F238E27FC236}">
                <a16:creationId xmlns:a16="http://schemas.microsoft.com/office/drawing/2014/main" id="{B9123064-F01B-4321-85EB-408596B6AAF0}"/>
              </a:ext>
            </a:extLst>
          </p:cNvPr>
          <p:cNvCxnSpPr>
            <a:cxnSpLocks/>
          </p:cNvCxnSpPr>
          <p:nvPr/>
        </p:nvCxnSpPr>
        <p:spPr>
          <a:xfrm>
            <a:off x="2514600" y="4495800"/>
            <a:ext cx="0" cy="10668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878DA65C-0121-4B4A-A403-2D4E7747A565}"/>
              </a:ext>
            </a:extLst>
          </p:cNvPr>
          <p:cNvSpPr/>
          <p:nvPr/>
        </p:nvSpPr>
        <p:spPr>
          <a:xfrm>
            <a:off x="1413387" y="4495800"/>
            <a:ext cx="3886200" cy="10668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46172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8685"/>
            <a:ext cx="4038600" cy="567055"/>
          </a:xfrm>
        </p:spPr>
        <p:txBody>
          <a:bodyPr>
            <a:normAutofit/>
          </a:bodyPr>
          <a:lstStyle/>
          <a:p>
            <a:pPr marL="0" indent="0">
              <a:buNone/>
            </a:pPr>
            <a:r>
              <a:rPr lang="en-US" sz="2700" b="1" dirty="0">
                <a:sym typeface="+mn-ea"/>
              </a:rPr>
              <a:t>Dijkstra's Algorithm</a:t>
            </a:r>
          </a:p>
        </p:txBody>
      </p:sp>
      <p:sp>
        <p:nvSpPr>
          <p:cNvPr id="4" name="Date Placeholder 3"/>
          <p:cNvSpPr>
            <a:spLocks noGrp="1"/>
          </p:cNvSpPr>
          <p:nvPr>
            <p:ph type="dt" sz="half" idx="10"/>
          </p:nvPr>
        </p:nvSpPr>
        <p:spPr/>
        <p:txBody>
          <a:bodyPr/>
          <a:lstStyle/>
          <a:p>
            <a:r>
              <a:rPr lang="en-US"/>
              <a:t>8/22/2021</a:t>
            </a:r>
          </a:p>
        </p:txBody>
      </p:sp>
      <p:sp>
        <p:nvSpPr>
          <p:cNvPr id="5" name="Footer Placeholder 4"/>
          <p:cNvSpPr>
            <a:spLocks noGrp="1"/>
          </p:cNvSpPr>
          <p:nvPr>
            <p:ph type="ftr" sz="quarter" idx="11"/>
          </p:nvPr>
        </p:nvSpPr>
        <p:spPr/>
        <p:txBody>
          <a:bodyPr/>
          <a:lstStyle/>
          <a:p>
            <a:r>
              <a:rPr lang="en-US" dirty="0"/>
              <a:t>Mr. Chetan kumar         ACSE0301 and DS               Unit -5</a:t>
            </a:r>
          </a:p>
        </p:txBody>
      </p:sp>
      <p:sp>
        <p:nvSpPr>
          <p:cNvPr id="6" name="Slide Number Placeholder 5"/>
          <p:cNvSpPr>
            <a:spLocks noGrp="1"/>
          </p:cNvSpPr>
          <p:nvPr>
            <p:ph type="sldNum" sz="quarter" idx="12"/>
          </p:nvPr>
        </p:nvSpPr>
        <p:spPr/>
        <p:txBody>
          <a:bodyPr/>
          <a:lstStyle/>
          <a:p>
            <a:fld id="{B6F15528-21DE-4FAA-801E-634DDDAF4B2B}" type="slidenum">
              <a:rPr lang="en-US" smtClean="0"/>
              <a:t>71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0" name="Content Placeholder 99"/>
          <p:cNvPicPr>
            <a:picLocks noGrp="1"/>
          </p:cNvPicPr>
          <p:nvPr>
            <p:ph sz="half" idx="2"/>
          </p:nvPr>
        </p:nvPicPr>
        <p:blipFill>
          <a:blip r:embed="rId3"/>
          <a:stretch>
            <a:fillRect/>
          </a:stretch>
        </p:blipFill>
        <p:spPr>
          <a:xfrm>
            <a:off x="1043305" y="1196975"/>
            <a:ext cx="6866890" cy="2948305"/>
          </a:xfrm>
          <a:prstGeom prst="rect">
            <a:avLst/>
          </a:prstGeom>
          <a:noFill/>
          <a:ln w="9525">
            <a:noFill/>
          </a:ln>
        </p:spPr>
      </p:pic>
      <p:sp>
        <p:nvSpPr>
          <p:cNvPr id="11" name="Text Box 10"/>
          <p:cNvSpPr txBox="1"/>
          <p:nvPr/>
        </p:nvSpPr>
        <p:spPr>
          <a:xfrm>
            <a:off x="539115" y="4220845"/>
            <a:ext cx="7939405" cy="1322070"/>
          </a:xfrm>
          <a:prstGeom prst="rect">
            <a:avLst/>
          </a:prstGeom>
          <a:noFill/>
        </p:spPr>
        <p:txBody>
          <a:bodyPr wrap="square" rtlCol="0" anchor="t">
            <a:spAutoFit/>
          </a:bodyPr>
          <a:lstStyle/>
          <a:p>
            <a:r>
              <a:rPr lang="en-US" sz="2400" b="1"/>
              <a:t>formula for calculating the distance between the vertices:</a:t>
            </a:r>
          </a:p>
          <a:p>
            <a:pPr algn="ctr"/>
            <a:r>
              <a:rPr lang="en-US" sz="2800" b="1"/>
              <a:t> if( d(u) + c(u, v) &lt; d(v)):</a:t>
            </a:r>
          </a:p>
          <a:p>
            <a:pPr algn="ctr"/>
            <a:r>
              <a:rPr lang="en-US" sz="2800" b="1"/>
              <a:t>d(v) = d(u) +c(u, v)</a:t>
            </a:r>
          </a:p>
        </p:txBody>
      </p:sp>
      <p:sp>
        <p:nvSpPr>
          <p:cNvPr id="12" name="Text Box 11"/>
          <p:cNvSpPr txBox="1"/>
          <p:nvPr/>
        </p:nvSpPr>
        <p:spPr>
          <a:xfrm>
            <a:off x="1680210" y="3067685"/>
            <a:ext cx="299085" cy="368300"/>
          </a:xfrm>
          <a:prstGeom prst="rect">
            <a:avLst/>
          </a:prstGeom>
          <a:noFill/>
        </p:spPr>
        <p:txBody>
          <a:bodyPr wrap="square" rtlCol="0">
            <a:spAutoFit/>
          </a:bodyPr>
          <a:lstStyle/>
          <a:p>
            <a:r>
              <a:rPr lang="en-US" b="1"/>
              <a:t>8</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1505" y="836930"/>
            <a:ext cx="4038600" cy="4525963"/>
          </a:xfrm>
        </p:spPr>
        <p:txBody>
          <a:bodyPr>
            <a:normAutofit/>
          </a:bodyPr>
          <a:lstStyle/>
          <a:p>
            <a:pPr marL="0" indent="0">
              <a:buNone/>
            </a:pPr>
            <a:r>
              <a:rPr lang="en-US" sz="2700" b="1" dirty="0">
                <a:sym typeface="+mn-ea"/>
              </a:rPr>
              <a:t>Dijkstra's Algorithm</a:t>
            </a:r>
          </a:p>
        </p:txBody>
      </p:sp>
      <p:sp>
        <p:nvSpPr>
          <p:cNvPr id="4" name="Date Placeholder 3"/>
          <p:cNvSpPr>
            <a:spLocks noGrp="1"/>
          </p:cNvSpPr>
          <p:nvPr>
            <p:ph type="dt" sz="half" idx="10"/>
          </p:nvPr>
        </p:nvSpPr>
        <p:spPr/>
        <p:txBody>
          <a:bodyPr/>
          <a:lstStyle/>
          <a:p>
            <a:r>
              <a:rPr lang="en-US"/>
              <a:t>8/22/2021</a:t>
            </a:r>
          </a:p>
        </p:txBody>
      </p:sp>
      <p:sp>
        <p:nvSpPr>
          <p:cNvPr id="5" name="Footer Placeholder 4"/>
          <p:cNvSpPr>
            <a:spLocks noGrp="1"/>
          </p:cNvSpPr>
          <p:nvPr>
            <p:ph type="ftr" sz="quarter" idx="11"/>
          </p:nvPr>
        </p:nvSpPr>
        <p:spPr/>
        <p:txBody>
          <a:bodyPr/>
          <a:lstStyle/>
          <a:p>
            <a:r>
              <a:rPr lang="en-US" dirty="0"/>
              <a:t>Mr. Chetan kumar         ACSE0301 and DS               Unit -5</a:t>
            </a:r>
          </a:p>
        </p:txBody>
      </p:sp>
      <p:sp>
        <p:nvSpPr>
          <p:cNvPr id="6" name="Slide Number Placeholder 5"/>
          <p:cNvSpPr>
            <a:spLocks noGrp="1"/>
          </p:cNvSpPr>
          <p:nvPr>
            <p:ph type="sldNum" sz="quarter" idx="12"/>
          </p:nvPr>
        </p:nvSpPr>
        <p:spPr/>
        <p:txBody>
          <a:bodyPr/>
          <a:lstStyle/>
          <a:p>
            <a:fld id="{B6F15528-21DE-4FAA-801E-634DDDAF4B2B}" type="slidenum">
              <a:rPr lang="en-US" smtClean="0"/>
              <a:t>72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Content Placeholder 8"/>
          <p:cNvPicPr>
            <a:picLocks noGrp="1" noChangeAspect="1"/>
          </p:cNvPicPr>
          <p:nvPr>
            <p:ph sz="half" idx="2"/>
          </p:nvPr>
        </p:nvPicPr>
        <p:blipFill>
          <a:blip r:embed="rId3"/>
          <a:srcRect t="12261" r="15293" b="11558"/>
          <a:stretch>
            <a:fillRect/>
          </a:stretch>
        </p:blipFill>
        <p:spPr>
          <a:xfrm>
            <a:off x="323215" y="1384935"/>
            <a:ext cx="8705215" cy="44037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idx="1"/>
          </p:nvPr>
        </p:nvSpPr>
        <p:spPr>
          <a:xfrm>
            <a:off x="150813" y="1214438"/>
            <a:ext cx="8229600" cy="5076825"/>
          </a:xfrm>
        </p:spPr>
        <p:txBody>
          <a:bodyPr>
            <a:normAutofit/>
          </a:bodyPr>
          <a:lstStyle/>
          <a:p>
            <a:pPr marL="0" indent="0">
              <a:lnSpc>
                <a:spcPct val="120000"/>
              </a:lnSpc>
              <a:buNone/>
            </a:pPr>
            <a:r>
              <a:rPr lang="en-US" sz="2400" dirty="0"/>
              <a:t>Find the single source shortest path from the </a:t>
            </a:r>
          </a:p>
          <a:p>
            <a:pPr marL="0" indent="0">
              <a:lnSpc>
                <a:spcPct val="120000"/>
              </a:lnSpc>
              <a:buNone/>
            </a:pPr>
            <a:r>
              <a:rPr lang="en-US" sz="2400" dirty="0"/>
              <a:t>vertex S.</a:t>
            </a:r>
            <a:endParaRPr lang="en-IN" sz="2400" dirty="0"/>
          </a:p>
          <a:p>
            <a:pPr marL="0" indent="0" eaLnBrk="1" hangingPunct="1">
              <a:lnSpc>
                <a:spcPct val="120000"/>
              </a:lnSpc>
              <a:buNone/>
            </a:pPr>
            <a:endParaRPr lang="en-US" sz="2200" dirty="0">
              <a:latin typeface="+mj-lt"/>
            </a:endParaRPr>
          </a:p>
        </p:txBody>
      </p:sp>
      <p:grpSp>
        <p:nvGrpSpPr>
          <p:cNvPr id="15365" name="Group 4"/>
          <p:cNvGrpSpPr>
            <a:grpSpLocks/>
          </p:cNvGrpSpPr>
          <p:nvPr/>
        </p:nvGrpSpPr>
        <p:grpSpPr bwMode="auto">
          <a:xfrm>
            <a:off x="6124165" y="854869"/>
            <a:ext cx="2882900" cy="2528887"/>
            <a:chOff x="1370" y="1413"/>
            <a:chExt cx="1816" cy="1593"/>
          </a:xfrm>
        </p:grpSpPr>
        <p:sp>
          <p:nvSpPr>
            <p:cNvPr id="15403" name="Oval 5"/>
            <p:cNvSpPr>
              <a:spLocks noChangeArrowheads="1"/>
            </p:cNvSpPr>
            <p:nvPr/>
          </p:nvSpPr>
          <p:spPr bwMode="auto">
            <a:xfrm>
              <a:off x="1547" y="2084"/>
              <a:ext cx="266" cy="265"/>
            </a:xfrm>
            <a:prstGeom prst="ellipse">
              <a:avLst/>
            </a:prstGeom>
            <a:solidFill>
              <a:srgbClr val="EAEAEA"/>
            </a:solidFill>
            <a:ln w="31750">
              <a:solidFill>
                <a:schemeClr val="tx1"/>
              </a:solidFill>
              <a:round/>
              <a:headEnd/>
              <a:tailEnd/>
            </a:ln>
          </p:spPr>
          <p:txBody>
            <a:bodyPr wrap="none" anchor="ctr"/>
            <a:lstStyle/>
            <a:p>
              <a:pPr algn="ctr"/>
              <a:r>
                <a:rPr lang="en-US"/>
                <a:t>0</a:t>
              </a:r>
            </a:p>
          </p:txBody>
        </p:sp>
        <p:sp>
          <p:nvSpPr>
            <p:cNvPr id="15404" name="Oval 6"/>
            <p:cNvSpPr>
              <a:spLocks noChangeArrowheads="1"/>
            </p:cNvSpPr>
            <p:nvPr/>
          </p:nvSpPr>
          <p:spPr bwMode="auto">
            <a:xfrm>
              <a:off x="1976" y="1619"/>
              <a:ext cx="266" cy="265"/>
            </a:xfrm>
            <a:prstGeom prst="ellipse">
              <a:avLst/>
            </a:prstGeom>
            <a:noFill/>
            <a:ln w="19050">
              <a:solidFill>
                <a:schemeClr val="tx1"/>
              </a:solidFill>
              <a:round/>
              <a:headEnd/>
              <a:tailEnd/>
            </a:ln>
          </p:spPr>
          <p:txBody>
            <a:bodyPr wrap="none" anchor="ctr"/>
            <a:lstStyle/>
            <a:p>
              <a:pPr algn="ctr"/>
              <a:r>
                <a:rPr lang="en-US">
                  <a:sym typeface="Symbol" pitchFamily="18" charset="2"/>
                </a:rPr>
                <a:t></a:t>
              </a:r>
            </a:p>
          </p:txBody>
        </p:sp>
        <p:sp>
          <p:nvSpPr>
            <p:cNvPr id="15405" name="Oval 7"/>
            <p:cNvSpPr>
              <a:spLocks noChangeArrowheads="1"/>
            </p:cNvSpPr>
            <p:nvPr/>
          </p:nvSpPr>
          <p:spPr bwMode="auto">
            <a:xfrm>
              <a:off x="2808" y="1619"/>
              <a:ext cx="266" cy="265"/>
            </a:xfrm>
            <a:prstGeom prst="ellipse">
              <a:avLst/>
            </a:prstGeom>
            <a:noFill/>
            <a:ln w="19050">
              <a:solidFill>
                <a:schemeClr val="tx1"/>
              </a:solidFill>
              <a:round/>
              <a:headEnd/>
              <a:tailEnd/>
            </a:ln>
          </p:spPr>
          <p:txBody>
            <a:bodyPr wrap="none" anchor="ctr"/>
            <a:lstStyle/>
            <a:p>
              <a:pPr algn="ctr"/>
              <a:r>
                <a:rPr lang="en-US">
                  <a:sym typeface="Symbol" pitchFamily="18" charset="2"/>
                </a:rPr>
                <a:t></a:t>
              </a:r>
            </a:p>
          </p:txBody>
        </p:sp>
        <p:sp>
          <p:nvSpPr>
            <p:cNvPr id="15406" name="Oval 8"/>
            <p:cNvSpPr>
              <a:spLocks noChangeArrowheads="1"/>
            </p:cNvSpPr>
            <p:nvPr/>
          </p:nvSpPr>
          <p:spPr bwMode="auto">
            <a:xfrm>
              <a:off x="1976" y="2550"/>
              <a:ext cx="266" cy="265"/>
            </a:xfrm>
            <a:prstGeom prst="ellipse">
              <a:avLst/>
            </a:prstGeom>
            <a:noFill/>
            <a:ln w="19050">
              <a:solidFill>
                <a:schemeClr val="tx1"/>
              </a:solidFill>
              <a:round/>
              <a:headEnd/>
              <a:tailEnd/>
            </a:ln>
          </p:spPr>
          <p:txBody>
            <a:bodyPr wrap="none" anchor="ctr"/>
            <a:lstStyle/>
            <a:p>
              <a:pPr algn="ctr"/>
              <a:r>
                <a:rPr lang="en-US">
                  <a:sym typeface="Symbol" pitchFamily="18" charset="2"/>
                </a:rPr>
                <a:t></a:t>
              </a:r>
              <a:endParaRPr lang="en-US"/>
            </a:p>
          </p:txBody>
        </p:sp>
        <p:sp>
          <p:nvSpPr>
            <p:cNvPr id="15407" name="Oval 9"/>
            <p:cNvSpPr>
              <a:spLocks noChangeArrowheads="1"/>
            </p:cNvSpPr>
            <p:nvPr/>
          </p:nvSpPr>
          <p:spPr bwMode="auto">
            <a:xfrm>
              <a:off x="2808" y="2550"/>
              <a:ext cx="266" cy="265"/>
            </a:xfrm>
            <a:prstGeom prst="ellipse">
              <a:avLst/>
            </a:prstGeom>
            <a:noFill/>
            <a:ln w="19050">
              <a:solidFill>
                <a:schemeClr val="tx1"/>
              </a:solidFill>
              <a:round/>
              <a:headEnd/>
              <a:tailEnd/>
            </a:ln>
          </p:spPr>
          <p:txBody>
            <a:bodyPr wrap="none" anchor="ctr"/>
            <a:lstStyle/>
            <a:p>
              <a:pPr algn="ctr"/>
              <a:r>
                <a:rPr lang="en-US">
                  <a:sym typeface="Symbol" pitchFamily="18" charset="2"/>
                </a:rPr>
                <a:t></a:t>
              </a:r>
              <a:endParaRPr lang="en-US"/>
            </a:p>
          </p:txBody>
        </p:sp>
        <p:sp>
          <p:nvSpPr>
            <p:cNvPr id="15408" name="Line 10"/>
            <p:cNvSpPr>
              <a:spLocks noChangeShapeType="1"/>
            </p:cNvSpPr>
            <p:nvPr/>
          </p:nvSpPr>
          <p:spPr bwMode="auto">
            <a:xfrm flipV="1">
              <a:off x="1754" y="1846"/>
              <a:ext cx="261" cy="261"/>
            </a:xfrm>
            <a:prstGeom prst="line">
              <a:avLst/>
            </a:prstGeom>
            <a:noFill/>
            <a:ln w="19050">
              <a:solidFill>
                <a:schemeClr val="tx1"/>
              </a:solidFill>
              <a:round/>
              <a:headEnd/>
              <a:tailEnd type="triangle" w="med" len="med"/>
            </a:ln>
          </p:spPr>
          <p:txBody>
            <a:bodyPr/>
            <a:lstStyle/>
            <a:p>
              <a:endParaRPr lang="en-US"/>
            </a:p>
          </p:txBody>
        </p:sp>
        <p:sp>
          <p:nvSpPr>
            <p:cNvPr id="15409" name="Line 11"/>
            <p:cNvSpPr>
              <a:spLocks noChangeShapeType="1"/>
            </p:cNvSpPr>
            <p:nvPr/>
          </p:nvSpPr>
          <p:spPr bwMode="auto">
            <a:xfrm>
              <a:off x="1755" y="2314"/>
              <a:ext cx="256" cy="270"/>
            </a:xfrm>
            <a:prstGeom prst="line">
              <a:avLst/>
            </a:prstGeom>
            <a:noFill/>
            <a:ln w="19050">
              <a:solidFill>
                <a:schemeClr val="tx1"/>
              </a:solidFill>
              <a:round/>
              <a:headEnd/>
              <a:tailEnd type="triangle" w="med" len="med"/>
            </a:ln>
          </p:spPr>
          <p:txBody>
            <a:bodyPr/>
            <a:lstStyle/>
            <a:p>
              <a:endParaRPr lang="en-US"/>
            </a:p>
          </p:txBody>
        </p:sp>
        <p:sp>
          <p:nvSpPr>
            <p:cNvPr id="15410" name="Text Box 12"/>
            <p:cNvSpPr txBox="1">
              <a:spLocks noChangeArrowheads="1"/>
            </p:cNvSpPr>
            <p:nvPr/>
          </p:nvSpPr>
          <p:spPr bwMode="auto">
            <a:xfrm>
              <a:off x="1667" y="1819"/>
              <a:ext cx="258" cy="212"/>
            </a:xfrm>
            <a:prstGeom prst="rect">
              <a:avLst/>
            </a:prstGeom>
            <a:noFill/>
            <a:ln w="9525">
              <a:noFill/>
              <a:miter lim="800000"/>
              <a:headEnd/>
              <a:tailEnd/>
            </a:ln>
          </p:spPr>
          <p:txBody>
            <a:bodyPr wrap="none">
              <a:spAutoFit/>
            </a:bodyPr>
            <a:lstStyle/>
            <a:p>
              <a:r>
                <a:rPr lang="en-US" sz="1600"/>
                <a:t>10</a:t>
              </a:r>
            </a:p>
          </p:txBody>
        </p:sp>
        <p:sp>
          <p:nvSpPr>
            <p:cNvPr id="15411" name="Text Box 13"/>
            <p:cNvSpPr txBox="1">
              <a:spLocks noChangeArrowheads="1"/>
            </p:cNvSpPr>
            <p:nvPr/>
          </p:nvSpPr>
          <p:spPr bwMode="auto">
            <a:xfrm>
              <a:off x="2419" y="1482"/>
              <a:ext cx="187" cy="212"/>
            </a:xfrm>
            <a:prstGeom prst="rect">
              <a:avLst/>
            </a:prstGeom>
            <a:noFill/>
            <a:ln w="9525">
              <a:noFill/>
              <a:miter lim="800000"/>
              <a:headEnd/>
              <a:tailEnd/>
            </a:ln>
          </p:spPr>
          <p:txBody>
            <a:bodyPr wrap="none">
              <a:spAutoFit/>
            </a:bodyPr>
            <a:lstStyle/>
            <a:p>
              <a:r>
                <a:rPr lang="en-US" sz="1600"/>
                <a:t>1</a:t>
              </a:r>
            </a:p>
          </p:txBody>
        </p:sp>
        <p:sp>
          <p:nvSpPr>
            <p:cNvPr id="15412" name="Text Box 14"/>
            <p:cNvSpPr txBox="1">
              <a:spLocks noChangeArrowheads="1"/>
            </p:cNvSpPr>
            <p:nvPr/>
          </p:nvSpPr>
          <p:spPr bwMode="auto">
            <a:xfrm>
              <a:off x="1744" y="2381"/>
              <a:ext cx="187" cy="212"/>
            </a:xfrm>
            <a:prstGeom prst="rect">
              <a:avLst/>
            </a:prstGeom>
            <a:noFill/>
            <a:ln w="9525">
              <a:noFill/>
              <a:miter lim="800000"/>
              <a:headEnd/>
              <a:tailEnd/>
            </a:ln>
          </p:spPr>
          <p:txBody>
            <a:bodyPr wrap="none">
              <a:spAutoFit/>
            </a:bodyPr>
            <a:lstStyle/>
            <a:p>
              <a:r>
                <a:rPr lang="en-US" sz="1600"/>
                <a:t>5</a:t>
              </a:r>
            </a:p>
          </p:txBody>
        </p:sp>
        <p:sp>
          <p:nvSpPr>
            <p:cNvPr id="15413" name="Text Box 15"/>
            <p:cNvSpPr txBox="1">
              <a:spLocks noChangeArrowheads="1"/>
            </p:cNvSpPr>
            <p:nvPr/>
          </p:nvSpPr>
          <p:spPr bwMode="auto">
            <a:xfrm>
              <a:off x="2439" y="2661"/>
              <a:ext cx="187" cy="212"/>
            </a:xfrm>
            <a:prstGeom prst="rect">
              <a:avLst/>
            </a:prstGeom>
            <a:noFill/>
            <a:ln w="9525">
              <a:noFill/>
              <a:miter lim="800000"/>
              <a:headEnd/>
              <a:tailEnd/>
            </a:ln>
          </p:spPr>
          <p:txBody>
            <a:bodyPr wrap="none">
              <a:spAutoFit/>
            </a:bodyPr>
            <a:lstStyle/>
            <a:p>
              <a:r>
                <a:rPr lang="en-US" sz="1600"/>
                <a:t>2</a:t>
              </a:r>
            </a:p>
          </p:txBody>
        </p:sp>
        <p:sp>
          <p:nvSpPr>
            <p:cNvPr id="15414" name="Text Box 16"/>
            <p:cNvSpPr txBox="1">
              <a:spLocks noChangeArrowheads="1"/>
            </p:cNvSpPr>
            <p:nvPr/>
          </p:nvSpPr>
          <p:spPr bwMode="auto">
            <a:xfrm>
              <a:off x="1370" y="2096"/>
              <a:ext cx="188" cy="231"/>
            </a:xfrm>
            <a:prstGeom prst="rect">
              <a:avLst/>
            </a:prstGeom>
            <a:noFill/>
            <a:ln w="9525">
              <a:noFill/>
              <a:miter lim="800000"/>
              <a:headEnd/>
              <a:tailEnd/>
            </a:ln>
          </p:spPr>
          <p:txBody>
            <a:bodyPr wrap="none">
              <a:spAutoFit/>
            </a:bodyPr>
            <a:lstStyle/>
            <a:p>
              <a:r>
                <a:rPr lang="en-US"/>
                <a:t>s</a:t>
              </a:r>
            </a:p>
          </p:txBody>
        </p:sp>
        <p:sp>
          <p:nvSpPr>
            <p:cNvPr id="15415" name="Text Box 17"/>
            <p:cNvSpPr txBox="1">
              <a:spLocks noChangeArrowheads="1"/>
            </p:cNvSpPr>
            <p:nvPr/>
          </p:nvSpPr>
          <p:spPr bwMode="auto">
            <a:xfrm>
              <a:off x="2031" y="1413"/>
              <a:ext cx="156" cy="231"/>
            </a:xfrm>
            <a:prstGeom prst="rect">
              <a:avLst/>
            </a:prstGeom>
            <a:noFill/>
            <a:ln w="9525">
              <a:noFill/>
              <a:miter lim="800000"/>
              <a:headEnd/>
              <a:tailEnd/>
            </a:ln>
          </p:spPr>
          <p:txBody>
            <a:bodyPr wrap="none">
              <a:spAutoFit/>
            </a:bodyPr>
            <a:lstStyle/>
            <a:p>
              <a:r>
                <a:rPr lang="en-US"/>
                <a:t>t</a:t>
              </a:r>
            </a:p>
          </p:txBody>
        </p:sp>
        <p:sp>
          <p:nvSpPr>
            <p:cNvPr id="15416" name="Text Box 18"/>
            <p:cNvSpPr txBox="1">
              <a:spLocks noChangeArrowheads="1"/>
            </p:cNvSpPr>
            <p:nvPr/>
          </p:nvSpPr>
          <p:spPr bwMode="auto">
            <a:xfrm>
              <a:off x="2853" y="1413"/>
              <a:ext cx="188" cy="231"/>
            </a:xfrm>
            <a:prstGeom prst="rect">
              <a:avLst/>
            </a:prstGeom>
            <a:noFill/>
            <a:ln w="9525">
              <a:noFill/>
              <a:miter lim="800000"/>
              <a:headEnd/>
              <a:tailEnd/>
            </a:ln>
          </p:spPr>
          <p:txBody>
            <a:bodyPr wrap="none">
              <a:spAutoFit/>
            </a:bodyPr>
            <a:lstStyle/>
            <a:p>
              <a:r>
                <a:rPr lang="en-US"/>
                <a:t>x</a:t>
              </a:r>
            </a:p>
          </p:txBody>
        </p:sp>
        <p:sp>
          <p:nvSpPr>
            <p:cNvPr id="15417" name="Text Box 19"/>
            <p:cNvSpPr txBox="1">
              <a:spLocks noChangeArrowheads="1"/>
            </p:cNvSpPr>
            <p:nvPr/>
          </p:nvSpPr>
          <p:spPr bwMode="auto">
            <a:xfrm>
              <a:off x="2015" y="2775"/>
              <a:ext cx="188" cy="231"/>
            </a:xfrm>
            <a:prstGeom prst="rect">
              <a:avLst/>
            </a:prstGeom>
            <a:noFill/>
            <a:ln w="9525">
              <a:noFill/>
              <a:miter lim="800000"/>
              <a:headEnd/>
              <a:tailEnd/>
            </a:ln>
          </p:spPr>
          <p:txBody>
            <a:bodyPr wrap="none">
              <a:spAutoFit/>
            </a:bodyPr>
            <a:lstStyle/>
            <a:p>
              <a:r>
                <a:rPr lang="en-US"/>
                <a:t>y</a:t>
              </a:r>
            </a:p>
          </p:txBody>
        </p:sp>
        <p:sp>
          <p:nvSpPr>
            <p:cNvPr id="15418" name="Text Box 20"/>
            <p:cNvSpPr txBox="1">
              <a:spLocks noChangeArrowheads="1"/>
            </p:cNvSpPr>
            <p:nvPr/>
          </p:nvSpPr>
          <p:spPr bwMode="auto">
            <a:xfrm>
              <a:off x="2869" y="2775"/>
              <a:ext cx="188" cy="231"/>
            </a:xfrm>
            <a:prstGeom prst="rect">
              <a:avLst/>
            </a:prstGeom>
            <a:noFill/>
            <a:ln w="9525">
              <a:noFill/>
              <a:miter lim="800000"/>
              <a:headEnd/>
              <a:tailEnd/>
            </a:ln>
          </p:spPr>
          <p:txBody>
            <a:bodyPr wrap="none">
              <a:spAutoFit/>
            </a:bodyPr>
            <a:lstStyle/>
            <a:p>
              <a:r>
                <a:rPr lang="en-US"/>
                <a:t>z</a:t>
              </a:r>
            </a:p>
          </p:txBody>
        </p:sp>
        <p:sp>
          <p:nvSpPr>
            <p:cNvPr id="15419" name="Line 21"/>
            <p:cNvSpPr>
              <a:spLocks noChangeShapeType="1"/>
            </p:cNvSpPr>
            <p:nvPr/>
          </p:nvSpPr>
          <p:spPr bwMode="auto">
            <a:xfrm flipV="1">
              <a:off x="2246" y="2691"/>
              <a:ext cx="572" cy="0"/>
            </a:xfrm>
            <a:prstGeom prst="line">
              <a:avLst/>
            </a:prstGeom>
            <a:noFill/>
            <a:ln w="19050">
              <a:solidFill>
                <a:schemeClr val="tx1"/>
              </a:solidFill>
              <a:round/>
              <a:headEnd/>
              <a:tailEnd type="triangle" w="med" len="med"/>
            </a:ln>
          </p:spPr>
          <p:txBody>
            <a:bodyPr/>
            <a:lstStyle/>
            <a:p>
              <a:endParaRPr lang="en-US"/>
            </a:p>
          </p:txBody>
        </p:sp>
        <p:sp>
          <p:nvSpPr>
            <p:cNvPr id="15420" name="Line 22"/>
            <p:cNvSpPr>
              <a:spLocks noChangeShapeType="1"/>
            </p:cNvSpPr>
            <p:nvPr/>
          </p:nvSpPr>
          <p:spPr bwMode="auto">
            <a:xfrm flipV="1">
              <a:off x="2177" y="1837"/>
              <a:ext cx="670" cy="725"/>
            </a:xfrm>
            <a:prstGeom prst="line">
              <a:avLst/>
            </a:prstGeom>
            <a:noFill/>
            <a:ln w="19050">
              <a:solidFill>
                <a:schemeClr val="tx1"/>
              </a:solidFill>
              <a:round/>
              <a:headEnd/>
              <a:tailEnd type="triangle" w="med" len="med"/>
            </a:ln>
          </p:spPr>
          <p:txBody>
            <a:bodyPr/>
            <a:lstStyle/>
            <a:p>
              <a:endParaRPr lang="en-US"/>
            </a:p>
          </p:txBody>
        </p:sp>
        <p:sp>
          <p:nvSpPr>
            <p:cNvPr id="15421" name="Line 23"/>
            <p:cNvSpPr>
              <a:spLocks noChangeShapeType="1"/>
            </p:cNvSpPr>
            <p:nvPr/>
          </p:nvSpPr>
          <p:spPr bwMode="auto">
            <a:xfrm flipH="1" flipV="1">
              <a:off x="1799" y="2265"/>
              <a:ext cx="1031" cy="364"/>
            </a:xfrm>
            <a:prstGeom prst="line">
              <a:avLst/>
            </a:prstGeom>
            <a:noFill/>
            <a:ln w="19050">
              <a:solidFill>
                <a:schemeClr val="tx1"/>
              </a:solidFill>
              <a:round/>
              <a:headEnd/>
              <a:tailEnd type="triangle" w="med" len="med"/>
            </a:ln>
          </p:spPr>
          <p:txBody>
            <a:bodyPr/>
            <a:lstStyle/>
            <a:p>
              <a:endParaRPr lang="en-US"/>
            </a:p>
          </p:txBody>
        </p:sp>
        <p:sp>
          <p:nvSpPr>
            <p:cNvPr id="15422" name="Text Box 24"/>
            <p:cNvSpPr txBox="1">
              <a:spLocks noChangeArrowheads="1"/>
            </p:cNvSpPr>
            <p:nvPr/>
          </p:nvSpPr>
          <p:spPr bwMode="auto">
            <a:xfrm>
              <a:off x="1864" y="2029"/>
              <a:ext cx="187" cy="212"/>
            </a:xfrm>
            <a:prstGeom prst="rect">
              <a:avLst/>
            </a:prstGeom>
            <a:noFill/>
            <a:ln w="9525">
              <a:noFill/>
              <a:miter lim="800000"/>
              <a:headEnd/>
              <a:tailEnd/>
            </a:ln>
          </p:spPr>
          <p:txBody>
            <a:bodyPr wrap="none">
              <a:spAutoFit/>
            </a:bodyPr>
            <a:lstStyle/>
            <a:p>
              <a:r>
                <a:rPr lang="en-US" sz="1600"/>
                <a:t>2</a:t>
              </a:r>
            </a:p>
          </p:txBody>
        </p:sp>
        <p:sp>
          <p:nvSpPr>
            <p:cNvPr id="15423" name="Text Box 25"/>
            <p:cNvSpPr txBox="1">
              <a:spLocks noChangeArrowheads="1"/>
            </p:cNvSpPr>
            <p:nvPr/>
          </p:nvSpPr>
          <p:spPr bwMode="auto">
            <a:xfrm>
              <a:off x="2165" y="2049"/>
              <a:ext cx="187" cy="212"/>
            </a:xfrm>
            <a:prstGeom prst="rect">
              <a:avLst/>
            </a:prstGeom>
            <a:noFill/>
            <a:ln w="9525">
              <a:noFill/>
              <a:miter lim="800000"/>
              <a:headEnd/>
              <a:tailEnd/>
            </a:ln>
          </p:spPr>
          <p:txBody>
            <a:bodyPr wrap="none">
              <a:spAutoFit/>
            </a:bodyPr>
            <a:lstStyle/>
            <a:p>
              <a:r>
                <a:rPr lang="en-US" sz="1600"/>
                <a:t>3</a:t>
              </a:r>
            </a:p>
          </p:txBody>
        </p:sp>
        <p:sp>
          <p:nvSpPr>
            <p:cNvPr id="15424" name="Text Box 26"/>
            <p:cNvSpPr txBox="1">
              <a:spLocks noChangeArrowheads="1"/>
            </p:cNvSpPr>
            <p:nvPr/>
          </p:nvSpPr>
          <p:spPr bwMode="auto">
            <a:xfrm>
              <a:off x="2578" y="1813"/>
              <a:ext cx="187" cy="212"/>
            </a:xfrm>
            <a:prstGeom prst="rect">
              <a:avLst/>
            </a:prstGeom>
            <a:noFill/>
            <a:ln w="9525">
              <a:noFill/>
              <a:miter lim="800000"/>
              <a:headEnd/>
              <a:tailEnd/>
            </a:ln>
          </p:spPr>
          <p:txBody>
            <a:bodyPr wrap="none">
              <a:spAutoFit/>
            </a:bodyPr>
            <a:lstStyle/>
            <a:p>
              <a:r>
                <a:rPr lang="en-US" sz="1600"/>
                <a:t>9</a:t>
              </a:r>
            </a:p>
          </p:txBody>
        </p:sp>
        <p:sp>
          <p:nvSpPr>
            <p:cNvPr id="15425" name="Text Box 27"/>
            <p:cNvSpPr txBox="1">
              <a:spLocks noChangeArrowheads="1"/>
            </p:cNvSpPr>
            <p:nvPr/>
          </p:nvSpPr>
          <p:spPr bwMode="auto">
            <a:xfrm>
              <a:off x="2478" y="2358"/>
              <a:ext cx="187" cy="212"/>
            </a:xfrm>
            <a:prstGeom prst="rect">
              <a:avLst/>
            </a:prstGeom>
            <a:noFill/>
            <a:ln w="9525">
              <a:noFill/>
              <a:miter lim="800000"/>
              <a:headEnd/>
              <a:tailEnd/>
            </a:ln>
          </p:spPr>
          <p:txBody>
            <a:bodyPr wrap="none">
              <a:spAutoFit/>
            </a:bodyPr>
            <a:lstStyle/>
            <a:p>
              <a:r>
                <a:rPr lang="en-US" sz="1600"/>
                <a:t>7</a:t>
              </a:r>
            </a:p>
          </p:txBody>
        </p:sp>
        <p:sp>
          <p:nvSpPr>
            <p:cNvPr id="15426" name="Freeform 28"/>
            <p:cNvSpPr>
              <a:spLocks/>
            </p:cNvSpPr>
            <p:nvPr/>
          </p:nvSpPr>
          <p:spPr bwMode="auto">
            <a:xfrm rot="5400000">
              <a:off x="1820" y="2191"/>
              <a:ext cx="696" cy="50"/>
            </a:xfrm>
            <a:custGeom>
              <a:avLst/>
              <a:gdLst>
                <a:gd name="T0" fmla="*/ 26 w 582"/>
                <a:gd name="T1" fmla="*/ 50 h 50"/>
                <a:gd name="T2" fmla="*/ 80 w 582"/>
                <a:gd name="T3" fmla="*/ 37 h 50"/>
                <a:gd name="T4" fmla="*/ 512 w 582"/>
                <a:gd name="T5" fmla="*/ 1 h 50"/>
                <a:gd name="T6" fmla="*/ 995 w 582"/>
                <a:gd name="T7" fmla="*/ 41 h 50"/>
                <a:gd name="T8" fmla="*/ 0 60000 65536"/>
                <a:gd name="T9" fmla="*/ 0 60000 65536"/>
                <a:gd name="T10" fmla="*/ 0 60000 65536"/>
                <a:gd name="T11" fmla="*/ 0 60000 65536"/>
                <a:gd name="T12" fmla="*/ 0 w 582"/>
                <a:gd name="T13" fmla="*/ 0 h 50"/>
                <a:gd name="T14" fmla="*/ 582 w 582"/>
                <a:gd name="T15" fmla="*/ 50 h 50"/>
              </a:gdLst>
              <a:ahLst/>
              <a:cxnLst>
                <a:cxn ang="T8">
                  <a:pos x="T0" y="T1"/>
                </a:cxn>
                <a:cxn ang="T9">
                  <a:pos x="T2" y="T3"/>
                </a:cxn>
                <a:cxn ang="T10">
                  <a:pos x="T4" y="T5"/>
                </a:cxn>
                <a:cxn ang="T11">
                  <a:pos x="T6" y="T7"/>
                </a:cxn>
              </a:cxnLst>
              <a:rect l="T12" t="T13" r="T14" b="T15"/>
              <a:pathLst>
                <a:path w="582" h="50">
                  <a:moveTo>
                    <a:pt x="15" y="50"/>
                  </a:moveTo>
                  <a:cubicBezTo>
                    <a:pt x="7" y="47"/>
                    <a:pt x="0" y="45"/>
                    <a:pt x="47" y="37"/>
                  </a:cubicBezTo>
                  <a:cubicBezTo>
                    <a:pt x="94" y="29"/>
                    <a:pt x="210" y="0"/>
                    <a:pt x="299" y="1"/>
                  </a:cubicBezTo>
                  <a:cubicBezTo>
                    <a:pt x="388" y="2"/>
                    <a:pt x="536" y="34"/>
                    <a:pt x="582" y="41"/>
                  </a:cubicBezTo>
                </a:path>
              </a:pathLst>
            </a:custGeom>
            <a:noFill/>
            <a:ln w="19050">
              <a:solidFill>
                <a:schemeClr val="tx1"/>
              </a:solidFill>
              <a:round/>
              <a:headEnd type="triangle" w="med" len="med"/>
              <a:tailEnd/>
            </a:ln>
          </p:spPr>
          <p:txBody>
            <a:bodyPr/>
            <a:lstStyle/>
            <a:p>
              <a:endParaRPr lang="en-US"/>
            </a:p>
          </p:txBody>
        </p:sp>
        <p:sp>
          <p:nvSpPr>
            <p:cNvPr id="15427" name="Freeform 29"/>
            <p:cNvSpPr>
              <a:spLocks/>
            </p:cNvSpPr>
            <p:nvPr/>
          </p:nvSpPr>
          <p:spPr bwMode="auto">
            <a:xfrm rot="5400000" flipH="1" flipV="1">
              <a:off x="1692" y="2191"/>
              <a:ext cx="696" cy="50"/>
            </a:xfrm>
            <a:custGeom>
              <a:avLst/>
              <a:gdLst>
                <a:gd name="T0" fmla="*/ 26 w 582"/>
                <a:gd name="T1" fmla="*/ 50 h 50"/>
                <a:gd name="T2" fmla="*/ 80 w 582"/>
                <a:gd name="T3" fmla="*/ 37 h 50"/>
                <a:gd name="T4" fmla="*/ 512 w 582"/>
                <a:gd name="T5" fmla="*/ 1 h 50"/>
                <a:gd name="T6" fmla="*/ 995 w 582"/>
                <a:gd name="T7" fmla="*/ 41 h 50"/>
                <a:gd name="T8" fmla="*/ 0 60000 65536"/>
                <a:gd name="T9" fmla="*/ 0 60000 65536"/>
                <a:gd name="T10" fmla="*/ 0 60000 65536"/>
                <a:gd name="T11" fmla="*/ 0 60000 65536"/>
                <a:gd name="T12" fmla="*/ 0 w 582"/>
                <a:gd name="T13" fmla="*/ 0 h 50"/>
                <a:gd name="T14" fmla="*/ 582 w 582"/>
                <a:gd name="T15" fmla="*/ 50 h 50"/>
              </a:gdLst>
              <a:ahLst/>
              <a:cxnLst>
                <a:cxn ang="T8">
                  <a:pos x="T0" y="T1"/>
                </a:cxn>
                <a:cxn ang="T9">
                  <a:pos x="T2" y="T3"/>
                </a:cxn>
                <a:cxn ang="T10">
                  <a:pos x="T4" y="T5"/>
                </a:cxn>
                <a:cxn ang="T11">
                  <a:pos x="T6" y="T7"/>
                </a:cxn>
              </a:cxnLst>
              <a:rect l="T12" t="T13" r="T14" b="T15"/>
              <a:pathLst>
                <a:path w="582" h="50">
                  <a:moveTo>
                    <a:pt x="15" y="50"/>
                  </a:moveTo>
                  <a:cubicBezTo>
                    <a:pt x="7" y="47"/>
                    <a:pt x="0" y="45"/>
                    <a:pt x="47" y="37"/>
                  </a:cubicBezTo>
                  <a:cubicBezTo>
                    <a:pt x="94" y="29"/>
                    <a:pt x="210" y="0"/>
                    <a:pt x="299" y="1"/>
                  </a:cubicBezTo>
                  <a:cubicBezTo>
                    <a:pt x="388" y="2"/>
                    <a:pt x="536" y="34"/>
                    <a:pt x="582" y="41"/>
                  </a:cubicBezTo>
                </a:path>
              </a:pathLst>
            </a:custGeom>
            <a:noFill/>
            <a:ln w="19050">
              <a:solidFill>
                <a:schemeClr val="tx1"/>
              </a:solidFill>
              <a:round/>
              <a:headEnd type="triangle" w="med" len="med"/>
              <a:tailEnd/>
            </a:ln>
          </p:spPr>
          <p:txBody>
            <a:bodyPr/>
            <a:lstStyle/>
            <a:p>
              <a:endParaRPr lang="en-US"/>
            </a:p>
          </p:txBody>
        </p:sp>
        <p:sp>
          <p:nvSpPr>
            <p:cNvPr id="15428" name="Line 30"/>
            <p:cNvSpPr>
              <a:spLocks noChangeShapeType="1"/>
            </p:cNvSpPr>
            <p:nvPr/>
          </p:nvSpPr>
          <p:spPr bwMode="auto">
            <a:xfrm flipV="1">
              <a:off x="2264" y="1749"/>
              <a:ext cx="572" cy="0"/>
            </a:xfrm>
            <a:prstGeom prst="line">
              <a:avLst/>
            </a:prstGeom>
            <a:noFill/>
            <a:ln w="19050">
              <a:solidFill>
                <a:schemeClr val="tx1"/>
              </a:solidFill>
              <a:round/>
              <a:headEnd/>
              <a:tailEnd type="triangle" w="med" len="med"/>
            </a:ln>
          </p:spPr>
          <p:txBody>
            <a:bodyPr/>
            <a:lstStyle/>
            <a:p>
              <a:endParaRPr lang="en-US"/>
            </a:p>
          </p:txBody>
        </p:sp>
        <p:sp>
          <p:nvSpPr>
            <p:cNvPr id="15429" name="Text Box 31"/>
            <p:cNvSpPr txBox="1">
              <a:spLocks noChangeArrowheads="1"/>
            </p:cNvSpPr>
            <p:nvPr/>
          </p:nvSpPr>
          <p:spPr bwMode="auto">
            <a:xfrm>
              <a:off x="2698" y="2029"/>
              <a:ext cx="187" cy="212"/>
            </a:xfrm>
            <a:prstGeom prst="rect">
              <a:avLst/>
            </a:prstGeom>
            <a:noFill/>
            <a:ln w="9525">
              <a:noFill/>
              <a:miter lim="800000"/>
              <a:headEnd/>
              <a:tailEnd/>
            </a:ln>
          </p:spPr>
          <p:txBody>
            <a:bodyPr wrap="none">
              <a:spAutoFit/>
            </a:bodyPr>
            <a:lstStyle/>
            <a:p>
              <a:r>
                <a:rPr lang="en-US" sz="1600" dirty="0"/>
                <a:t>4</a:t>
              </a:r>
            </a:p>
          </p:txBody>
        </p:sp>
        <p:sp>
          <p:nvSpPr>
            <p:cNvPr id="15430" name="Text Box 32"/>
            <p:cNvSpPr txBox="1">
              <a:spLocks noChangeArrowheads="1"/>
            </p:cNvSpPr>
            <p:nvPr/>
          </p:nvSpPr>
          <p:spPr bwMode="auto">
            <a:xfrm>
              <a:off x="2999" y="2049"/>
              <a:ext cx="187" cy="212"/>
            </a:xfrm>
            <a:prstGeom prst="rect">
              <a:avLst/>
            </a:prstGeom>
            <a:noFill/>
            <a:ln w="9525">
              <a:noFill/>
              <a:miter lim="800000"/>
              <a:headEnd/>
              <a:tailEnd/>
            </a:ln>
          </p:spPr>
          <p:txBody>
            <a:bodyPr wrap="none">
              <a:spAutoFit/>
            </a:bodyPr>
            <a:lstStyle/>
            <a:p>
              <a:r>
                <a:rPr lang="en-US" sz="1600"/>
                <a:t>6</a:t>
              </a:r>
            </a:p>
          </p:txBody>
        </p:sp>
        <p:sp>
          <p:nvSpPr>
            <p:cNvPr id="15431" name="Freeform 33"/>
            <p:cNvSpPr>
              <a:spLocks/>
            </p:cNvSpPr>
            <p:nvPr/>
          </p:nvSpPr>
          <p:spPr bwMode="auto">
            <a:xfrm rot="5400000">
              <a:off x="2654" y="2191"/>
              <a:ext cx="696" cy="50"/>
            </a:xfrm>
            <a:custGeom>
              <a:avLst/>
              <a:gdLst>
                <a:gd name="T0" fmla="*/ 26 w 582"/>
                <a:gd name="T1" fmla="*/ 50 h 50"/>
                <a:gd name="T2" fmla="*/ 80 w 582"/>
                <a:gd name="T3" fmla="*/ 37 h 50"/>
                <a:gd name="T4" fmla="*/ 512 w 582"/>
                <a:gd name="T5" fmla="*/ 1 h 50"/>
                <a:gd name="T6" fmla="*/ 995 w 582"/>
                <a:gd name="T7" fmla="*/ 41 h 50"/>
                <a:gd name="T8" fmla="*/ 0 60000 65536"/>
                <a:gd name="T9" fmla="*/ 0 60000 65536"/>
                <a:gd name="T10" fmla="*/ 0 60000 65536"/>
                <a:gd name="T11" fmla="*/ 0 60000 65536"/>
                <a:gd name="T12" fmla="*/ 0 w 582"/>
                <a:gd name="T13" fmla="*/ 0 h 50"/>
                <a:gd name="T14" fmla="*/ 582 w 582"/>
                <a:gd name="T15" fmla="*/ 50 h 50"/>
              </a:gdLst>
              <a:ahLst/>
              <a:cxnLst>
                <a:cxn ang="T8">
                  <a:pos x="T0" y="T1"/>
                </a:cxn>
                <a:cxn ang="T9">
                  <a:pos x="T2" y="T3"/>
                </a:cxn>
                <a:cxn ang="T10">
                  <a:pos x="T4" y="T5"/>
                </a:cxn>
                <a:cxn ang="T11">
                  <a:pos x="T6" y="T7"/>
                </a:cxn>
              </a:cxnLst>
              <a:rect l="T12" t="T13" r="T14" b="T15"/>
              <a:pathLst>
                <a:path w="582" h="50">
                  <a:moveTo>
                    <a:pt x="15" y="50"/>
                  </a:moveTo>
                  <a:cubicBezTo>
                    <a:pt x="7" y="47"/>
                    <a:pt x="0" y="45"/>
                    <a:pt x="47" y="37"/>
                  </a:cubicBezTo>
                  <a:cubicBezTo>
                    <a:pt x="94" y="29"/>
                    <a:pt x="210" y="0"/>
                    <a:pt x="299" y="1"/>
                  </a:cubicBezTo>
                  <a:cubicBezTo>
                    <a:pt x="388" y="2"/>
                    <a:pt x="536" y="34"/>
                    <a:pt x="582" y="41"/>
                  </a:cubicBezTo>
                </a:path>
              </a:pathLst>
            </a:custGeom>
            <a:noFill/>
            <a:ln w="19050">
              <a:solidFill>
                <a:schemeClr val="tx1"/>
              </a:solidFill>
              <a:round/>
              <a:headEnd type="triangle" w="med" len="med"/>
              <a:tailEnd/>
            </a:ln>
          </p:spPr>
          <p:txBody>
            <a:bodyPr/>
            <a:lstStyle/>
            <a:p>
              <a:endParaRPr lang="en-US"/>
            </a:p>
          </p:txBody>
        </p:sp>
        <p:sp>
          <p:nvSpPr>
            <p:cNvPr id="15432" name="Freeform 34"/>
            <p:cNvSpPr>
              <a:spLocks/>
            </p:cNvSpPr>
            <p:nvPr/>
          </p:nvSpPr>
          <p:spPr bwMode="auto">
            <a:xfrm rot="5400000" flipH="1" flipV="1">
              <a:off x="2526" y="2191"/>
              <a:ext cx="696" cy="50"/>
            </a:xfrm>
            <a:custGeom>
              <a:avLst/>
              <a:gdLst>
                <a:gd name="T0" fmla="*/ 26 w 582"/>
                <a:gd name="T1" fmla="*/ 50 h 50"/>
                <a:gd name="T2" fmla="*/ 80 w 582"/>
                <a:gd name="T3" fmla="*/ 37 h 50"/>
                <a:gd name="T4" fmla="*/ 512 w 582"/>
                <a:gd name="T5" fmla="*/ 1 h 50"/>
                <a:gd name="T6" fmla="*/ 995 w 582"/>
                <a:gd name="T7" fmla="*/ 41 h 50"/>
                <a:gd name="T8" fmla="*/ 0 60000 65536"/>
                <a:gd name="T9" fmla="*/ 0 60000 65536"/>
                <a:gd name="T10" fmla="*/ 0 60000 65536"/>
                <a:gd name="T11" fmla="*/ 0 60000 65536"/>
                <a:gd name="T12" fmla="*/ 0 w 582"/>
                <a:gd name="T13" fmla="*/ 0 h 50"/>
                <a:gd name="T14" fmla="*/ 582 w 582"/>
                <a:gd name="T15" fmla="*/ 50 h 50"/>
              </a:gdLst>
              <a:ahLst/>
              <a:cxnLst>
                <a:cxn ang="T8">
                  <a:pos x="T0" y="T1"/>
                </a:cxn>
                <a:cxn ang="T9">
                  <a:pos x="T2" y="T3"/>
                </a:cxn>
                <a:cxn ang="T10">
                  <a:pos x="T4" y="T5"/>
                </a:cxn>
                <a:cxn ang="T11">
                  <a:pos x="T6" y="T7"/>
                </a:cxn>
              </a:cxnLst>
              <a:rect l="T12" t="T13" r="T14" b="T15"/>
              <a:pathLst>
                <a:path w="582" h="50">
                  <a:moveTo>
                    <a:pt x="15" y="50"/>
                  </a:moveTo>
                  <a:cubicBezTo>
                    <a:pt x="7" y="47"/>
                    <a:pt x="0" y="45"/>
                    <a:pt x="47" y="37"/>
                  </a:cubicBezTo>
                  <a:cubicBezTo>
                    <a:pt x="94" y="29"/>
                    <a:pt x="210" y="0"/>
                    <a:pt x="299" y="1"/>
                  </a:cubicBezTo>
                  <a:cubicBezTo>
                    <a:pt x="388" y="2"/>
                    <a:pt x="536" y="34"/>
                    <a:pt x="582" y="41"/>
                  </a:cubicBezTo>
                </a:path>
              </a:pathLst>
            </a:custGeom>
            <a:noFill/>
            <a:ln w="19050">
              <a:solidFill>
                <a:schemeClr val="tx1"/>
              </a:solidFill>
              <a:round/>
              <a:headEnd type="triangle" w="med" len="med"/>
              <a:tailEnd/>
            </a:ln>
          </p:spPr>
          <p:txBody>
            <a:bodyPr/>
            <a:lstStyle/>
            <a:p>
              <a:endParaRPr lang="en-US"/>
            </a:p>
          </p:txBody>
        </p:sp>
      </p:grpSp>
      <p:sp>
        <p:nvSpPr>
          <p:cNvPr id="75" name="Title 1">
            <a:extLst>
              <a:ext uri="{FF2B5EF4-FFF2-40B4-BE49-F238E27FC236}">
                <a16:creationId xmlns:a16="http://schemas.microsoft.com/office/drawing/2014/main" id="{CD40F2E1-FB84-4A5F-ACFD-F5CFE7FD390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dirty="0"/>
              <a:t>Dijkstra’s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76" name="Picture 2" descr="E:\NIET\Project\xLogo11.png.pagespeed.ic.pydHLuCQEZ.png">
            <a:extLst>
              <a:ext uri="{FF2B5EF4-FFF2-40B4-BE49-F238E27FC236}">
                <a16:creationId xmlns:a16="http://schemas.microsoft.com/office/drawing/2014/main" id="{0DAB175F-2F2C-4615-BC32-2A830C79260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6">
            <a:extLst>
              <a:ext uri="{FF2B5EF4-FFF2-40B4-BE49-F238E27FC236}">
                <a16:creationId xmlns:a16="http://schemas.microsoft.com/office/drawing/2014/main" id="{7BFD91EF-E75E-408B-B6F8-8986B74C977E}"/>
              </a:ext>
            </a:extLst>
          </p:cNvPr>
          <p:cNvSpPr>
            <a:spLocks noGrp="1"/>
          </p:cNvSpPr>
          <p:nvPr>
            <p:ph type="dt" sz="half" idx="10"/>
          </p:nvPr>
        </p:nvSpPr>
        <p:spPr/>
        <p:txBody>
          <a:bodyPr/>
          <a:lstStyle/>
          <a:p>
            <a:fld id="{02F00A57-8383-439E-AF3E-B48DD829DE64}" type="datetime1">
              <a:rPr lang="en-US" smtClean="0"/>
              <a:t>11/25/2022</a:t>
            </a:fld>
            <a:endParaRPr lang="en-US"/>
          </a:p>
        </p:txBody>
      </p:sp>
      <p:sp>
        <p:nvSpPr>
          <p:cNvPr id="9" name="Slide Number Placeholder 8">
            <a:extLst>
              <a:ext uri="{FF2B5EF4-FFF2-40B4-BE49-F238E27FC236}">
                <a16:creationId xmlns:a16="http://schemas.microsoft.com/office/drawing/2014/main" id="{88E22094-C681-4040-AAAA-B4ACBE75705F}"/>
              </a:ext>
            </a:extLst>
          </p:cNvPr>
          <p:cNvSpPr>
            <a:spLocks noGrp="1"/>
          </p:cNvSpPr>
          <p:nvPr>
            <p:ph type="sldNum" sz="quarter" idx="12"/>
          </p:nvPr>
        </p:nvSpPr>
        <p:spPr/>
        <p:txBody>
          <a:bodyPr/>
          <a:lstStyle/>
          <a:p>
            <a:fld id="{B6F15528-21DE-4FAA-801E-634DDDAF4B2B}" type="slidenum">
              <a:rPr lang="en-US" smtClean="0"/>
              <a:pPr/>
              <a:t>73</a:t>
            </a:fld>
            <a:endParaRPr lang="en-US"/>
          </a:p>
        </p:txBody>
      </p:sp>
      <p:sp>
        <p:nvSpPr>
          <p:cNvPr id="2" name="Footer Placeholder 1">
            <a:extLst>
              <a:ext uri="{FF2B5EF4-FFF2-40B4-BE49-F238E27FC236}">
                <a16:creationId xmlns:a16="http://schemas.microsoft.com/office/drawing/2014/main" id="{5184B7D5-A5F6-450C-BA42-DDD23748719D}"/>
              </a:ext>
            </a:extLst>
          </p:cNvPr>
          <p:cNvSpPr>
            <a:spLocks noGrp="1"/>
          </p:cNvSpPr>
          <p:nvPr>
            <p:ph type="ftr" sz="quarter" idx="11"/>
          </p:nvPr>
        </p:nvSpPr>
        <p:spPr/>
        <p:txBody>
          <a:bodyPr/>
          <a:lstStyle/>
          <a:p>
            <a:r>
              <a:rPr lang="en-US"/>
              <a:t>Megha Gupta             ACSE 0301: DS  Unit 5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59"/>
          <p:cNvSpPr>
            <a:spLocks noGrp="1" noChangeArrowheads="1"/>
          </p:cNvSpPr>
          <p:nvPr>
            <p:ph type="body" idx="1"/>
          </p:nvPr>
        </p:nvSpPr>
        <p:spPr>
          <a:xfrm>
            <a:off x="533400" y="1166018"/>
            <a:ext cx="8229600" cy="4525963"/>
          </a:xfrm>
          <a:solidFill>
            <a:schemeClr val="bg1"/>
          </a:solidFill>
        </p:spPr>
        <p:txBody>
          <a:bodyPr>
            <a:normAutofit/>
          </a:bodyPr>
          <a:lstStyle/>
          <a:p>
            <a:r>
              <a:rPr lang="en-US" sz="2200" dirty="0"/>
              <a:t>Find shortest path from s to t.</a:t>
            </a:r>
          </a:p>
        </p:txBody>
      </p:sp>
      <p:sp>
        <p:nvSpPr>
          <p:cNvPr id="17413" name="Oval 3"/>
          <p:cNvSpPr>
            <a:spLocks noChangeArrowheads="1"/>
          </p:cNvSpPr>
          <p:nvPr/>
        </p:nvSpPr>
        <p:spPr bwMode="auto">
          <a:xfrm>
            <a:off x="376238" y="2966243"/>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s</a:t>
            </a:r>
          </a:p>
        </p:txBody>
      </p:sp>
      <p:sp>
        <p:nvSpPr>
          <p:cNvPr id="17414" name="Oval 4"/>
          <p:cNvSpPr>
            <a:spLocks noChangeArrowheads="1"/>
          </p:cNvSpPr>
          <p:nvPr/>
        </p:nvSpPr>
        <p:spPr bwMode="auto">
          <a:xfrm>
            <a:off x="8043863" y="2472531"/>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3</a:t>
            </a:r>
          </a:p>
        </p:txBody>
      </p:sp>
      <p:sp>
        <p:nvSpPr>
          <p:cNvPr id="17415" name="Oval 5"/>
          <p:cNvSpPr>
            <a:spLocks noChangeArrowheads="1"/>
          </p:cNvSpPr>
          <p:nvPr/>
        </p:nvSpPr>
        <p:spPr bwMode="auto">
          <a:xfrm>
            <a:off x="8355013" y="5472906"/>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t</a:t>
            </a:r>
          </a:p>
        </p:txBody>
      </p:sp>
      <p:sp>
        <p:nvSpPr>
          <p:cNvPr id="17416" name="Oval 6"/>
          <p:cNvSpPr>
            <a:spLocks noChangeArrowheads="1"/>
          </p:cNvSpPr>
          <p:nvPr/>
        </p:nvSpPr>
        <p:spPr bwMode="auto">
          <a:xfrm>
            <a:off x="2152650" y="2472531"/>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2</a:t>
            </a:r>
          </a:p>
        </p:txBody>
      </p:sp>
      <p:sp>
        <p:nvSpPr>
          <p:cNvPr id="17417" name="Oval 7"/>
          <p:cNvSpPr>
            <a:spLocks noChangeArrowheads="1"/>
          </p:cNvSpPr>
          <p:nvPr/>
        </p:nvSpPr>
        <p:spPr bwMode="auto">
          <a:xfrm>
            <a:off x="2959100" y="3642518"/>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6</a:t>
            </a:r>
          </a:p>
        </p:txBody>
      </p:sp>
      <p:sp>
        <p:nvSpPr>
          <p:cNvPr id="17418" name="Oval 8"/>
          <p:cNvSpPr>
            <a:spLocks noChangeArrowheads="1"/>
          </p:cNvSpPr>
          <p:nvPr/>
        </p:nvSpPr>
        <p:spPr bwMode="auto">
          <a:xfrm>
            <a:off x="2214563" y="5585618"/>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7</a:t>
            </a:r>
          </a:p>
        </p:txBody>
      </p:sp>
      <p:sp>
        <p:nvSpPr>
          <p:cNvPr id="17419" name="Oval 9"/>
          <p:cNvSpPr>
            <a:spLocks noChangeArrowheads="1"/>
          </p:cNvSpPr>
          <p:nvPr/>
        </p:nvSpPr>
        <p:spPr bwMode="auto">
          <a:xfrm>
            <a:off x="7100888" y="3991768"/>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4</a:t>
            </a:r>
          </a:p>
        </p:txBody>
      </p:sp>
      <p:sp>
        <p:nvSpPr>
          <p:cNvPr id="17420" name="Oval 10"/>
          <p:cNvSpPr>
            <a:spLocks noChangeArrowheads="1"/>
          </p:cNvSpPr>
          <p:nvPr/>
        </p:nvSpPr>
        <p:spPr bwMode="auto">
          <a:xfrm>
            <a:off x="4365625" y="4334668"/>
            <a:ext cx="301625" cy="301625"/>
          </a:xfrm>
          <a:prstGeom prst="ellipse">
            <a:avLst/>
          </a:prstGeom>
          <a:solidFill>
            <a:schemeClr val="bg1"/>
          </a:solidFill>
          <a:ln w="15875">
            <a:solidFill>
              <a:schemeClr val="tx1"/>
            </a:solidFill>
            <a:round/>
            <a:headEnd/>
            <a:tailEnd/>
          </a:ln>
        </p:spPr>
        <p:txBody>
          <a:bodyPr wrap="none" lIns="92075" tIns="46038" rIns="92075" bIns="46038" anchor="ctr"/>
          <a:lstStyle/>
          <a:p>
            <a:pPr algn="ctr"/>
            <a:r>
              <a:rPr lang="en-US" sz="1600"/>
              <a:t>5</a:t>
            </a:r>
          </a:p>
        </p:txBody>
      </p:sp>
      <p:cxnSp>
        <p:nvCxnSpPr>
          <p:cNvPr id="17421" name="AutoShape 11"/>
          <p:cNvCxnSpPr>
            <a:cxnSpLocks noChangeShapeType="1"/>
            <a:stCxn id="17413" idx="7"/>
            <a:endCxn id="17416" idx="2"/>
          </p:cNvCxnSpPr>
          <p:nvPr/>
        </p:nvCxnSpPr>
        <p:spPr bwMode="auto">
          <a:xfrm flipV="1">
            <a:off x="633413" y="2623343"/>
            <a:ext cx="1511300" cy="379413"/>
          </a:xfrm>
          <a:prstGeom prst="straightConnector1">
            <a:avLst/>
          </a:prstGeom>
          <a:noFill/>
          <a:ln w="15875">
            <a:solidFill>
              <a:schemeClr val="tx1"/>
            </a:solidFill>
            <a:round/>
            <a:headEnd/>
            <a:tailEnd type="triangle" w="med" len="med"/>
          </a:ln>
        </p:spPr>
      </p:cxnSp>
      <p:cxnSp>
        <p:nvCxnSpPr>
          <p:cNvPr id="17422" name="AutoShape 12"/>
          <p:cNvCxnSpPr>
            <a:cxnSpLocks noChangeShapeType="1"/>
            <a:stCxn id="17413" idx="6"/>
            <a:endCxn id="17417" idx="1"/>
          </p:cNvCxnSpPr>
          <p:nvPr/>
        </p:nvCxnSpPr>
        <p:spPr bwMode="auto">
          <a:xfrm>
            <a:off x="685800" y="3117056"/>
            <a:ext cx="2317750" cy="561975"/>
          </a:xfrm>
          <a:prstGeom prst="straightConnector1">
            <a:avLst/>
          </a:prstGeom>
          <a:noFill/>
          <a:ln w="15875">
            <a:solidFill>
              <a:schemeClr val="tx1"/>
            </a:solidFill>
            <a:round/>
            <a:headEnd/>
            <a:tailEnd type="triangle" w="med" len="med"/>
          </a:ln>
        </p:spPr>
      </p:cxnSp>
      <p:cxnSp>
        <p:nvCxnSpPr>
          <p:cNvPr id="17423" name="AutoShape 13"/>
          <p:cNvCxnSpPr>
            <a:cxnSpLocks noChangeShapeType="1"/>
            <a:stCxn id="17413" idx="5"/>
            <a:endCxn id="17418" idx="0"/>
          </p:cNvCxnSpPr>
          <p:nvPr/>
        </p:nvCxnSpPr>
        <p:spPr bwMode="auto">
          <a:xfrm>
            <a:off x="633413" y="3231356"/>
            <a:ext cx="1731962" cy="2346325"/>
          </a:xfrm>
          <a:prstGeom prst="straightConnector1">
            <a:avLst/>
          </a:prstGeom>
          <a:noFill/>
          <a:ln w="15875">
            <a:solidFill>
              <a:schemeClr val="tx1"/>
            </a:solidFill>
            <a:round/>
            <a:headEnd/>
            <a:tailEnd type="triangle" w="med" len="med"/>
          </a:ln>
        </p:spPr>
      </p:cxnSp>
      <p:cxnSp>
        <p:nvCxnSpPr>
          <p:cNvPr id="17424" name="AutoShape 14"/>
          <p:cNvCxnSpPr>
            <a:cxnSpLocks noChangeShapeType="1"/>
            <a:stCxn id="17417" idx="7"/>
            <a:endCxn id="17414" idx="2"/>
          </p:cNvCxnSpPr>
          <p:nvPr/>
        </p:nvCxnSpPr>
        <p:spPr bwMode="auto">
          <a:xfrm flipV="1">
            <a:off x="3216275" y="2623343"/>
            <a:ext cx="4819650" cy="1055688"/>
          </a:xfrm>
          <a:prstGeom prst="straightConnector1">
            <a:avLst/>
          </a:prstGeom>
          <a:noFill/>
          <a:ln w="15875">
            <a:solidFill>
              <a:schemeClr val="tx1"/>
            </a:solidFill>
            <a:round/>
            <a:headEnd/>
            <a:tailEnd type="triangle" w="med" len="med"/>
          </a:ln>
        </p:spPr>
      </p:cxnSp>
      <p:cxnSp>
        <p:nvCxnSpPr>
          <p:cNvPr id="17425" name="AutoShape 15"/>
          <p:cNvCxnSpPr>
            <a:cxnSpLocks noChangeShapeType="1"/>
            <a:stCxn id="17419" idx="7"/>
            <a:endCxn id="17414" idx="4"/>
          </p:cNvCxnSpPr>
          <p:nvPr/>
        </p:nvCxnSpPr>
        <p:spPr bwMode="auto">
          <a:xfrm flipV="1">
            <a:off x="7358063" y="2782093"/>
            <a:ext cx="836612" cy="1246188"/>
          </a:xfrm>
          <a:prstGeom prst="straightConnector1">
            <a:avLst/>
          </a:prstGeom>
          <a:noFill/>
          <a:ln w="15875">
            <a:solidFill>
              <a:schemeClr val="tx1"/>
            </a:solidFill>
            <a:round/>
            <a:headEnd/>
            <a:tailEnd type="triangle" w="med" len="med"/>
          </a:ln>
        </p:spPr>
      </p:cxnSp>
      <p:cxnSp>
        <p:nvCxnSpPr>
          <p:cNvPr id="17426" name="AutoShape 16"/>
          <p:cNvCxnSpPr>
            <a:cxnSpLocks noChangeShapeType="1"/>
            <a:stCxn id="17417" idx="5"/>
            <a:endCxn id="17420" idx="1"/>
          </p:cNvCxnSpPr>
          <p:nvPr/>
        </p:nvCxnSpPr>
        <p:spPr bwMode="auto">
          <a:xfrm>
            <a:off x="3216275" y="3907631"/>
            <a:ext cx="1193800" cy="463550"/>
          </a:xfrm>
          <a:prstGeom prst="straightConnector1">
            <a:avLst/>
          </a:prstGeom>
          <a:noFill/>
          <a:ln w="15875">
            <a:solidFill>
              <a:schemeClr val="tx1"/>
            </a:solidFill>
            <a:round/>
            <a:headEnd/>
            <a:tailEnd type="triangle" w="med" len="med"/>
          </a:ln>
        </p:spPr>
      </p:cxnSp>
      <p:cxnSp>
        <p:nvCxnSpPr>
          <p:cNvPr id="17427" name="AutoShape 17"/>
          <p:cNvCxnSpPr>
            <a:cxnSpLocks noChangeShapeType="1"/>
            <a:stCxn id="17420" idx="5"/>
            <a:endCxn id="17415" idx="2"/>
          </p:cNvCxnSpPr>
          <p:nvPr/>
        </p:nvCxnSpPr>
        <p:spPr bwMode="auto">
          <a:xfrm>
            <a:off x="4622800" y="4599781"/>
            <a:ext cx="3724275" cy="1023937"/>
          </a:xfrm>
          <a:prstGeom prst="straightConnector1">
            <a:avLst/>
          </a:prstGeom>
          <a:noFill/>
          <a:ln w="15875">
            <a:solidFill>
              <a:schemeClr val="tx1"/>
            </a:solidFill>
            <a:round/>
            <a:headEnd/>
            <a:tailEnd type="triangle" w="med" len="med"/>
          </a:ln>
        </p:spPr>
      </p:cxnSp>
      <p:cxnSp>
        <p:nvCxnSpPr>
          <p:cNvPr id="17428" name="AutoShape 18"/>
          <p:cNvCxnSpPr>
            <a:cxnSpLocks noChangeShapeType="1"/>
            <a:stCxn id="17420" idx="6"/>
            <a:endCxn id="17419" idx="2"/>
          </p:cNvCxnSpPr>
          <p:nvPr/>
        </p:nvCxnSpPr>
        <p:spPr bwMode="auto">
          <a:xfrm flipV="1">
            <a:off x="4675188" y="4142581"/>
            <a:ext cx="2417762" cy="342900"/>
          </a:xfrm>
          <a:prstGeom prst="straightConnector1">
            <a:avLst/>
          </a:prstGeom>
          <a:noFill/>
          <a:ln w="15875">
            <a:solidFill>
              <a:schemeClr val="tx1"/>
            </a:solidFill>
            <a:round/>
            <a:headEnd/>
            <a:tailEnd type="triangle" w="med" len="med"/>
          </a:ln>
        </p:spPr>
      </p:cxnSp>
      <p:cxnSp>
        <p:nvCxnSpPr>
          <p:cNvPr id="17429" name="AutoShape 19"/>
          <p:cNvCxnSpPr>
            <a:cxnSpLocks noChangeShapeType="1"/>
            <a:stCxn id="17419" idx="4"/>
            <a:endCxn id="17415" idx="1"/>
          </p:cNvCxnSpPr>
          <p:nvPr/>
        </p:nvCxnSpPr>
        <p:spPr bwMode="auto">
          <a:xfrm>
            <a:off x="7251700" y="4301331"/>
            <a:ext cx="1147763" cy="1208087"/>
          </a:xfrm>
          <a:prstGeom prst="straightConnector1">
            <a:avLst/>
          </a:prstGeom>
          <a:noFill/>
          <a:ln w="15875">
            <a:solidFill>
              <a:schemeClr val="tx1"/>
            </a:solidFill>
            <a:round/>
            <a:headEnd/>
            <a:tailEnd type="triangle" w="med" len="med"/>
          </a:ln>
        </p:spPr>
      </p:cxnSp>
      <p:cxnSp>
        <p:nvCxnSpPr>
          <p:cNvPr id="17430" name="AutoShape 20"/>
          <p:cNvCxnSpPr>
            <a:cxnSpLocks noChangeShapeType="1"/>
            <a:stCxn id="17414" idx="3"/>
            <a:endCxn id="17420" idx="7"/>
          </p:cNvCxnSpPr>
          <p:nvPr/>
        </p:nvCxnSpPr>
        <p:spPr bwMode="auto">
          <a:xfrm flipH="1">
            <a:off x="4622800" y="2737643"/>
            <a:ext cx="3465513" cy="1633538"/>
          </a:xfrm>
          <a:prstGeom prst="straightConnector1">
            <a:avLst/>
          </a:prstGeom>
          <a:noFill/>
          <a:ln w="15875">
            <a:solidFill>
              <a:schemeClr val="tx1"/>
            </a:solidFill>
            <a:round/>
            <a:headEnd/>
            <a:tailEnd type="triangle" w="med" len="med"/>
          </a:ln>
        </p:spPr>
      </p:cxnSp>
      <p:cxnSp>
        <p:nvCxnSpPr>
          <p:cNvPr id="17431" name="AutoShape 21"/>
          <p:cNvCxnSpPr>
            <a:cxnSpLocks noChangeShapeType="1"/>
            <a:stCxn id="17417" idx="4"/>
            <a:endCxn id="17418" idx="7"/>
          </p:cNvCxnSpPr>
          <p:nvPr/>
        </p:nvCxnSpPr>
        <p:spPr bwMode="auto">
          <a:xfrm flipH="1">
            <a:off x="2471738" y="3952081"/>
            <a:ext cx="638175" cy="1670050"/>
          </a:xfrm>
          <a:prstGeom prst="straightConnector1">
            <a:avLst/>
          </a:prstGeom>
          <a:noFill/>
          <a:ln w="15875">
            <a:solidFill>
              <a:schemeClr val="tx1"/>
            </a:solidFill>
            <a:round/>
            <a:headEnd/>
            <a:tailEnd type="triangle" w="med" len="med"/>
          </a:ln>
        </p:spPr>
      </p:cxnSp>
      <p:cxnSp>
        <p:nvCxnSpPr>
          <p:cNvPr id="17432" name="AutoShape 22"/>
          <p:cNvCxnSpPr>
            <a:cxnSpLocks noChangeShapeType="1"/>
            <a:stCxn id="17418" idx="6"/>
            <a:endCxn id="17420" idx="2"/>
          </p:cNvCxnSpPr>
          <p:nvPr/>
        </p:nvCxnSpPr>
        <p:spPr bwMode="auto">
          <a:xfrm flipV="1">
            <a:off x="2524125" y="4485481"/>
            <a:ext cx="1833563" cy="1250950"/>
          </a:xfrm>
          <a:prstGeom prst="straightConnector1">
            <a:avLst/>
          </a:prstGeom>
          <a:noFill/>
          <a:ln w="15875">
            <a:solidFill>
              <a:schemeClr val="tx1"/>
            </a:solidFill>
            <a:round/>
            <a:headEnd/>
            <a:tailEnd type="triangle" w="med" len="med"/>
          </a:ln>
        </p:spPr>
      </p:cxnSp>
      <p:cxnSp>
        <p:nvCxnSpPr>
          <p:cNvPr id="17433" name="AutoShape 23"/>
          <p:cNvCxnSpPr>
            <a:cxnSpLocks noChangeShapeType="1"/>
            <a:stCxn id="17416" idx="6"/>
            <a:endCxn id="17414" idx="1"/>
          </p:cNvCxnSpPr>
          <p:nvPr/>
        </p:nvCxnSpPr>
        <p:spPr bwMode="auto">
          <a:xfrm flipV="1">
            <a:off x="2462213" y="2509043"/>
            <a:ext cx="5626100" cy="114300"/>
          </a:xfrm>
          <a:prstGeom prst="straightConnector1">
            <a:avLst/>
          </a:prstGeom>
          <a:noFill/>
          <a:ln w="15875">
            <a:solidFill>
              <a:schemeClr val="tx1"/>
            </a:solidFill>
            <a:round/>
            <a:headEnd/>
            <a:tailEnd type="triangle" w="med" len="med"/>
          </a:ln>
        </p:spPr>
      </p:cxnSp>
      <p:cxnSp>
        <p:nvCxnSpPr>
          <p:cNvPr id="17434" name="AutoShape 24"/>
          <p:cNvCxnSpPr>
            <a:cxnSpLocks noChangeShapeType="1"/>
            <a:stCxn id="17418" idx="6"/>
            <a:endCxn id="17415" idx="3"/>
          </p:cNvCxnSpPr>
          <p:nvPr/>
        </p:nvCxnSpPr>
        <p:spPr bwMode="auto">
          <a:xfrm>
            <a:off x="2524125" y="5736431"/>
            <a:ext cx="5875338" cy="1587"/>
          </a:xfrm>
          <a:prstGeom prst="straightConnector1">
            <a:avLst/>
          </a:prstGeom>
          <a:noFill/>
          <a:ln w="15875">
            <a:solidFill>
              <a:schemeClr val="tx1"/>
            </a:solidFill>
            <a:round/>
            <a:headEnd/>
            <a:tailEnd type="triangle" w="med" len="med"/>
          </a:ln>
        </p:spPr>
      </p:cxnSp>
      <p:cxnSp>
        <p:nvCxnSpPr>
          <p:cNvPr id="17435" name="AutoShape 25"/>
          <p:cNvCxnSpPr>
            <a:cxnSpLocks noChangeShapeType="1"/>
            <a:stCxn id="17414" idx="5"/>
            <a:endCxn id="17415" idx="0"/>
          </p:cNvCxnSpPr>
          <p:nvPr/>
        </p:nvCxnSpPr>
        <p:spPr bwMode="auto">
          <a:xfrm>
            <a:off x="8301038" y="2737643"/>
            <a:ext cx="204787" cy="2727325"/>
          </a:xfrm>
          <a:prstGeom prst="straightConnector1">
            <a:avLst/>
          </a:prstGeom>
          <a:noFill/>
          <a:ln w="15875">
            <a:solidFill>
              <a:schemeClr val="tx1"/>
            </a:solidFill>
            <a:round/>
            <a:headEnd/>
            <a:tailEnd type="triangle" w="med" len="med"/>
          </a:ln>
        </p:spPr>
      </p:cxnSp>
      <p:sp>
        <p:nvSpPr>
          <p:cNvPr id="17436" name="Text Box 26"/>
          <p:cNvSpPr txBox="1">
            <a:spLocks noChangeArrowheads="1"/>
          </p:cNvSpPr>
          <p:nvPr/>
        </p:nvSpPr>
        <p:spPr bwMode="auto">
          <a:xfrm>
            <a:off x="4935538" y="2472531"/>
            <a:ext cx="401637" cy="214312"/>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24</a:t>
            </a:r>
          </a:p>
        </p:txBody>
      </p:sp>
      <p:sp>
        <p:nvSpPr>
          <p:cNvPr id="17437" name="Text Box 27"/>
          <p:cNvSpPr txBox="1">
            <a:spLocks noChangeArrowheads="1"/>
          </p:cNvSpPr>
          <p:nvPr/>
        </p:nvSpPr>
        <p:spPr bwMode="auto">
          <a:xfrm>
            <a:off x="4870450" y="3172618"/>
            <a:ext cx="325438"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18</a:t>
            </a:r>
          </a:p>
        </p:txBody>
      </p:sp>
      <p:sp>
        <p:nvSpPr>
          <p:cNvPr id="17438" name="Text Box 28"/>
          <p:cNvSpPr txBox="1">
            <a:spLocks noChangeArrowheads="1"/>
          </p:cNvSpPr>
          <p:nvPr/>
        </p:nvSpPr>
        <p:spPr bwMode="auto">
          <a:xfrm>
            <a:off x="6067425" y="3518693"/>
            <a:ext cx="325438"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2</a:t>
            </a:r>
          </a:p>
        </p:txBody>
      </p:sp>
      <p:sp>
        <p:nvSpPr>
          <p:cNvPr id="17439" name="Text Box 29"/>
          <p:cNvSpPr txBox="1">
            <a:spLocks noChangeArrowheads="1"/>
          </p:cNvSpPr>
          <p:nvPr/>
        </p:nvSpPr>
        <p:spPr bwMode="auto">
          <a:xfrm>
            <a:off x="1284288" y="2701131"/>
            <a:ext cx="325437" cy="214312"/>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9</a:t>
            </a:r>
          </a:p>
        </p:txBody>
      </p:sp>
      <p:sp>
        <p:nvSpPr>
          <p:cNvPr id="17440" name="Text Box 30"/>
          <p:cNvSpPr txBox="1">
            <a:spLocks noChangeArrowheads="1"/>
          </p:cNvSpPr>
          <p:nvPr/>
        </p:nvSpPr>
        <p:spPr bwMode="auto">
          <a:xfrm>
            <a:off x="1839913" y="3358356"/>
            <a:ext cx="325437" cy="214312"/>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14</a:t>
            </a:r>
          </a:p>
        </p:txBody>
      </p:sp>
      <p:sp>
        <p:nvSpPr>
          <p:cNvPr id="17441" name="Text Box 31"/>
          <p:cNvSpPr txBox="1">
            <a:spLocks noChangeArrowheads="1"/>
          </p:cNvSpPr>
          <p:nvPr/>
        </p:nvSpPr>
        <p:spPr bwMode="auto">
          <a:xfrm>
            <a:off x="1370013" y="4372768"/>
            <a:ext cx="325437" cy="306388"/>
          </a:xfrm>
          <a:prstGeom prst="rect">
            <a:avLst/>
          </a:prstGeom>
          <a:solidFill>
            <a:schemeClr val="bg1"/>
          </a:solidFill>
          <a:ln w="15875">
            <a:noFill/>
            <a:miter lim="800000"/>
            <a:headEnd/>
            <a:tailEnd/>
          </a:ln>
        </p:spPr>
        <p:txBody>
          <a:bodyPr lIns="45720" rIns="45720">
            <a:spAutoFit/>
          </a:bodyPr>
          <a:lstStyle/>
          <a:p>
            <a:pPr algn="ctr">
              <a:spcBef>
                <a:spcPct val="50000"/>
              </a:spcBef>
            </a:pPr>
            <a:r>
              <a:rPr lang="en-US" sz="1200"/>
              <a:t> 15</a:t>
            </a:r>
          </a:p>
        </p:txBody>
      </p:sp>
      <p:sp>
        <p:nvSpPr>
          <p:cNvPr id="17442" name="Text Box 32"/>
          <p:cNvSpPr txBox="1">
            <a:spLocks noChangeArrowheads="1"/>
          </p:cNvSpPr>
          <p:nvPr/>
        </p:nvSpPr>
        <p:spPr bwMode="auto">
          <a:xfrm>
            <a:off x="2655888" y="4550568"/>
            <a:ext cx="325437" cy="306388"/>
          </a:xfrm>
          <a:prstGeom prst="rect">
            <a:avLst/>
          </a:prstGeom>
          <a:solidFill>
            <a:schemeClr val="bg1"/>
          </a:solidFill>
          <a:ln w="15875">
            <a:noFill/>
            <a:miter lim="800000"/>
            <a:headEnd/>
            <a:tailEnd/>
          </a:ln>
        </p:spPr>
        <p:txBody>
          <a:bodyPr lIns="45720" rIns="45720">
            <a:spAutoFit/>
          </a:bodyPr>
          <a:lstStyle/>
          <a:p>
            <a:pPr algn="ctr">
              <a:spcBef>
                <a:spcPct val="50000"/>
              </a:spcBef>
            </a:pPr>
            <a:r>
              <a:rPr lang="en-US" sz="1200"/>
              <a:t> 5</a:t>
            </a:r>
          </a:p>
        </p:txBody>
      </p:sp>
      <p:sp>
        <p:nvSpPr>
          <p:cNvPr id="17443" name="Text Box 33"/>
          <p:cNvSpPr txBox="1">
            <a:spLocks noChangeArrowheads="1"/>
          </p:cNvSpPr>
          <p:nvPr/>
        </p:nvSpPr>
        <p:spPr bwMode="auto">
          <a:xfrm>
            <a:off x="3594100" y="4060031"/>
            <a:ext cx="417513" cy="214312"/>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30</a:t>
            </a:r>
          </a:p>
        </p:txBody>
      </p:sp>
      <p:sp>
        <p:nvSpPr>
          <p:cNvPr id="17444" name="Text Box 34"/>
          <p:cNvSpPr txBox="1">
            <a:spLocks noChangeArrowheads="1"/>
          </p:cNvSpPr>
          <p:nvPr/>
        </p:nvSpPr>
        <p:spPr bwMode="auto">
          <a:xfrm>
            <a:off x="3238500" y="5010943"/>
            <a:ext cx="401638"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20</a:t>
            </a:r>
          </a:p>
        </p:txBody>
      </p:sp>
      <p:sp>
        <p:nvSpPr>
          <p:cNvPr id="17445" name="Text Box 35"/>
          <p:cNvSpPr txBox="1">
            <a:spLocks noChangeArrowheads="1"/>
          </p:cNvSpPr>
          <p:nvPr/>
        </p:nvSpPr>
        <p:spPr bwMode="auto">
          <a:xfrm>
            <a:off x="4691063" y="5680868"/>
            <a:ext cx="398462"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44</a:t>
            </a:r>
          </a:p>
        </p:txBody>
      </p:sp>
      <p:sp>
        <p:nvSpPr>
          <p:cNvPr id="17446" name="Text Box 36"/>
          <p:cNvSpPr txBox="1">
            <a:spLocks noChangeArrowheads="1"/>
          </p:cNvSpPr>
          <p:nvPr/>
        </p:nvSpPr>
        <p:spPr bwMode="auto">
          <a:xfrm>
            <a:off x="6115050" y="4982368"/>
            <a:ext cx="325438"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16</a:t>
            </a:r>
          </a:p>
        </p:txBody>
      </p:sp>
      <p:sp>
        <p:nvSpPr>
          <p:cNvPr id="17447" name="Text Box 37"/>
          <p:cNvSpPr txBox="1">
            <a:spLocks noChangeArrowheads="1"/>
          </p:cNvSpPr>
          <p:nvPr/>
        </p:nvSpPr>
        <p:spPr bwMode="auto">
          <a:xfrm>
            <a:off x="6019800" y="4191793"/>
            <a:ext cx="325438"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11</a:t>
            </a:r>
          </a:p>
        </p:txBody>
      </p:sp>
      <p:sp>
        <p:nvSpPr>
          <p:cNvPr id="17448" name="Text Box 38"/>
          <p:cNvSpPr txBox="1">
            <a:spLocks noChangeArrowheads="1"/>
          </p:cNvSpPr>
          <p:nvPr/>
        </p:nvSpPr>
        <p:spPr bwMode="auto">
          <a:xfrm>
            <a:off x="7516813" y="3486943"/>
            <a:ext cx="325437"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6</a:t>
            </a:r>
          </a:p>
        </p:txBody>
      </p:sp>
      <p:sp>
        <p:nvSpPr>
          <p:cNvPr id="17449" name="Text Box 39"/>
          <p:cNvSpPr txBox="1">
            <a:spLocks noChangeArrowheads="1"/>
          </p:cNvSpPr>
          <p:nvPr/>
        </p:nvSpPr>
        <p:spPr bwMode="auto">
          <a:xfrm>
            <a:off x="8251825" y="4044156"/>
            <a:ext cx="325438" cy="306387"/>
          </a:xfrm>
          <a:prstGeom prst="rect">
            <a:avLst/>
          </a:prstGeom>
          <a:solidFill>
            <a:schemeClr val="bg1"/>
          </a:solidFill>
          <a:ln w="15875">
            <a:noFill/>
            <a:miter lim="800000"/>
            <a:headEnd/>
            <a:tailEnd/>
          </a:ln>
        </p:spPr>
        <p:txBody>
          <a:bodyPr lIns="0" rIns="0">
            <a:spAutoFit/>
          </a:bodyPr>
          <a:lstStyle/>
          <a:p>
            <a:pPr algn="ctr">
              <a:spcBef>
                <a:spcPct val="50000"/>
              </a:spcBef>
            </a:pPr>
            <a:r>
              <a:rPr lang="en-US" sz="1200"/>
              <a:t> 19</a:t>
            </a:r>
          </a:p>
        </p:txBody>
      </p:sp>
      <p:sp>
        <p:nvSpPr>
          <p:cNvPr id="17450" name="Text Box 40"/>
          <p:cNvSpPr txBox="1">
            <a:spLocks noChangeArrowheads="1"/>
          </p:cNvSpPr>
          <p:nvPr/>
        </p:nvSpPr>
        <p:spPr bwMode="auto">
          <a:xfrm>
            <a:off x="7612063" y="4772818"/>
            <a:ext cx="325437" cy="214313"/>
          </a:xfrm>
          <a:prstGeom prst="rect">
            <a:avLst/>
          </a:prstGeom>
          <a:solidFill>
            <a:schemeClr val="bg1"/>
          </a:solidFill>
          <a:ln w="15875">
            <a:noFill/>
            <a:miter lim="800000"/>
            <a:headEnd/>
            <a:tailEnd/>
          </a:ln>
        </p:spPr>
        <p:txBody>
          <a:bodyPr lIns="0" tIns="0" rIns="0" bIns="0">
            <a:spAutoFit/>
          </a:bodyPr>
          <a:lstStyle/>
          <a:p>
            <a:pPr algn="ctr">
              <a:spcBef>
                <a:spcPct val="50000"/>
              </a:spcBef>
            </a:pPr>
            <a:r>
              <a:rPr lang="en-US" sz="1200"/>
              <a:t> 6</a:t>
            </a:r>
          </a:p>
        </p:txBody>
      </p:sp>
      <p:sp>
        <p:nvSpPr>
          <p:cNvPr id="43" name="Title 1">
            <a:extLst>
              <a:ext uri="{FF2B5EF4-FFF2-40B4-BE49-F238E27FC236}">
                <a16:creationId xmlns:a16="http://schemas.microsoft.com/office/drawing/2014/main" id="{35CF3524-DBC3-49E5-A793-B7BA6054FD2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dirty="0"/>
              <a:t>Dijkstra’s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44" name="Picture 2" descr="E:\NIET\Project\xLogo11.png.pagespeed.ic.pydHLuCQEZ.png">
            <a:extLst>
              <a:ext uri="{FF2B5EF4-FFF2-40B4-BE49-F238E27FC236}">
                <a16:creationId xmlns:a16="http://schemas.microsoft.com/office/drawing/2014/main" id="{1E8557C3-A066-4139-A5D5-7B49AC4AB7A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 name="Date Placeholder 3">
            <a:extLst>
              <a:ext uri="{FF2B5EF4-FFF2-40B4-BE49-F238E27FC236}">
                <a16:creationId xmlns:a16="http://schemas.microsoft.com/office/drawing/2014/main" id="{C531FF7D-8CFB-4411-B74F-ECC1ABC92901}"/>
              </a:ext>
            </a:extLst>
          </p:cNvPr>
          <p:cNvSpPr>
            <a:spLocks noGrp="1"/>
          </p:cNvSpPr>
          <p:nvPr>
            <p:ph type="dt" sz="half" idx="10"/>
          </p:nvPr>
        </p:nvSpPr>
        <p:spPr/>
        <p:txBody>
          <a:bodyPr/>
          <a:lstStyle/>
          <a:p>
            <a:fld id="{73918F95-82C1-41D1-A876-1AA105307D9F}" type="datetime1">
              <a:rPr lang="en-US" smtClean="0"/>
              <a:t>11/25/2022</a:t>
            </a:fld>
            <a:endParaRPr lang="en-US"/>
          </a:p>
        </p:txBody>
      </p:sp>
      <p:sp>
        <p:nvSpPr>
          <p:cNvPr id="6" name="Slide Number Placeholder 5">
            <a:extLst>
              <a:ext uri="{FF2B5EF4-FFF2-40B4-BE49-F238E27FC236}">
                <a16:creationId xmlns:a16="http://schemas.microsoft.com/office/drawing/2014/main" id="{4EF40B9E-2ED3-4286-8528-C9A6A792DEC7}"/>
              </a:ext>
            </a:extLst>
          </p:cNvPr>
          <p:cNvSpPr>
            <a:spLocks noGrp="1"/>
          </p:cNvSpPr>
          <p:nvPr>
            <p:ph type="sldNum" sz="quarter" idx="12"/>
          </p:nvPr>
        </p:nvSpPr>
        <p:spPr/>
        <p:txBody>
          <a:bodyPr/>
          <a:lstStyle/>
          <a:p>
            <a:fld id="{B6F15528-21DE-4FAA-801E-634DDDAF4B2B}" type="slidenum">
              <a:rPr lang="en-US" smtClean="0"/>
              <a:pPr/>
              <a:t>74</a:t>
            </a:fld>
            <a:endParaRPr lang="en-US"/>
          </a:p>
        </p:txBody>
      </p:sp>
      <p:sp>
        <p:nvSpPr>
          <p:cNvPr id="2" name="Footer Placeholder 1">
            <a:extLst>
              <a:ext uri="{FF2B5EF4-FFF2-40B4-BE49-F238E27FC236}">
                <a16:creationId xmlns:a16="http://schemas.microsoft.com/office/drawing/2014/main" id="{176515CB-AD63-4FC0-AE1C-4FA2110662D6}"/>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1237FC-2F76-4E28-A640-75B6F9FB88D0}"/>
              </a:ext>
            </a:extLst>
          </p:cNvPr>
          <p:cNvSpPr>
            <a:spLocks noGrp="1"/>
          </p:cNvSpPr>
          <p:nvPr>
            <p:ph type="dt" sz="half" idx="10"/>
          </p:nvPr>
        </p:nvSpPr>
        <p:spPr/>
        <p:txBody>
          <a:bodyPr/>
          <a:lstStyle/>
          <a:p>
            <a:fld id="{BF9FFF52-17F9-434C-86EC-F1E72C3DA9A3}" type="datetime1">
              <a:rPr lang="en-US" smtClean="0"/>
              <a:t>11/25/2022</a:t>
            </a:fld>
            <a:endParaRPr lang="en-US"/>
          </a:p>
        </p:txBody>
      </p:sp>
      <p:sp>
        <p:nvSpPr>
          <p:cNvPr id="5" name="Footer Placeholder 4">
            <a:extLst>
              <a:ext uri="{FF2B5EF4-FFF2-40B4-BE49-F238E27FC236}">
                <a16:creationId xmlns:a16="http://schemas.microsoft.com/office/drawing/2014/main" id="{6ED98BF8-6E97-4754-8C93-0C101719901A}"/>
              </a:ext>
            </a:extLst>
          </p:cNvPr>
          <p:cNvSpPr>
            <a:spLocks noGrp="1"/>
          </p:cNvSpPr>
          <p:nvPr>
            <p:ph type="ftr" sz="quarter" idx="11"/>
          </p:nvPr>
        </p:nvSpPr>
        <p:spPr/>
        <p:txBody>
          <a:bodyPr/>
          <a:lstStyle/>
          <a:p>
            <a:r>
              <a:rPr lang="en-US"/>
              <a:t>Megha Gupta             ACSE 0301: DS  Unit 5                            </a:t>
            </a:r>
          </a:p>
        </p:txBody>
      </p:sp>
      <p:sp>
        <p:nvSpPr>
          <p:cNvPr id="6" name="Slide Number Placeholder 5">
            <a:extLst>
              <a:ext uri="{FF2B5EF4-FFF2-40B4-BE49-F238E27FC236}">
                <a16:creationId xmlns:a16="http://schemas.microsoft.com/office/drawing/2014/main" id="{6A784310-DA95-414F-8B47-E299C53DC083}"/>
              </a:ext>
            </a:extLst>
          </p:cNvPr>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a:extLst>
              <a:ext uri="{FF2B5EF4-FFF2-40B4-BE49-F238E27FC236}">
                <a16:creationId xmlns:a16="http://schemas.microsoft.com/office/drawing/2014/main" id="{85812C9A-C314-44D9-BB8B-2C04B8ABF5DC}"/>
              </a:ext>
            </a:extLst>
          </p:cNvPr>
          <p:cNvSpPr txBox="1">
            <a:spLocks/>
          </p:cNvSpPr>
          <p:nvPr/>
        </p:nvSpPr>
        <p:spPr>
          <a:xfrm>
            <a:off x="1383890" y="330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da-DK" sz="3600" dirty="0"/>
              <a:t>Dijkstra’s Pseudo Code</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C2F615D-9A7E-4F3D-B908-0A604311F615}"/>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13" name="TextBox 12">
            <a:extLst>
              <a:ext uri="{FF2B5EF4-FFF2-40B4-BE49-F238E27FC236}">
                <a16:creationId xmlns:a16="http://schemas.microsoft.com/office/drawing/2014/main" id="{58EB1788-CFDC-466D-BBAF-40D556AD4C29}"/>
              </a:ext>
            </a:extLst>
          </p:cNvPr>
          <p:cNvSpPr txBox="1"/>
          <p:nvPr/>
        </p:nvSpPr>
        <p:spPr>
          <a:xfrm>
            <a:off x="457200" y="1125056"/>
            <a:ext cx="8229600" cy="4401205"/>
          </a:xfrm>
          <a:prstGeom prst="rect">
            <a:avLst/>
          </a:prstGeom>
          <a:noFill/>
        </p:spPr>
        <p:txBody>
          <a:bodyPr wrap="square">
            <a:spAutoFit/>
          </a:bodyPr>
          <a:lstStyle/>
          <a:p>
            <a:r>
              <a:rPr lang="en-IN" sz="2000" dirty="0"/>
              <a:t>function </a:t>
            </a:r>
            <a:r>
              <a:rPr lang="en-IN" sz="2000" dirty="0" err="1"/>
              <a:t>dijkstra</a:t>
            </a:r>
            <a:r>
              <a:rPr lang="en-IN" sz="2000" dirty="0"/>
              <a:t>(V,E,W,S)</a:t>
            </a:r>
          </a:p>
          <a:p>
            <a:r>
              <a:rPr lang="en-IN" sz="2000" dirty="0"/>
              <a:t>    for each vertex v €  V in G</a:t>
            </a:r>
          </a:p>
          <a:p>
            <a:r>
              <a:rPr lang="en-IN" sz="2000" dirty="0"/>
              <a:t>        d[V] &lt;- infinite</a:t>
            </a:r>
          </a:p>
          <a:p>
            <a:r>
              <a:rPr lang="en-IN" sz="2000" dirty="0"/>
              <a:t>        d[S] </a:t>
            </a:r>
            <a:r>
              <a:rPr lang="en-IN" sz="2000"/>
              <a:t>&lt;- 0</a:t>
            </a:r>
            <a:endParaRPr lang="en-IN" sz="2000" dirty="0"/>
          </a:p>
          <a:p>
            <a:r>
              <a:rPr lang="en-IN" sz="2000" dirty="0"/>
              <a:t>        Q = V</a:t>
            </a:r>
          </a:p>
          <a:p>
            <a:r>
              <a:rPr lang="en-IN" sz="2000" dirty="0"/>
              <a:t>        S = NULL</a:t>
            </a:r>
          </a:p>
          <a:p>
            <a:endParaRPr lang="en-IN" sz="2000" dirty="0"/>
          </a:p>
          <a:p>
            <a:r>
              <a:rPr lang="en-IN" sz="2000" dirty="0"/>
              <a:t>    while Q IS NOT EMPTY</a:t>
            </a:r>
          </a:p>
          <a:p>
            <a:r>
              <a:rPr lang="en-IN" sz="2000" dirty="0"/>
              <a:t>        u &lt;- Extract MIN from Q</a:t>
            </a:r>
          </a:p>
          <a:p>
            <a:r>
              <a:rPr lang="en-IN" sz="2000" dirty="0"/>
              <a:t>        S = S U {u}</a:t>
            </a:r>
          </a:p>
          <a:p>
            <a:r>
              <a:rPr lang="en-IN" sz="2000" dirty="0"/>
              <a:t>        for each unvisited neighbour V of U</a:t>
            </a:r>
          </a:p>
          <a:p>
            <a:r>
              <a:rPr lang="en-IN" sz="2000" dirty="0"/>
              <a:t>	if d[V] &gt; d[u]+w(</a:t>
            </a:r>
            <a:r>
              <a:rPr lang="en-IN" sz="2000" dirty="0" err="1"/>
              <a:t>u,v</a:t>
            </a:r>
            <a:r>
              <a:rPr lang="en-IN" sz="2000" dirty="0"/>
              <a:t>)</a:t>
            </a:r>
          </a:p>
          <a:p>
            <a:r>
              <a:rPr lang="en-IN" sz="2000" dirty="0"/>
              <a:t>              		d[V] &lt;- d[u] + w(</a:t>
            </a:r>
            <a:r>
              <a:rPr lang="en-IN" sz="2000" dirty="0" err="1"/>
              <a:t>u,v</a:t>
            </a:r>
            <a:r>
              <a:rPr lang="en-IN" sz="2000" dirty="0"/>
              <a:t>)</a:t>
            </a:r>
          </a:p>
          <a:p>
            <a:r>
              <a:rPr lang="en-IN" sz="2000" dirty="0"/>
              <a:t>	</a:t>
            </a:r>
          </a:p>
        </p:txBody>
      </p:sp>
    </p:spTree>
    <p:extLst>
      <p:ext uri="{BB962C8B-B14F-4D97-AF65-F5344CB8AC3E}">
        <p14:creationId xmlns:p14="http://schemas.microsoft.com/office/powerpoint/2010/main" val="4239436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sz="quarter" idx="1"/>
          </p:nvPr>
        </p:nvSpPr>
        <p:spPr>
          <a:xfrm>
            <a:off x="230259" y="1524000"/>
            <a:ext cx="8703945" cy="4940618"/>
          </a:xfrm>
        </p:spPr>
        <p:txBody>
          <a:bodyPr lIns="0" tIns="0" rIns="0" bIns="0">
            <a:normAutofit/>
          </a:bodyPr>
          <a:lstStyle/>
          <a:p>
            <a:pPr marL="0" indent="0">
              <a:lnSpc>
                <a:spcPct val="95000"/>
              </a:lnSpc>
              <a:spcBef>
                <a:spcPct val="0"/>
              </a:spcBef>
              <a:buNone/>
            </a:pPr>
            <a:r>
              <a:rPr lang="en-US" sz="2200" dirty="0">
                <a:solidFill>
                  <a:srgbClr val="444444"/>
                </a:solidFill>
                <a:latin typeface="+mj-lt"/>
              </a:rPr>
              <a:t>- Traffic Information Systems are most prominent use  </a:t>
            </a:r>
            <a:endParaRPr lang="en-US" sz="2200" dirty="0">
              <a:latin typeface="+mj-lt"/>
            </a:endParaRPr>
          </a:p>
          <a:p>
            <a:pPr marL="0" indent="0">
              <a:lnSpc>
                <a:spcPct val="95000"/>
              </a:lnSpc>
              <a:spcBef>
                <a:spcPct val="0"/>
              </a:spcBef>
              <a:buNone/>
            </a:pPr>
            <a:r>
              <a:rPr lang="en-US" sz="2200" dirty="0">
                <a:solidFill>
                  <a:srgbClr val="444444"/>
                </a:solidFill>
                <a:latin typeface="+mj-lt"/>
              </a:rPr>
              <a:t>- Mapping (Map Quest, Google Maps) </a:t>
            </a:r>
            <a:endParaRPr lang="en-US" sz="2200" dirty="0">
              <a:latin typeface="+mj-lt"/>
            </a:endParaRPr>
          </a:p>
          <a:p>
            <a:pPr marL="0" indent="0">
              <a:lnSpc>
                <a:spcPct val="95000"/>
              </a:lnSpc>
              <a:spcBef>
                <a:spcPct val="0"/>
              </a:spcBef>
              <a:buNone/>
            </a:pPr>
            <a:r>
              <a:rPr lang="en-US" sz="2200" dirty="0">
                <a:solidFill>
                  <a:srgbClr val="444444"/>
                </a:solidFill>
                <a:latin typeface="+mj-lt"/>
              </a:rPr>
              <a:t>- Routing Systems</a:t>
            </a:r>
          </a:p>
        </p:txBody>
      </p:sp>
      <p:pic>
        <p:nvPicPr>
          <p:cNvPr id="28676" name="Picture 4"/>
          <p:cNvPicPr>
            <a:picLocks noChangeAspect="1" noChangeArrowheads="1"/>
          </p:cNvPicPr>
          <p:nvPr/>
        </p:nvPicPr>
        <p:blipFill>
          <a:blip r:embed="rId2"/>
          <a:srcRect/>
          <a:stretch>
            <a:fillRect/>
          </a:stretch>
        </p:blipFill>
        <p:spPr bwMode="auto">
          <a:xfrm>
            <a:off x="381000" y="2673944"/>
            <a:ext cx="3413283" cy="3328988"/>
          </a:xfrm>
          <a:prstGeom prst="rect">
            <a:avLst/>
          </a:prstGeom>
          <a:noFill/>
          <a:ln w="9525">
            <a:noFill/>
            <a:miter lim="800000"/>
            <a:headEnd/>
            <a:tailEnd/>
          </a:ln>
        </p:spPr>
      </p:pic>
      <p:pic>
        <p:nvPicPr>
          <p:cNvPr id="28677" name="Picture 5"/>
          <p:cNvPicPr>
            <a:picLocks noChangeAspect="1" noChangeArrowheads="1"/>
          </p:cNvPicPr>
          <p:nvPr/>
        </p:nvPicPr>
        <p:blipFill>
          <a:blip r:embed="rId3"/>
          <a:srcRect/>
          <a:stretch>
            <a:fillRect/>
          </a:stretch>
        </p:blipFill>
        <p:spPr bwMode="auto">
          <a:xfrm>
            <a:off x="4800600" y="2133600"/>
            <a:ext cx="3760470" cy="4093368"/>
          </a:xfrm>
          <a:prstGeom prst="rect">
            <a:avLst/>
          </a:prstGeom>
          <a:noFill/>
          <a:ln w="9525">
            <a:noFill/>
            <a:miter lim="800000"/>
            <a:headEnd/>
            <a:tailEnd/>
          </a:ln>
        </p:spPr>
      </p:pic>
      <p:sp>
        <p:nvSpPr>
          <p:cNvPr id="6" name="Title 1">
            <a:extLst>
              <a:ext uri="{FF2B5EF4-FFF2-40B4-BE49-F238E27FC236}">
                <a16:creationId xmlns:a16="http://schemas.microsoft.com/office/drawing/2014/main" id="{15B0323C-D67A-4B80-A209-0BC355F723B1}"/>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a:t>Applications of Dijkstra's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id="{311EA1F2-37CF-4AB6-846E-E436962A1BD3}"/>
              </a:ext>
            </a:extLst>
          </p:cNvPr>
          <p:cNvPicPr>
            <a:picLocks noChangeAspect="1" noChangeArrowheads="1"/>
          </p:cNvPicPr>
          <p:nvPr/>
        </p:nvPicPr>
        <p:blipFill>
          <a:blip r:embed="rId4"/>
          <a:srcRect/>
          <a:stretch>
            <a:fillRect/>
          </a:stretch>
        </p:blipFill>
        <p:spPr bwMode="auto">
          <a:xfrm>
            <a:off x="-11983" y="0"/>
            <a:ext cx="1447800" cy="817163"/>
          </a:xfrm>
          <a:prstGeom prst="rect">
            <a:avLst/>
          </a:prstGeom>
          <a:noFill/>
        </p:spPr>
      </p:pic>
      <p:sp>
        <p:nvSpPr>
          <p:cNvPr id="5" name="Date Placeholder 4">
            <a:extLst>
              <a:ext uri="{FF2B5EF4-FFF2-40B4-BE49-F238E27FC236}">
                <a16:creationId xmlns:a16="http://schemas.microsoft.com/office/drawing/2014/main" id="{A511A0DC-D768-411F-BF3B-42BC91C3DE6A}"/>
              </a:ext>
            </a:extLst>
          </p:cNvPr>
          <p:cNvSpPr>
            <a:spLocks noGrp="1"/>
          </p:cNvSpPr>
          <p:nvPr>
            <p:ph type="dt" sz="half" idx="10"/>
          </p:nvPr>
        </p:nvSpPr>
        <p:spPr/>
        <p:txBody>
          <a:bodyPr/>
          <a:lstStyle/>
          <a:p>
            <a:fld id="{81630C75-C56D-4AA7-AA6B-77C1CDB6B198}" type="datetime1">
              <a:rPr lang="en-US" smtClean="0"/>
              <a:t>11/25/2022</a:t>
            </a:fld>
            <a:endParaRPr lang="en-US"/>
          </a:p>
        </p:txBody>
      </p:sp>
      <p:sp>
        <p:nvSpPr>
          <p:cNvPr id="9" name="Slide Number Placeholder 8">
            <a:extLst>
              <a:ext uri="{FF2B5EF4-FFF2-40B4-BE49-F238E27FC236}">
                <a16:creationId xmlns:a16="http://schemas.microsoft.com/office/drawing/2014/main" id="{1845BEB3-61D1-46AC-9A69-A3FE4519132A}"/>
              </a:ext>
            </a:extLst>
          </p:cNvPr>
          <p:cNvSpPr>
            <a:spLocks noGrp="1"/>
          </p:cNvSpPr>
          <p:nvPr>
            <p:ph type="sldNum" sz="quarter" idx="12"/>
          </p:nvPr>
        </p:nvSpPr>
        <p:spPr/>
        <p:txBody>
          <a:bodyPr/>
          <a:lstStyle/>
          <a:p>
            <a:fld id="{B6F15528-21DE-4FAA-801E-634DDDAF4B2B}" type="slidenum">
              <a:rPr lang="en-US" smtClean="0"/>
              <a:pPr/>
              <a:t>76</a:t>
            </a:fld>
            <a:endParaRPr lang="en-US"/>
          </a:p>
        </p:txBody>
      </p:sp>
      <p:sp>
        <p:nvSpPr>
          <p:cNvPr id="2" name="Footer Placeholder 1">
            <a:extLst>
              <a:ext uri="{FF2B5EF4-FFF2-40B4-BE49-F238E27FC236}">
                <a16:creationId xmlns:a16="http://schemas.microsoft.com/office/drawing/2014/main" id="{50C14455-71F9-4D2C-ACEC-A064C40454D9}"/>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sz="quarter" idx="1"/>
          </p:nvPr>
        </p:nvSpPr>
        <p:spPr>
          <a:xfrm>
            <a:off x="304800" y="2017865"/>
            <a:ext cx="4745053" cy="4525963"/>
          </a:xfrm>
        </p:spPr>
        <p:txBody>
          <a:bodyPr lIns="0" tIns="0" rIns="0" bIns="0">
            <a:noAutofit/>
          </a:bodyPr>
          <a:lstStyle/>
          <a:p>
            <a:pPr marL="0" indent="0" algn="just" fontAlgn="auto">
              <a:lnSpc>
                <a:spcPct val="95000"/>
              </a:lnSpc>
              <a:spcBef>
                <a:spcPct val="0"/>
              </a:spcBef>
              <a:spcAft>
                <a:spcPts val="0"/>
              </a:spcAft>
              <a:buFont typeface="Wingdings"/>
              <a:buChar char=""/>
              <a:defRPr/>
            </a:pPr>
            <a:r>
              <a:rPr lang="en-US" sz="2200" dirty="0">
                <a:solidFill>
                  <a:srgbClr val="444444"/>
                </a:solidFill>
                <a:latin typeface="+mj-lt"/>
              </a:rPr>
              <a:t> One particularly relevant this week: epidemiology</a:t>
            </a:r>
          </a:p>
          <a:p>
            <a:pPr marL="0" indent="0" algn="just" fontAlgn="auto">
              <a:lnSpc>
                <a:spcPct val="95000"/>
              </a:lnSpc>
              <a:spcBef>
                <a:spcPct val="0"/>
              </a:spcBef>
              <a:spcAft>
                <a:spcPts val="0"/>
              </a:spcAft>
              <a:buFont typeface="Wingdings"/>
              <a:buChar char=""/>
              <a:defRPr/>
            </a:pPr>
            <a:endParaRPr lang="en-US" sz="2200" dirty="0">
              <a:solidFill>
                <a:srgbClr val="444444"/>
              </a:solidFill>
              <a:latin typeface="+mj-lt"/>
            </a:endParaRPr>
          </a:p>
          <a:p>
            <a:pPr marL="0" indent="0" algn="just" fontAlgn="auto">
              <a:lnSpc>
                <a:spcPct val="95000"/>
              </a:lnSpc>
              <a:spcBef>
                <a:spcPct val="0"/>
              </a:spcBef>
              <a:spcAft>
                <a:spcPts val="0"/>
              </a:spcAft>
              <a:buFont typeface="Wingdings"/>
              <a:buChar char=""/>
              <a:defRPr/>
            </a:pPr>
            <a:r>
              <a:rPr lang="en-US" sz="2200" dirty="0">
                <a:solidFill>
                  <a:srgbClr val="444444"/>
                </a:solidFill>
                <a:latin typeface="+mj-lt"/>
              </a:rPr>
              <a:t> Prof. Lauren Meyers (MIT, Biology Dept.) uses networks to model the spread of infectious diseases and design prevention and response strategies.</a:t>
            </a:r>
          </a:p>
          <a:p>
            <a:pPr marL="0" indent="0" algn="just" fontAlgn="auto">
              <a:lnSpc>
                <a:spcPct val="95000"/>
              </a:lnSpc>
              <a:spcBef>
                <a:spcPct val="0"/>
              </a:spcBef>
              <a:spcAft>
                <a:spcPts val="0"/>
              </a:spcAft>
              <a:buFont typeface="Wingdings"/>
              <a:buChar char=""/>
              <a:defRPr/>
            </a:pPr>
            <a:endParaRPr lang="en-US" sz="2200" dirty="0">
              <a:solidFill>
                <a:srgbClr val="444444"/>
              </a:solidFill>
              <a:latin typeface="+mj-lt"/>
            </a:endParaRPr>
          </a:p>
          <a:p>
            <a:pPr marL="0" indent="0" algn="just" fontAlgn="auto">
              <a:lnSpc>
                <a:spcPct val="95000"/>
              </a:lnSpc>
              <a:spcBef>
                <a:spcPct val="0"/>
              </a:spcBef>
              <a:spcAft>
                <a:spcPts val="0"/>
              </a:spcAft>
              <a:buNone/>
              <a:defRPr/>
            </a:pPr>
            <a:endParaRPr lang="en-US" sz="2200" dirty="0">
              <a:solidFill>
                <a:srgbClr val="444444"/>
              </a:solidFill>
              <a:latin typeface="+mj-lt"/>
            </a:endParaRPr>
          </a:p>
          <a:p>
            <a:pPr marL="0" indent="0" algn="just" fontAlgn="auto">
              <a:lnSpc>
                <a:spcPct val="95000"/>
              </a:lnSpc>
              <a:spcBef>
                <a:spcPct val="0"/>
              </a:spcBef>
              <a:spcAft>
                <a:spcPts val="0"/>
              </a:spcAft>
              <a:buFont typeface="Wingdings"/>
              <a:buChar char=""/>
              <a:defRPr/>
            </a:pPr>
            <a:endParaRPr lang="en-US" sz="2200" dirty="0">
              <a:solidFill>
                <a:srgbClr val="444444"/>
              </a:solidFill>
              <a:latin typeface="+mj-lt"/>
            </a:endParaRPr>
          </a:p>
          <a:p>
            <a:pPr marL="0" indent="0" algn="just" fontAlgn="auto">
              <a:lnSpc>
                <a:spcPct val="95000"/>
              </a:lnSpc>
              <a:spcBef>
                <a:spcPct val="0"/>
              </a:spcBef>
              <a:spcAft>
                <a:spcPts val="0"/>
              </a:spcAft>
              <a:buNone/>
              <a:defRPr/>
            </a:pPr>
            <a:endParaRPr lang="en-US" sz="2200" dirty="0">
              <a:solidFill>
                <a:srgbClr val="444444"/>
              </a:solidFill>
              <a:latin typeface="+mj-lt"/>
            </a:endParaRPr>
          </a:p>
          <a:p>
            <a:pPr marL="0" indent="0" algn="just" fontAlgn="auto">
              <a:lnSpc>
                <a:spcPct val="95000"/>
              </a:lnSpc>
              <a:spcBef>
                <a:spcPct val="0"/>
              </a:spcBef>
              <a:spcAft>
                <a:spcPts val="0"/>
              </a:spcAft>
              <a:buNone/>
              <a:defRPr/>
            </a:pPr>
            <a:endParaRPr lang="en-US" sz="2200" dirty="0">
              <a:solidFill>
                <a:srgbClr val="444444"/>
              </a:solidFill>
              <a:latin typeface="+mj-lt"/>
            </a:endParaRPr>
          </a:p>
        </p:txBody>
      </p:sp>
      <p:pic>
        <p:nvPicPr>
          <p:cNvPr id="29700" name="Picture 4"/>
          <p:cNvPicPr>
            <a:picLocks noGrp="1" noChangeAspect="1" noChangeArrowheads="1"/>
          </p:cNvPicPr>
          <p:nvPr>
            <p:ph sz="quarter" idx="2"/>
          </p:nvPr>
        </p:nvPicPr>
        <p:blipFill>
          <a:blip r:embed="rId2"/>
          <a:srcRect/>
          <a:stretch>
            <a:fillRect/>
          </a:stretch>
        </p:blipFill>
        <p:spPr>
          <a:xfrm>
            <a:off x="5049853" y="1447800"/>
            <a:ext cx="4094147" cy="4266869"/>
          </a:xfrm>
          <a:noFill/>
        </p:spPr>
      </p:pic>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a:t>Applications of Dijkstra's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3"/>
          <a:srcRect/>
          <a:stretch>
            <a:fillRect/>
          </a:stretch>
        </p:blipFill>
        <p:spPr bwMode="auto">
          <a:xfrm>
            <a:off x="-11983" y="0"/>
            <a:ext cx="1447800" cy="817163"/>
          </a:xfrm>
          <a:prstGeom prst="rect">
            <a:avLst/>
          </a:prstGeom>
          <a:noFill/>
        </p:spPr>
      </p:pic>
      <p:sp>
        <p:nvSpPr>
          <p:cNvPr id="5" name="Date Placeholder 4">
            <a:extLst>
              <a:ext uri="{FF2B5EF4-FFF2-40B4-BE49-F238E27FC236}">
                <a16:creationId xmlns:a16="http://schemas.microsoft.com/office/drawing/2014/main" id="{A8B7F587-2EE0-4887-9302-A9A5F368C297}"/>
              </a:ext>
            </a:extLst>
          </p:cNvPr>
          <p:cNvSpPr>
            <a:spLocks noGrp="1"/>
          </p:cNvSpPr>
          <p:nvPr>
            <p:ph type="dt" sz="half" idx="10"/>
          </p:nvPr>
        </p:nvSpPr>
        <p:spPr/>
        <p:txBody>
          <a:bodyPr/>
          <a:lstStyle/>
          <a:p>
            <a:fld id="{3DD69FBF-B491-4999-9C86-83A0F932D9E2}" type="datetime1">
              <a:rPr lang="en-US" smtClean="0"/>
              <a:t>11/25/2022</a:t>
            </a:fld>
            <a:endParaRPr lang="en-US"/>
          </a:p>
        </p:txBody>
      </p:sp>
      <p:sp>
        <p:nvSpPr>
          <p:cNvPr id="9" name="Slide Number Placeholder 8">
            <a:extLst>
              <a:ext uri="{FF2B5EF4-FFF2-40B4-BE49-F238E27FC236}">
                <a16:creationId xmlns:a16="http://schemas.microsoft.com/office/drawing/2014/main" id="{65B7F9A0-C554-4762-85C6-FB8BFE210457}"/>
              </a:ext>
            </a:extLst>
          </p:cNvPr>
          <p:cNvSpPr>
            <a:spLocks noGrp="1"/>
          </p:cNvSpPr>
          <p:nvPr>
            <p:ph type="sldNum" sz="quarter" idx="12"/>
          </p:nvPr>
        </p:nvSpPr>
        <p:spPr/>
        <p:txBody>
          <a:bodyPr/>
          <a:lstStyle/>
          <a:p>
            <a:fld id="{B6F15528-21DE-4FAA-801E-634DDDAF4B2B}" type="slidenum">
              <a:rPr lang="en-US" smtClean="0"/>
              <a:pPr/>
              <a:t>77</a:t>
            </a:fld>
            <a:endParaRPr lang="en-US"/>
          </a:p>
        </p:txBody>
      </p:sp>
      <p:sp>
        <p:nvSpPr>
          <p:cNvPr id="2" name="Footer Placeholder 1">
            <a:extLst>
              <a:ext uri="{FF2B5EF4-FFF2-40B4-BE49-F238E27FC236}">
                <a16:creationId xmlns:a16="http://schemas.microsoft.com/office/drawing/2014/main" id="{1B88CBF2-7400-471A-8CCB-8287A880D874}"/>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sz="quarter" idx="1"/>
          </p:nvPr>
        </p:nvSpPr>
        <p:spPr>
          <a:xfrm>
            <a:off x="420329" y="1509546"/>
            <a:ext cx="4745053" cy="4525963"/>
          </a:xfrm>
        </p:spPr>
        <p:txBody>
          <a:bodyPr lIns="0" tIns="0" rIns="0" bIns="0">
            <a:noAutofit/>
          </a:bodyPr>
          <a:lstStyle/>
          <a:p>
            <a:pPr marL="0" indent="0" algn="just" fontAlgn="auto">
              <a:lnSpc>
                <a:spcPct val="95000"/>
              </a:lnSpc>
              <a:spcBef>
                <a:spcPct val="0"/>
              </a:spcBef>
              <a:spcAft>
                <a:spcPts val="0"/>
              </a:spcAft>
              <a:buNone/>
              <a:defRPr/>
            </a:pPr>
            <a:endParaRPr lang="en-US" sz="2200" dirty="0">
              <a:solidFill>
                <a:srgbClr val="444444"/>
              </a:solidFill>
              <a:latin typeface="+mj-lt"/>
            </a:endParaRPr>
          </a:p>
          <a:p>
            <a:pPr marL="0" indent="0" algn="just" fontAlgn="auto">
              <a:lnSpc>
                <a:spcPct val="95000"/>
              </a:lnSpc>
              <a:spcBef>
                <a:spcPct val="0"/>
              </a:spcBef>
              <a:spcAft>
                <a:spcPts val="0"/>
              </a:spcAft>
              <a:buFont typeface="Wingdings"/>
              <a:buChar char=""/>
              <a:defRPr/>
            </a:pPr>
            <a:r>
              <a:rPr lang="en-US" sz="2200" dirty="0">
                <a:solidFill>
                  <a:srgbClr val="444444"/>
                </a:solidFill>
                <a:latin typeface="+mj-lt"/>
              </a:rPr>
              <a:t> Vertices represent individuals, and edges their possible contacts. It is useful to calculate how a particular individual is connected to others.</a:t>
            </a:r>
          </a:p>
          <a:p>
            <a:pPr marL="0" indent="0" algn="just" fontAlgn="auto">
              <a:lnSpc>
                <a:spcPct val="95000"/>
              </a:lnSpc>
              <a:spcBef>
                <a:spcPct val="0"/>
              </a:spcBef>
              <a:spcAft>
                <a:spcPts val="0"/>
              </a:spcAft>
              <a:buNone/>
              <a:defRPr/>
            </a:pPr>
            <a:endParaRPr lang="en-US" sz="2200" dirty="0">
              <a:solidFill>
                <a:srgbClr val="444444"/>
              </a:solidFill>
              <a:latin typeface="+mj-lt"/>
            </a:endParaRPr>
          </a:p>
          <a:p>
            <a:pPr marL="0" indent="0" algn="just" fontAlgn="auto">
              <a:lnSpc>
                <a:spcPct val="95000"/>
              </a:lnSpc>
              <a:spcBef>
                <a:spcPct val="0"/>
              </a:spcBef>
              <a:spcAft>
                <a:spcPts val="0"/>
              </a:spcAft>
              <a:buFont typeface="Wingdings"/>
              <a:buChar char=""/>
              <a:defRPr/>
            </a:pPr>
            <a:r>
              <a:rPr lang="en-US" sz="2200" dirty="0">
                <a:solidFill>
                  <a:srgbClr val="444444"/>
                </a:solidFill>
                <a:latin typeface="+mj-lt"/>
              </a:rPr>
              <a:t> Knowing the shortest path lengths to other individuals can be a relevant indicator of the potential of a particular individual to infect others.</a:t>
            </a:r>
          </a:p>
          <a:p>
            <a:pPr marL="0" indent="0" algn="just" fontAlgn="auto">
              <a:lnSpc>
                <a:spcPct val="95000"/>
              </a:lnSpc>
              <a:spcBef>
                <a:spcPct val="0"/>
              </a:spcBef>
              <a:spcAft>
                <a:spcPts val="0"/>
              </a:spcAft>
              <a:buFont typeface="Wingdings"/>
              <a:buChar char=""/>
              <a:defRPr/>
            </a:pPr>
            <a:endParaRPr lang="en-US" sz="2200" dirty="0">
              <a:solidFill>
                <a:srgbClr val="444444"/>
              </a:solidFill>
              <a:latin typeface="+mj-lt"/>
            </a:endParaRPr>
          </a:p>
          <a:p>
            <a:pPr marL="0" indent="0" algn="just" fontAlgn="auto">
              <a:lnSpc>
                <a:spcPct val="95000"/>
              </a:lnSpc>
              <a:spcBef>
                <a:spcPct val="0"/>
              </a:spcBef>
              <a:spcAft>
                <a:spcPts val="0"/>
              </a:spcAft>
              <a:buFont typeface="Wingdings"/>
              <a:buChar char=""/>
              <a:defRPr/>
            </a:pPr>
            <a:endParaRPr lang="en-US" sz="2200" dirty="0">
              <a:solidFill>
                <a:srgbClr val="444444"/>
              </a:solidFill>
              <a:latin typeface="+mj-lt"/>
            </a:endParaRPr>
          </a:p>
          <a:p>
            <a:pPr marL="0" indent="0" algn="just" fontAlgn="auto">
              <a:lnSpc>
                <a:spcPct val="95000"/>
              </a:lnSpc>
              <a:spcBef>
                <a:spcPct val="0"/>
              </a:spcBef>
              <a:spcAft>
                <a:spcPts val="0"/>
              </a:spcAft>
              <a:buNone/>
              <a:defRPr/>
            </a:pPr>
            <a:endParaRPr lang="en-US" sz="2200" dirty="0">
              <a:solidFill>
                <a:srgbClr val="444444"/>
              </a:solidFill>
              <a:latin typeface="+mj-lt"/>
            </a:endParaRPr>
          </a:p>
          <a:p>
            <a:pPr marL="0" indent="0" algn="just" fontAlgn="auto">
              <a:lnSpc>
                <a:spcPct val="95000"/>
              </a:lnSpc>
              <a:spcBef>
                <a:spcPct val="0"/>
              </a:spcBef>
              <a:spcAft>
                <a:spcPts val="0"/>
              </a:spcAft>
              <a:buNone/>
              <a:defRPr/>
            </a:pPr>
            <a:endParaRPr lang="en-US" sz="2200" dirty="0">
              <a:solidFill>
                <a:srgbClr val="444444"/>
              </a:solidFill>
              <a:latin typeface="+mj-lt"/>
            </a:endParaRPr>
          </a:p>
        </p:txBody>
      </p:sp>
      <p:pic>
        <p:nvPicPr>
          <p:cNvPr id="29700" name="Picture 4"/>
          <p:cNvPicPr>
            <a:picLocks noGrp="1" noChangeAspect="1" noChangeArrowheads="1"/>
          </p:cNvPicPr>
          <p:nvPr>
            <p:ph sz="quarter" idx="2"/>
          </p:nvPr>
        </p:nvPicPr>
        <p:blipFill>
          <a:blip r:embed="rId2"/>
          <a:srcRect/>
          <a:stretch>
            <a:fillRect/>
          </a:stretch>
        </p:blipFill>
        <p:spPr>
          <a:xfrm>
            <a:off x="5334000" y="1447800"/>
            <a:ext cx="3810000" cy="4266869"/>
          </a:xfrm>
          <a:noFill/>
        </p:spPr>
      </p:pic>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a:t>Applications of Dijkstra's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3"/>
          <a:srcRect/>
          <a:stretch>
            <a:fillRect/>
          </a:stretch>
        </p:blipFill>
        <p:spPr bwMode="auto">
          <a:xfrm>
            <a:off x="-11983" y="0"/>
            <a:ext cx="1447800" cy="817163"/>
          </a:xfrm>
          <a:prstGeom prst="rect">
            <a:avLst/>
          </a:prstGeom>
          <a:noFill/>
        </p:spPr>
      </p:pic>
      <p:sp>
        <p:nvSpPr>
          <p:cNvPr id="5" name="Date Placeholder 4">
            <a:extLst>
              <a:ext uri="{FF2B5EF4-FFF2-40B4-BE49-F238E27FC236}">
                <a16:creationId xmlns:a16="http://schemas.microsoft.com/office/drawing/2014/main" id="{440C6DAD-A191-43CB-9609-A7AE4F758C2F}"/>
              </a:ext>
            </a:extLst>
          </p:cNvPr>
          <p:cNvSpPr>
            <a:spLocks noGrp="1"/>
          </p:cNvSpPr>
          <p:nvPr>
            <p:ph type="dt" sz="half" idx="10"/>
          </p:nvPr>
        </p:nvSpPr>
        <p:spPr/>
        <p:txBody>
          <a:bodyPr/>
          <a:lstStyle/>
          <a:p>
            <a:fld id="{6DFE6E69-4615-4C77-A046-6B5C461188C9}" type="datetime1">
              <a:rPr lang="en-US" smtClean="0"/>
              <a:t>11/25/2022</a:t>
            </a:fld>
            <a:endParaRPr lang="en-US"/>
          </a:p>
        </p:txBody>
      </p:sp>
      <p:sp>
        <p:nvSpPr>
          <p:cNvPr id="9" name="Slide Number Placeholder 8">
            <a:extLst>
              <a:ext uri="{FF2B5EF4-FFF2-40B4-BE49-F238E27FC236}">
                <a16:creationId xmlns:a16="http://schemas.microsoft.com/office/drawing/2014/main" id="{9E217C8E-8082-424B-9472-E5EF3D242207}"/>
              </a:ext>
            </a:extLst>
          </p:cNvPr>
          <p:cNvSpPr>
            <a:spLocks noGrp="1"/>
          </p:cNvSpPr>
          <p:nvPr>
            <p:ph type="sldNum" sz="quarter" idx="12"/>
          </p:nvPr>
        </p:nvSpPr>
        <p:spPr/>
        <p:txBody>
          <a:bodyPr/>
          <a:lstStyle/>
          <a:p>
            <a:fld id="{B6F15528-21DE-4FAA-801E-634DDDAF4B2B}" type="slidenum">
              <a:rPr lang="en-US" smtClean="0"/>
              <a:pPr/>
              <a:t>78</a:t>
            </a:fld>
            <a:endParaRPr lang="en-US"/>
          </a:p>
        </p:txBody>
      </p:sp>
      <p:sp>
        <p:nvSpPr>
          <p:cNvPr id="2" name="Footer Placeholder 1">
            <a:extLst>
              <a:ext uri="{FF2B5EF4-FFF2-40B4-BE49-F238E27FC236}">
                <a16:creationId xmlns:a16="http://schemas.microsoft.com/office/drawing/2014/main" id="{E7DB8278-6D58-4EFD-B6A9-214F75518C5E}"/>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26240875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Floyd </a:t>
            </a:r>
            <a:r>
              <a:rPr lang="en-US" sz="3400" dirty="0" err="1"/>
              <a:t>Warshall</a:t>
            </a:r>
            <a:r>
              <a:rPr lang="en-US" sz="3400" dirty="0"/>
              <a:t>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4" name="Rectangle 3">
            <a:extLst>
              <a:ext uri="{FF2B5EF4-FFF2-40B4-BE49-F238E27FC236}">
                <a16:creationId xmlns:a16="http://schemas.microsoft.com/office/drawing/2014/main" id="{6CD857B5-6EE3-4C38-B689-239C2A5AC3C1}"/>
              </a:ext>
            </a:extLst>
          </p:cNvPr>
          <p:cNvSpPr/>
          <p:nvPr/>
        </p:nvSpPr>
        <p:spPr>
          <a:xfrm>
            <a:off x="533400" y="1371600"/>
            <a:ext cx="8229600" cy="3139321"/>
          </a:xfrm>
          <a:prstGeom prst="rect">
            <a:avLst/>
          </a:prstGeom>
        </p:spPr>
        <p:txBody>
          <a:bodyPr wrap="square">
            <a:spAutoFit/>
          </a:bodyPr>
          <a:lstStyle/>
          <a:p>
            <a:pPr fontAlgn="base">
              <a:buFont typeface="Arial" panose="020B0604020202020204" pitchFamily="34" charset="0"/>
              <a:buChar char="•"/>
            </a:pPr>
            <a:r>
              <a:rPr lang="en-US" sz="2200" dirty="0">
                <a:solidFill>
                  <a:srgbClr val="303030"/>
                </a:solidFill>
                <a:latin typeface="+mj-lt"/>
              </a:rPr>
              <a:t>Floyd </a:t>
            </a:r>
            <a:r>
              <a:rPr lang="en-US" sz="2200" dirty="0" err="1">
                <a:solidFill>
                  <a:srgbClr val="303030"/>
                </a:solidFill>
                <a:latin typeface="+mj-lt"/>
              </a:rPr>
              <a:t>Warshall</a:t>
            </a:r>
            <a:r>
              <a:rPr lang="en-US" sz="2200" dirty="0">
                <a:solidFill>
                  <a:srgbClr val="303030"/>
                </a:solidFill>
                <a:latin typeface="+mj-lt"/>
              </a:rPr>
              <a:t> Algorithm is a famous algorithm.</a:t>
            </a:r>
          </a:p>
          <a:p>
            <a:pPr fontAlgn="base">
              <a:buFont typeface="Arial" panose="020B0604020202020204" pitchFamily="34" charset="0"/>
              <a:buChar char="•"/>
            </a:pPr>
            <a:endParaRPr lang="en-US" sz="2200" dirty="0">
              <a:solidFill>
                <a:srgbClr val="303030"/>
              </a:solidFill>
              <a:latin typeface="+mj-lt"/>
            </a:endParaRPr>
          </a:p>
          <a:p>
            <a:pPr fontAlgn="base">
              <a:buFont typeface="Arial" panose="020B0604020202020204" pitchFamily="34" charset="0"/>
              <a:buChar char="•"/>
            </a:pPr>
            <a:r>
              <a:rPr lang="en-US" sz="2200" dirty="0">
                <a:solidFill>
                  <a:srgbClr val="303030"/>
                </a:solidFill>
                <a:latin typeface="+mj-lt"/>
              </a:rPr>
              <a:t>It is used to solve All Pairs Shortest Path Problem.</a:t>
            </a:r>
          </a:p>
          <a:p>
            <a:pPr fontAlgn="base">
              <a:buFont typeface="Arial" panose="020B0604020202020204" pitchFamily="34" charset="0"/>
              <a:buChar char="•"/>
            </a:pPr>
            <a:endParaRPr lang="en-US" sz="2200" dirty="0">
              <a:solidFill>
                <a:srgbClr val="303030"/>
              </a:solidFill>
              <a:latin typeface="+mj-lt"/>
            </a:endParaRPr>
          </a:p>
          <a:p>
            <a:pPr fontAlgn="base">
              <a:buFont typeface="Arial" panose="020B0604020202020204" pitchFamily="34" charset="0"/>
              <a:buChar char="•"/>
            </a:pPr>
            <a:r>
              <a:rPr lang="en-US" sz="2200" dirty="0">
                <a:solidFill>
                  <a:srgbClr val="303030"/>
                </a:solidFill>
                <a:latin typeface="+mj-lt"/>
              </a:rPr>
              <a:t>It computes the shortest path between every pair of vertices of the given graph.</a:t>
            </a:r>
          </a:p>
          <a:p>
            <a:pPr fontAlgn="base">
              <a:buFont typeface="Arial" panose="020B0604020202020204" pitchFamily="34" charset="0"/>
              <a:buChar char="•"/>
            </a:pPr>
            <a:endParaRPr lang="en-US" sz="2200" dirty="0">
              <a:solidFill>
                <a:srgbClr val="303030"/>
              </a:solidFill>
              <a:latin typeface="+mj-lt"/>
            </a:endParaRPr>
          </a:p>
          <a:p>
            <a:pPr fontAlgn="base">
              <a:buFont typeface="Arial" panose="020B0604020202020204" pitchFamily="34" charset="0"/>
              <a:buChar char="•"/>
            </a:pPr>
            <a:r>
              <a:rPr lang="en-US" sz="2200" dirty="0">
                <a:solidFill>
                  <a:srgbClr val="303030"/>
                </a:solidFill>
                <a:latin typeface="+mj-lt"/>
              </a:rPr>
              <a:t>Floyd </a:t>
            </a:r>
            <a:r>
              <a:rPr lang="en-US" sz="2200" dirty="0" err="1">
                <a:solidFill>
                  <a:srgbClr val="303030"/>
                </a:solidFill>
                <a:latin typeface="+mj-lt"/>
              </a:rPr>
              <a:t>Warshall</a:t>
            </a:r>
            <a:r>
              <a:rPr lang="en-US" sz="2200" dirty="0">
                <a:solidFill>
                  <a:srgbClr val="303030"/>
                </a:solidFill>
                <a:latin typeface="+mj-lt"/>
              </a:rPr>
              <a:t> Algorithm is an example of dynamic programming approach.</a:t>
            </a:r>
            <a:endParaRPr lang="en-US" sz="2200" b="0" i="0" dirty="0">
              <a:solidFill>
                <a:srgbClr val="303030"/>
              </a:solidFill>
              <a:effectLst/>
              <a:latin typeface="+mj-lt"/>
            </a:endParaRPr>
          </a:p>
        </p:txBody>
      </p:sp>
      <p:sp>
        <p:nvSpPr>
          <p:cNvPr id="6" name="Date Placeholder 5">
            <a:extLst>
              <a:ext uri="{FF2B5EF4-FFF2-40B4-BE49-F238E27FC236}">
                <a16:creationId xmlns:a16="http://schemas.microsoft.com/office/drawing/2014/main" id="{192B1C6E-A2E3-4412-B69B-9E08116C61FB}"/>
              </a:ext>
            </a:extLst>
          </p:cNvPr>
          <p:cNvSpPr>
            <a:spLocks noGrp="1"/>
          </p:cNvSpPr>
          <p:nvPr>
            <p:ph type="dt" sz="half" idx="10"/>
          </p:nvPr>
        </p:nvSpPr>
        <p:spPr/>
        <p:txBody>
          <a:bodyPr/>
          <a:lstStyle/>
          <a:p>
            <a:fld id="{CAAA5BC0-BA19-4255-AF57-D5A680750776}" type="datetime1">
              <a:rPr lang="en-US" smtClean="0"/>
              <a:t>11/25/2022</a:t>
            </a:fld>
            <a:endParaRPr lang="en-US"/>
          </a:p>
        </p:txBody>
      </p:sp>
      <p:sp>
        <p:nvSpPr>
          <p:cNvPr id="10" name="Slide Number Placeholder 9">
            <a:extLst>
              <a:ext uri="{FF2B5EF4-FFF2-40B4-BE49-F238E27FC236}">
                <a16:creationId xmlns:a16="http://schemas.microsoft.com/office/drawing/2014/main" id="{2C749DCC-324F-43E7-BB1C-F68AA4431589}"/>
              </a:ext>
            </a:extLst>
          </p:cNvPr>
          <p:cNvSpPr>
            <a:spLocks noGrp="1"/>
          </p:cNvSpPr>
          <p:nvPr>
            <p:ph type="sldNum" sz="quarter" idx="12"/>
          </p:nvPr>
        </p:nvSpPr>
        <p:spPr/>
        <p:txBody>
          <a:bodyPr/>
          <a:lstStyle/>
          <a:p>
            <a:fld id="{B6F15528-21DE-4FAA-801E-634DDDAF4B2B}" type="slidenum">
              <a:rPr lang="en-US" smtClean="0"/>
              <a:pPr/>
              <a:t>79</a:t>
            </a:fld>
            <a:endParaRPr lang="en-US"/>
          </a:p>
        </p:txBody>
      </p:sp>
      <p:sp>
        <p:nvSpPr>
          <p:cNvPr id="2" name="Footer Placeholder 1">
            <a:extLst>
              <a:ext uri="{FF2B5EF4-FFF2-40B4-BE49-F238E27FC236}">
                <a16:creationId xmlns:a16="http://schemas.microsoft.com/office/drawing/2014/main" id="{9A968250-F8EB-47B5-A1EB-234D27AACB5E}"/>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405744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E1521C-B06C-4BEA-A1F9-D455532F189D}"/>
              </a:ext>
            </a:extLst>
          </p:cNvPr>
          <p:cNvSpPr>
            <a:spLocks noGrp="1"/>
          </p:cNvSpPr>
          <p:nvPr>
            <p:ph type="dt" sz="half" idx="10"/>
          </p:nvPr>
        </p:nvSpPr>
        <p:spPr/>
        <p:txBody>
          <a:bodyPr/>
          <a:lstStyle/>
          <a:p>
            <a:fld id="{66B0AE5C-661C-4360-8C1D-9845FCF79FAF}" type="datetime1">
              <a:rPr lang="en-US" smtClean="0"/>
              <a:t>11/25/2022</a:t>
            </a:fld>
            <a:endParaRPr lang="en-US"/>
          </a:p>
        </p:txBody>
      </p:sp>
      <p:sp>
        <p:nvSpPr>
          <p:cNvPr id="6" name="Slide Number Placeholder 5">
            <a:extLst>
              <a:ext uri="{FF2B5EF4-FFF2-40B4-BE49-F238E27FC236}">
                <a16:creationId xmlns:a16="http://schemas.microsoft.com/office/drawing/2014/main" id="{C8ABFC71-BFDE-436B-B6E6-155ABBAB9ECF}"/>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8" name="Title 1">
            <a:extLst>
              <a:ext uri="{FF2B5EF4-FFF2-40B4-BE49-F238E27FC236}">
                <a16:creationId xmlns:a16="http://schemas.microsoft.com/office/drawing/2014/main" id="{0E15CFE8-FCF6-423A-AF31-56A253FEC02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a:t>Prerequisite and Recap</a:t>
            </a:r>
            <a:endParaRPr lang="en-US" sz="3400" dirty="0"/>
          </a:p>
        </p:txBody>
      </p:sp>
      <p:pic>
        <p:nvPicPr>
          <p:cNvPr id="9" name="Picture 2" descr="E:\NIET\Project\xLogo11.png.pagespeed.ic.pydHLuCQEZ.png">
            <a:extLst>
              <a:ext uri="{FF2B5EF4-FFF2-40B4-BE49-F238E27FC236}">
                <a16:creationId xmlns:a16="http://schemas.microsoft.com/office/drawing/2014/main" id="{24BFB06C-687F-46EC-ACF4-7C0A8421234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6E4A419B-8B7C-4242-87AA-28D012E14A72}"/>
              </a:ext>
            </a:extLst>
          </p:cNvPr>
          <p:cNvSpPr/>
          <p:nvPr/>
        </p:nvSpPr>
        <p:spPr>
          <a:xfrm>
            <a:off x="533400" y="1524000"/>
            <a:ext cx="8382000" cy="2462213"/>
          </a:xfrm>
          <a:prstGeom prst="rect">
            <a:avLst/>
          </a:prstGeom>
        </p:spPr>
        <p:txBody>
          <a:bodyPr wrap="square">
            <a:spAutoFit/>
          </a:bodyPr>
          <a:lstStyle/>
          <a:p>
            <a:r>
              <a:rPr lang="en-US" sz="2200" dirty="0"/>
              <a:t>Introduction to graphs</a:t>
            </a:r>
          </a:p>
          <a:p>
            <a:r>
              <a:rPr lang="en-US" sz="2200" dirty="0"/>
              <a:t>BFS</a:t>
            </a:r>
          </a:p>
          <a:p>
            <a:r>
              <a:rPr lang="en-US" sz="2200" dirty="0"/>
              <a:t>DFS</a:t>
            </a:r>
          </a:p>
          <a:p>
            <a:r>
              <a:rPr lang="en-US" sz="2200" dirty="0"/>
              <a:t>Prims</a:t>
            </a:r>
          </a:p>
          <a:p>
            <a:r>
              <a:rPr lang="en-US" sz="2200" dirty="0"/>
              <a:t>Kruskal</a:t>
            </a:r>
          </a:p>
          <a:p>
            <a:r>
              <a:rPr lang="en-US" sz="2200" dirty="0"/>
              <a:t>Dijkstra Algo</a:t>
            </a:r>
          </a:p>
          <a:p>
            <a:r>
              <a:rPr lang="en-US" sz="2200" dirty="0" err="1"/>
              <a:t>Warshal</a:t>
            </a:r>
            <a:r>
              <a:rPr lang="en-US" sz="2200" dirty="0"/>
              <a:t> Algo</a:t>
            </a:r>
          </a:p>
        </p:txBody>
      </p:sp>
      <p:sp>
        <p:nvSpPr>
          <p:cNvPr id="3" name="Footer Placeholder 2">
            <a:extLst>
              <a:ext uri="{FF2B5EF4-FFF2-40B4-BE49-F238E27FC236}">
                <a16:creationId xmlns:a16="http://schemas.microsoft.com/office/drawing/2014/main" id="{B7B86C43-2622-4DB9-8358-3F94E01698F6}"/>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956765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Floyd </a:t>
            </a:r>
            <a:r>
              <a:rPr lang="en-US" sz="3400" dirty="0" err="1"/>
              <a:t>Warshall</a:t>
            </a:r>
            <a:r>
              <a:rPr lang="en-US" sz="3400" dirty="0"/>
              <a:t>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C77336A8-8D28-4AD6-931E-3047AD06C220}"/>
              </a:ext>
            </a:extLst>
          </p:cNvPr>
          <p:cNvSpPr/>
          <p:nvPr/>
        </p:nvSpPr>
        <p:spPr>
          <a:xfrm>
            <a:off x="683342" y="1524000"/>
            <a:ext cx="7851058" cy="2215991"/>
          </a:xfrm>
          <a:prstGeom prst="rect">
            <a:avLst/>
          </a:prstGeom>
        </p:spPr>
        <p:txBody>
          <a:bodyPr wrap="square">
            <a:spAutoFit/>
          </a:bodyPr>
          <a:lstStyle/>
          <a:p>
            <a:pPr fontAlgn="base"/>
            <a:r>
              <a:rPr lang="en-US" sz="2800" b="1" u="sng" dirty="0">
                <a:solidFill>
                  <a:srgbClr val="303030"/>
                </a:solidFill>
                <a:latin typeface="+mj-lt"/>
              </a:rPr>
              <a:t>Advantages-</a:t>
            </a:r>
            <a:endParaRPr lang="en-US" sz="2800" b="1" dirty="0">
              <a:solidFill>
                <a:srgbClr val="303030"/>
              </a:solidFill>
              <a:latin typeface="+mj-lt"/>
            </a:endParaRPr>
          </a:p>
          <a:p>
            <a:pPr fontAlgn="base"/>
            <a:r>
              <a:rPr lang="en-US" sz="2200" dirty="0">
                <a:solidFill>
                  <a:srgbClr val="303030"/>
                </a:solidFill>
                <a:latin typeface="+mj-lt"/>
              </a:rPr>
              <a:t> </a:t>
            </a:r>
          </a:p>
          <a:p>
            <a:pPr fontAlgn="base"/>
            <a:r>
              <a:rPr lang="en-US" sz="2200" dirty="0">
                <a:solidFill>
                  <a:srgbClr val="303030"/>
                </a:solidFill>
                <a:latin typeface="+mj-lt"/>
              </a:rPr>
              <a:t>Floyd </a:t>
            </a:r>
            <a:r>
              <a:rPr lang="en-US" sz="2200" dirty="0" err="1">
                <a:solidFill>
                  <a:srgbClr val="303030"/>
                </a:solidFill>
                <a:latin typeface="+mj-lt"/>
              </a:rPr>
              <a:t>Warshall</a:t>
            </a:r>
            <a:r>
              <a:rPr lang="en-US" sz="2200" dirty="0">
                <a:solidFill>
                  <a:srgbClr val="303030"/>
                </a:solidFill>
                <a:latin typeface="+mj-lt"/>
              </a:rPr>
              <a:t> Algorithm has the following main advantages-</a:t>
            </a:r>
          </a:p>
          <a:p>
            <a:pPr fontAlgn="base"/>
            <a:endParaRPr lang="en-US" sz="2200" dirty="0">
              <a:solidFill>
                <a:srgbClr val="303030"/>
              </a:solidFill>
              <a:latin typeface="+mj-lt"/>
            </a:endParaRPr>
          </a:p>
          <a:p>
            <a:pPr fontAlgn="base">
              <a:buFont typeface="Arial" panose="020B0604020202020204" pitchFamily="34" charset="0"/>
              <a:buChar char="•"/>
            </a:pPr>
            <a:r>
              <a:rPr lang="en-US" sz="2200" dirty="0">
                <a:solidFill>
                  <a:srgbClr val="303030"/>
                </a:solidFill>
                <a:latin typeface="+mj-lt"/>
              </a:rPr>
              <a:t>It is extremely simple.</a:t>
            </a:r>
          </a:p>
          <a:p>
            <a:pPr fontAlgn="base">
              <a:buFont typeface="Arial" panose="020B0604020202020204" pitchFamily="34" charset="0"/>
              <a:buChar char="•"/>
            </a:pPr>
            <a:r>
              <a:rPr lang="en-US" sz="2200" dirty="0">
                <a:solidFill>
                  <a:srgbClr val="303030"/>
                </a:solidFill>
                <a:latin typeface="+mj-lt"/>
              </a:rPr>
              <a:t>It is easy to implement.</a:t>
            </a:r>
            <a:endParaRPr lang="en-US" sz="2200" b="0" i="0" dirty="0">
              <a:solidFill>
                <a:srgbClr val="303030"/>
              </a:solidFill>
              <a:effectLst/>
              <a:latin typeface="+mj-lt"/>
            </a:endParaRPr>
          </a:p>
        </p:txBody>
      </p:sp>
      <p:sp>
        <p:nvSpPr>
          <p:cNvPr id="6" name="Date Placeholder 5">
            <a:extLst>
              <a:ext uri="{FF2B5EF4-FFF2-40B4-BE49-F238E27FC236}">
                <a16:creationId xmlns:a16="http://schemas.microsoft.com/office/drawing/2014/main" id="{AF9F927B-E6E7-4C37-A682-452480397343}"/>
              </a:ext>
            </a:extLst>
          </p:cNvPr>
          <p:cNvSpPr>
            <a:spLocks noGrp="1"/>
          </p:cNvSpPr>
          <p:nvPr>
            <p:ph type="dt" sz="half" idx="10"/>
          </p:nvPr>
        </p:nvSpPr>
        <p:spPr/>
        <p:txBody>
          <a:bodyPr/>
          <a:lstStyle/>
          <a:p>
            <a:fld id="{C0A84CA5-64B7-495D-8931-84E37CD227C0}" type="datetime1">
              <a:rPr lang="en-US" smtClean="0"/>
              <a:t>11/25/2022</a:t>
            </a:fld>
            <a:endParaRPr lang="en-US"/>
          </a:p>
        </p:txBody>
      </p:sp>
      <p:sp>
        <p:nvSpPr>
          <p:cNvPr id="10" name="Slide Number Placeholder 9">
            <a:extLst>
              <a:ext uri="{FF2B5EF4-FFF2-40B4-BE49-F238E27FC236}">
                <a16:creationId xmlns:a16="http://schemas.microsoft.com/office/drawing/2014/main" id="{C0FF0E4B-128D-46BD-8231-9BDD7EF719BF}"/>
              </a:ext>
            </a:extLst>
          </p:cNvPr>
          <p:cNvSpPr>
            <a:spLocks noGrp="1"/>
          </p:cNvSpPr>
          <p:nvPr>
            <p:ph type="sldNum" sz="quarter" idx="12"/>
          </p:nvPr>
        </p:nvSpPr>
        <p:spPr/>
        <p:txBody>
          <a:bodyPr/>
          <a:lstStyle/>
          <a:p>
            <a:fld id="{B6F15528-21DE-4FAA-801E-634DDDAF4B2B}" type="slidenum">
              <a:rPr lang="en-US" smtClean="0"/>
              <a:pPr/>
              <a:t>80</a:t>
            </a:fld>
            <a:endParaRPr lang="en-US"/>
          </a:p>
        </p:txBody>
      </p:sp>
      <p:sp>
        <p:nvSpPr>
          <p:cNvPr id="3" name="Footer Placeholder 2">
            <a:extLst>
              <a:ext uri="{FF2B5EF4-FFF2-40B4-BE49-F238E27FC236}">
                <a16:creationId xmlns:a16="http://schemas.microsoft.com/office/drawing/2014/main" id="{AC198246-E70A-412B-A846-7556CAF05940}"/>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991421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Floyd </a:t>
            </a:r>
            <a:r>
              <a:rPr lang="en-US" sz="3400" dirty="0" err="1"/>
              <a:t>Warshall</a:t>
            </a:r>
            <a:r>
              <a:rPr lang="en-US" sz="3400" dirty="0"/>
              <a:t>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C528B6C4-8C2C-40E4-8471-36A2223FE055}"/>
              </a:ext>
            </a:extLst>
          </p:cNvPr>
          <p:cNvSpPr/>
          <p:nvPr/>
        </p:nvSpPr>
        <p:spPr>
          <a:xfrm>
            <a:off x="304800" y="914400"/>
            <a:ext cx="8153401" cy="1754326"/>
          </a:xfrm>
          <a:prstGeom prst="rect">
            <a:avLst/>
          </a:prstGeom>
        </p:spPr>
        <p:txBody>
          <a:bodyPr wrap="square">
            <a:spAutoFit/>
          </a:bodyPr>
          <a:lstStyle/>
          <a:p>
            <a:pPr fontAlgn="base"/>
            <a:r>
              <a:rPr lang="en-US" dirty="0"/>
              <a:t> </a:t>
            </a:r>
          </a:p>
          <a:p>
            <a:pPr fontAlgn="base"/>
            <a:r>
              <a:rPr lang="en-US" sz="2400" b="1" dirty="0"/>
              <a:t>Floyd </a:t>
            </a:r>
            <a:r>
              <a:rPr lang="en-US" sz="2400" b="1" dirty="0" err="1"/>
              <a:t>Warshall</a:t>
            </a:r>
            <a:r>
              <a:rPr lang="en-US" sz="2400" b="1" dirty="0"/>
              <a:t> Algorithm is as shown below-</a:t>
            </a:r>
          </a:p>
          <a:p>
            <a:endParaRPr lang="en-US" sz="2200" dirty="0"/>
          </a:p>
          <a:p>
            <a:endParaRPr lang="en-US" sz="2200" dirty="0"/>
          </a:p>
          <a:p>
            <a:endParaRPr lang="en-US" sz="2200" dirty="0"/>
          </a:p>
        </p:txBody>
      </p:sp>
      <p:sp>
        <p:nvSpPr>
          <p:cNvPr id="6" name="Date Placeholder 5">
            <a:extLst>
              <a:ext uri="{FF2B5EF4-FFF2-40B4-BE49-F238E27FC236}">
                <a16:creationId xmlns:a16="http://schemas.microsoft.com/office/drawing/2014/main" id="{B0DC4353-39F8-421E-B468-C9EC6C617F44}"/>
              </a:ext>
            </a:extLst>
          </p:cNvPr>
          <p:cNvSpPr>
            <a:spLocks noGrp="1"/>
          </p:cNvSpPr>
          <p:nvPr>
            <p:ph type="dt" sz="half" idx="10"/>
          </p:nvPr>
        </p:nvSpPr>
        <p:spPr/>
        <p:txBody>
          <a:bodyPr/>
          <a:lstStyle/>
          <a:p>
            <a:fld id="{5CF1781B-5685-4792-842D-959E7CF3D5CB}" type="datetime1">
              <a:rPr lang="en-US" smtClean="0"/>
              <a:t>11/25/2022</a:t>
            </a:fld>
            <a:endParaRPr lang="en-US"/>
          </a:p>
        </p:txBody>
      </p:sp>
      <p:sp>
        <p:nvSpPr>
          <p:cNvPr id="10" name="Slide Number Placeholder 9">
            <a:extLst>
              <a:ext uri="{FF2B5EF4-FFF2-40B4-BE49-F238E27FC236}">
                <a16:creationId xmlns:a16="http://schemas.microsoft.com/office/drawing/2014/main" id="{92E6F512-8826-4828-B8FB-96A135F37040}"/>
              </a:ext>
            </a:extLst>
          </p:cNvPr>
          <p:cNvSpPr>
            <a:spLocks noGrp="1"/>
          </p:cNvSpPr>
          <p:nvPr>
            <p:ph type="sldNum" sz="quarter" idx="12"/>
          </p:nvPr>
        </p:nvSpPr>
        <p:spPr/>
        <p:txBody>
          <a:bodyPr/>
          <a:lstStyle/>
          <a:p>
            <a:fld id="{B6F15528-21DE-4FAA-801E-634DDDAF4B2B}" type="slidenum">
              <a:rPr lang="en-US" smtClean="0"/>
              <a:pPr/>
              <a:t>81</a:t>
            </a:fld>
            <a:endParaRPr lang="en-US"/>
          </a:p>
        </p:txBody>
      </p:sp>
      <p:sp>
        <p:nvSpPr>
          <p:cNvPr id="3" name="Footer Placeholder 2">
            <a:extLst>
              <a:ext uri="{FF2B5EF4-FFF2-40B4-BE49-F238E27FC236}">
                <a16:creationId xmlns:a16="http://schemas.microsoft.com/office/drawing/2014/main" id="{225EE6E6-7E8D-43BE-9048-5BA674C59A7B}"/>
              </a:ext>
            </a:extLst>
          </p:cNvPr>
          <p:cNvSpPr>
            <a:spLocks noGrp="1"/>
          </p:cNvSpPr>
          <p:nvPr>
            <p:ph type="ftr" sz="quarter" idx="11"/>
          </p:nvPr>
        </p:nvSpPr>
        <p:spPr/>
        <p:txBody>
          <a:bodyPr/>
          <a:lstStyle/>
          <a:p>
            <a:r>
              <a:rPr lang="en-US"/>
              <a:t>Megha Gupta             ACSE 0301: DS  Unit 5                            </a:t>
            </a:r>
          </a:p>
        </p:txBody>
      </p:sp>
      <p:pic>
        <p:nvPicPr>
          <p:cNvPr id="5" name="Picture 4">
            <a:extLst>
              <a:ext uri="{FF2B5EF4-FFF2-40B4-BE49-F238E27FC236}">
                <a16:creationId xmlns:a16="http://schemas.microsoft.com/office/drawing/2014/main" id="{1F57D61A-10F5-ADC6-CA39-C84078186B0C}"/>
              </a:ext>
            </a:extLst>
          </p:cNvPr>
          <p:cNvPicPr>
            <a:picLocks noChangeAspect="1"/>
          </p:cNvPicPr>
          <p:nvPr/>
        </p:nvPicPr>
        <p:blipFill>
          <a:blip r:embed="rId3"/>
          <a:stretch>
            <a:fillRect/>
          </a:stretch>
        </p:blipFill>
        <p:spPr>
          <a:xfrm>
            <a:off x="838200" y="1905000"/>
            <a:ext cx="7467600" cy="4953000"/>
          </a:xfrm>
          <a:prstGeom prst="rect">
            <a:avLst/>
          </a:prstGeom>
        </p:spPr>
      </p:pic>
    </p:spTree>
    <p:extLst>
      <p:ext uri="{BB962C8B-B14F-4D97-AF65-F5344CB8AC3E}">
        <p14:creationId xmlns:p14="http://schemas.microsoft.com/office/powerpoint/2010/main" val="225034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Floyd </a:t>
            </a:r>
            <a:r>
              <a:rPr lang="en-US" sz="3400" dirty="0" err="1"/>
              <a:t>Warshall</a:t>
            </a:r>
            <a:r>
              <a:rPr lang="en-US" sz="3400" dirty="0"/>
              <a:t>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5F01E33B-0CAF-4593-8969-AB428858BB76}"/>
              </a:ext>
            </a:extLst>
          </p:cNvPr>
          <p:cNvSpPr/>
          <p:nvPr/>
        </p:nvSpPr>
        <p:spPr>
          <a:xfrm>
            <a:off x="457200" y="1447800"/>
            <a:ext cx="8458200" cy="4755148"/>
          </a:xfrm>
          <a:prstGeom prst="rect">
            <a:avLst/>
          </a:prstGeom>
        </p:spPr>
        <p:txBody>
          <a:bodyPr wrap="square">
            <a:spAutoFit/>
          </a:bodyPr>
          <a:lstStyle/>
          <a:p>
            <a:pPr fontAlgn="base"/>
            <a:r>
              <a:rPr lang="en-US" sz="2800" b="1" u="sng" dirty="0">
                <a:solidFill>
                  <a:srgbClr val="303030"/>
                </a:solidFill>
                <a:latin typeface="+mj-lt"/>
              </a:rPr>
              <a:t>Time Complexity-</a:t>
            </a:r>
            <a:endParaRPr lang="en-US" sz="2800" b="1" dirty="0">
              <a:solidFill>
                <a:srgbClr val="303030"/>
              </a:solidFill>
              <a:latin typeface="+mj-lt"/>
            </a:endParaRPr>
          </a:p>
          <a:p>
            <a:pPr fontAlgn="base"/>
            <a:r>
              <a:rPr lang="en-US" sz="2200" dirty="0">
                <a:solidFill>
                  <a:srgbClr val="303030"/>
                </a:solidFill>
                <a:latin typeface="+mj-lt"/>
              </a:rPr>
              <a:t> </a:t>
            </a:r>
          </a:p>
          <a:p>
            <a:pPr fontAlgn="base">
              <a:lnSpc>
                <a:spcPct val="150000"/>
              </a:lnSpc>
              <a:buFont typeface="Arial" panose="020B0604020202020204" pitchFamily="34" charset="0"/>
              <a:buChar char="•"/>
            </a:pPr>
            <a:r>
              <a:rPr lang="en-US" sz="2200" dirty="0">
                <a:solidFill>
                  <a:srgbClr val="303030"/>
                </a:solidFill>
                <a:latin typeface="+mj-lt"/>
              </a:rPr>
              <a:t>Floyd </a:t>
            </a:r>
            <a:r>
              <a:rPr lang="en-US" sz="2200" dirty="0" err="1">
                <a:solidFill>
                  <a:srgbClr val="303030"/>
                </a:solidFill>
                <a:latin typeface="+mj-lt"/>
              </a:rPr>
              <a:t>Warshall</a:t>
            </a:r>
            <a:r>
              <a:rPr lang="en-US" sz="2200" dirty="0">
                <a:solidFill>
                  <a:srgbClr val="303030"/>
                </a:solidFill>
                <a:latin typeface="+mj-lt"/>
              </a:rPr>
              <a:t> Algorithm consists of three loops over all the nodes.</a:t>
            </a:r>
          </a:p>
          <a:p>
            <a:pPr fontAlgn="base">
              <a:lnSpc>
                <a:spcPct val="150000"/>
              </a:lnSpc>
              <a:buFont typeface="Arial" panose="020B0604020202020204" pitchFamily="34" charset="0"/>
              <a:buChar char="•"/>
            </a:pPr>
            <a:endParaRPr lang="en-US" sz="2200" dirty="0">
              <a:solidFill>
                <a:srgbClr val="303030"/>
              </a:solidFill>
              <a:latin typeface="+mj-lt"/>
            </a:endParaRPr>
          </a:p>
          <a:p>
            <a:pPr fontAlgn="base">
              <a:lnSpc>
                <a:spcPct val="150000"/>
              </a:lnSpc>
              <a:buFont typeface="Arial" panose="020B0604020202020204" pitchFamily="34" charset="0"/>
              <a:buChar char="•"/>
            </a:pPr>
            <a:r>
              <a:rPr lang="en-US" sz="2200" dirty="0">
                <a:solidFill>
                  <a:srgbClr val="303030"/>
                </a:solidFill>
                <a:latin typeface="+mj-lt"/>
              </a:rPr>
              <a:t>The inner most loop consists of only constant complexity operations.</a:t>
            </a:r>
          </a:p>
          <a:p>
            <a:pPr fontAlgn="base">
              <a:lnSpc>
                <a:spcPct val="150000"/>
              </a:lnSpc>
              <a:buFont typeface="Arial" panose="020B0604020202020204" pitchFamily="34" charset="0"/>
              <a:buChar char="•"/>
            </a:pPr>
            <a:endParaRPr lang="en-US" sz="2200" dirty="0">
              <a:solidFill>
                <a:srgbClr val="303030"/>
              </a:solidFill>
              <a:latin typeface="+mj-lt"/>
            </a:endParaRPr>
          </a:p>
          <a:p>
            <a:pPr fontAlgn="base">
              <a:lnSpc>
                <a:spcPct val="150000"/>
              </a:lnSpc>
              <a:buFont typeface="Arial" panose="020B0604020202020204" pitchFamily="34" charset="0"/>
              <a:buChar char="•"/>
            </a:pPr>
            <a:r>
              <a:rPr lang="en-US" sz="2200" dirty="0">
                <a:solidFill>
                  <a:srgbClr val="303030"/>
                </a:solidFill>
                <a:latin typeface="+mj-lt"/>
              </a:rPr>
              <a:t>Hence, the asymptotic complexity of Floyd </a:t>
            </a:r>
            <a:r>
              <a:rPr lang="en-US" sz="2200" dirty="0" err="1">
                <a:solidFill>
                  <a:srgbClr val="303030"/>
                </a:solidFill>
                <a:latin typeface="+mj-lt"/>
              </a:rPr>
              <a:t>Warshall</a:t>
            </a:r>
            <a:r>
              <a:rPr lang="en-US" sz="2200" dirty="0">
                <a:solidFill>
                  <a:srgbClr val="303030"/>
                </a:solidFill>
                <a:latin typeface="+mj-lt"/>
              </a:rPr>
              <a:t> algorithm is O(n</a:t>
            </a:r>
            <a:r>
              <a:rPr lang="en-US" sz="2200" baseline="30000" dirty="0">
                <a:solidFill>
                  <a:srgbClr val="303030"/>
                </a:solidFill>
                <a:latin typeface="+mj-lt"/>
              </a:rPr>
              <a:t>3</a:t>
            </a:r>
            <a:r>
              <a:rPr lang="en-US" sz="2200" dirty="0">
                <a:solidFill>
                  <a:srgbClr val="303030"/>
                </a:solidFill>
                <a:latin typeface="+mj-lt"/>
              </a:rPr>
              <a:t>).</a:t>
            </a:r>
          </a:p>
          <a:p>
            <a:pPr fontAlgn="base">
              <a:lnSpc>
                <a:spcPct val="150000"/>
              </a:lnSpc>
              <a:buFont typeface="Arial" panose="020B0604020202020204" pitchFamily="34" charset="0"/>
              <a:buChar char="•"/>
            </a:pPr>
            <a:endParaRPr lang="en-US" sz="2200" dirty="0">
              <a:solidFill>
                <a:srgbClr val="303030"/>
              </a:solidFill>
              <a:latin typeface="+mj-lt"/>
            </a:endParaRPr>
          </a:p>
          <a:p>
            <a:pPr fontAlgn="base">
              <a:lnSpc>
                <a:spcPct val="150000"/>
              </a:lnSpc>
              <a:buFont typeface="Arial" panose="020B0604020202020204" pitchFamily="34" charset="0"/>
              <a:buChar char="•"/>
            </a:pPr>
            <a:r>
              <a:rPr lang="en-US" sz="2200" dirty="0">
                <a:solidFill>
                  <a:srgbClr val="303030"/>
                </a:solidFill>
                <a:latin typeface="+mj-lt"/>
              </a:rPr>
              <a:t>Here, n is the number of nodes in the given graph.</a:t>
            </a:r>
          </a:p>
          <a:p>
            <a:pPr fontAlgn="base"/>
            <a:r>
              <a:rPr lang="en-US" sz="2200" dirty="0">
                <a:solidFill>
                  <a:srgbClr val="303030"/>
                </a:solidFill>
                <a:latin typeface="+mj-lt"/>
              </a:rPr>
              <a:t> </a:t>
            </a:r>
            <a:endParaRPr lang="en-US" sz="2200" b="0" i="0" dirty="0">
              <a:solidFill>
                <a:srgbClr val="303030"/>
              </a:solidFill>
              <a:effectLst/>
              <a:latin typeface="+mj-lt"/>
            </a:endParaRPr>
          </a:p>
        </p:txBody>
      </p:sp>
      <p:sp>
        <p:nvSpPr>
          <p:cNvPr id="6" name="Date Placeholder 5">
            <a:extLst>
              <a:ext uri="{FF2B5EF4-FFF2-40B4-BE49-F238E27FC236}">
                <a16:creationId xmlns:a16="http://schemas.microsoft.com/office/drawing/2014/main" id="{CCD9C765-BDCD-4029-B47F-0463518A8C0F}"/>
              </a:ext>
            </a:extLst>
          </p:cNvPr>
          <p:cNvSpPr>
            <a:spLocks noGrp="1"/>
          </p:cNvSpPr>
          <p:nvPr>
            <p:ph type="dt" sz="half" idx="10"/>
          </p:nvPr>
        </p:nvSpPr>
        <p:spPr/>
        <p:txBody>
          <a:bodyPr/>
          <a:lstStyle/>
          <a:p>
            <a:fld id="{D97B631F-5777-45FA-8CF2-57265F0CB0BE}" type="datetime1">
              <a:rPr lang="en-US" smtClean="0"/>
              <a:t>11/25/2022</a:t>
            </a:fld>
            <a:endParaRPr lang="en-US"/>
          </a:p>
        </p:txBody>
      </p:sp>
      <p:sp>
        <p:nvSpPr>
          <p:cNvPr id="10" name="Slide Number Placeholder 9">
            <a:extLst>
              <a:ext uri="{FF2B5EF4-FFF2-40B4-BE49-F238E27FC236}">
                <a16:creationId xmlns:a16="http://schemas.microsoft.com/office/drawing/2014/main" id="{321A6755-0205-4D69-9397-560B786E1432}"/>
              </a:ext>
            </a:extLst>
          </p:cNvPr>
          <p:cNvSpPr>
            <a:spLocks noGrp="1"/>
          </p:cNvSpPr>
          <p:nvPr>
            <p:ph type="sldNum" sz="quarter" idx="12"/>
          </p:nvPr>
        </p:nvSpPr>
        <p:spPr/>
        <p:txBody>
          <a:bodyPr/>
          <a:lstStyle/>
          <a:p>
            <a:fld id="{B6F15528-21DE-4FAA-801E-634DDDAF4B2B}" type="slidenum">
              <a:rPr lang="en-US" smtClean="0"/>
              <a:pPr/>
              <a:t>82</a:t>
            </a:fld>
            <a:endParaRPr lang="en-US"/>
          </a:p>
        </p:txBody>
      </p:sp>
      <p:sp>
        <p:nvSpPr>
          <p:cNvPr id="3" name="Footer Placeholder 2">
            <a:extLst>
              <a:ext uri="{FF2B5EF4-FFF2-40B4-BE49-F238E27FC236}">
                <a16:creationId xmlns:a16="http://schemas.microsoft.com/office/drawing/2014/main" id="{B64FE771-C589-419E-B806-04799BEE6F03}"/>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460316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Floyd </a:t>
            </a:r>
            <a:r>
              <a:rPr lang="en-US" sz="3400" dirty="0" err="1"/>
              <a:t>Warshall</a:t>
            </a:r>
            <a:r>
              <a:rPr lang="en-US" sz="3400" dirty="0"/>
              <a:t> Algorithm-</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3329D691-2620-436C-B4D9-3F76CC7EAFD6}"/>
              </a:ext>
            </a:extLst>
          </p:cNvPr>
          <p:cNvSpPr/>
          <p:nvPr/>
        </p:nvSpPr>
        <p:spPr>
          <a:xfrm>
            <a:off x="419100" y="1305342"/>
            <a:ext cx="8305800" cy="2893100"/>
          </a:xfrm>
          <a:prstGeom prst="rect">
            <a:avLst/>
          </a:prstGeom>
        </p:spPr>
        <p:txBody>
          <a:bodyPr wrap="square">
            <a:spAutoFit/>
          </a:bodyPr>
          <a:lstStyle/>
          <a:p>
            <a:pPr fontAlgn="base"/>
            <a:r>
              <a:rPr lang="en-US" sz="2800" b="1" dirty="0">
                <a:solidFill>
                  <a:srgbClr val="303030"/>
                </a:solidFill>
                <a:latin typeface="+mj-lt"/>
              </a:rPr>
              <a:t>When Floyd </a:t>
            </a:r>
            <a:r>
              <a:rPr lang="en-US" sz="2800" b="1" dirty="0" err="1">
                <a:solidFill>
                  <a:srgbClr val="303030"/>
                </a:solidFill>
                <a:latin typeface="+mj-lt"/>
              </a:rPr>
              <a:t>Warshall</a:t>
            </a:r>
            <a:r>
              <a:rPr lang="en-US" sz="2800" b="1" dirty="0">
                <a:solidFill>
                  <a:srgbClr val="303030"/>
                </a:solidFill>
                <a:latin typeface="+mj-lt"/>
              </a:rPr>
              <a:t> Algorithm Is Used?</a:t>
            </a:r>
          </a:p>
          <a:p>
            <a:pPr fontAlgn="base"/>
            <a:r>
              <a:rPr lang="en-US" sz="2200" dirty="0">
                <a:solidFill>
                  <a:srgbClr val="303030"/>
                </a:solidFill>
                <a:latin typeface="+mj-lt"/>
              </a:rPr>
              <a:t> </a:t>
            </a:r>
          </a:p>
          <a:p>
            <a:pPr fontAlgn="base">
              <a:buFont typeface="Arial" panose="020B0604020202020204" pitchFamily="34" charset="0"/>
              <a:buChar char="•"/>
            </a:pPr>
            <a:r>
              <a:rPr lang="en-US" sz="2200" dirty="0">
                <a:solidFill>
                  <a:srgbClr val="303030"/>
                </a:solidFill>
                <a:latin typeface="+mj-lt"/>
              </a:rPr>
              <a:t>Floyd </a:t>
            </a:r>
            <a:r>
              <a:rPr lang="en-US" sz="2200" dirty="0" err="1">
                <a:solidFill>
                  <a:srgbClr val="303030"/>
                </a:solidFill>
                <a:latin typeface="+mj-lt"/>
              </a:rPr>
              <a:t>Warshall</a:t>
            </a:r>
            <a:r>
              <a:rPr lang="en-US" sz="2200" dirty="0">
                <a:solidFill>
                  <a:srgbClr val="303030"/>
                </a:solidFill>
                <a:latin typeface="+mj-lt"/>
              </a:rPr>
              <a:t> Algorithm is best suited for dense graphs.</a:t>
            </a:r>
          </a:p>
          <a:p>
            <a:pPr fontAlgn="base">
              <a:buFont typeface="Arial" panose="020B0604020202020204" pitchFamily="34" charset="0"/>
              <a:buChar char="•"/>
            </a:pPr>
            <a:endParaRPr lang="en-US" sz="2200" dirty="0">
              <a:solidFill>
                <a:srgbClr val="303030"/>
              </a:solidFill>
              <a:latin typeface="+mj-lt"/>
            </a:endParaRPr>
          </a:p>
          <a:p>
            <a:pPr fontAlgn="base">
              <a:buFont typeface="Arial" panose="020B0604020202020204" pitchFamily="34" charset="0"/>
              <a:buChar char="•"/>
            </a:pPr>
            <a:r>
              <a:rPr lang="en-US" sz="2200" dirty="0">
                <a:solidFill>
                  <a:srgbClr val="303030"/>
                </a:solidFill>
                <a:latin typeface="+mj-lt"/>
              </a:rPr>
              <a:t>This is because its complexity depends only on the number of vertices in the given graph.</a:t>
            </a:r>
          </a:p>
          <a:p>
            <a:pPr fontAlgn="base">
              <a:buFont typeface="Arial" panose="020B0604020202020204" pitchFamily="34" charset="0"/>
              <a:buChar char="•"/>
            </a:pPr>
            <a:endParaRPr lang="en-US" sz="2200" dirty="0">
              <a:solidFill>
                <a:srgbClr val="303030"/>
              </a:solidFill>
              <a:latin typeface="+mj-lt"/>
            </a:endParaRPr>
          </a:p>
          <a:p>
            <a:pPr fontAlgn="base">
              <a:buFont typeface="Arial" panose="020B0604020202020204" pitchFamily="34" charset="0"/>
              <a:buChar char="•"/>
            </a:pPr>
            <a:r>
              <a:rPr lang="en-US" sz="2200" dirty="0">
                <a:solidFill>
                  <a:srgbClr val="303030"/>
                </a:solidFill>
                <a:latin typeface="+mj-lt"/>
              </a:rPr>
              <a:t>For sparse graphs, Johnson’s Algorithm is more suitable.</a:t>
            </a:r>
            <a:endParaRPr lang="en-US" sz="2200" b="0" i="0" dirty="0">
              <a:solidFill>
                <a:srgbClr val="303030"/>
              </a:solidFill>
              <a:effectLst/>
              <a:latin typeface="+mj-lt"/>
            </a:endParaRPr>
          </a:p>
        </p:txBody>
      </p:sp>
      <p:sp>
        <p:nvSpPr>
          <p:cNvPr id="6" name="Date Placeholder 5">
            <a:extLst>
              <a:ext uri="{FF2B5EF4-FFF2-40B4-BE49-F238E27FC236}">
                <a16:creationId xmlns:a16="http://schemas.microsoft.com/office/drawing/2014/main" id="{2C6043A9-43B3-442F-9392-8D68714E8295}"/>
              </a:ext>
            </a:extLst>
          </p:cNvPr>
          <p:cNvSpPr>
            <a:spLocks noGrp="1"/>
          </p:cNvSpPr>
          <p:nvPr>
            <p:ph type="dt" sz="half" idx="10"/>
          </p:nvPr>
        </p:nvSpPr>
        <p:spPr/>
        <p:txBody>
          <a:bodyPr/>
          <a:lstStyle/>
          <a:p>
            <a:fld id="{2FC8986D-ADA6-4243-A3F0-D0EAFA4A84E7}" type="datetime1">
              <a:rPr lang="en-US" smtClean="0"/>
              <a:t>11/25/2022</a:t>
            </a:fld>
            <a:endParaRPr lang="en-US"/>
          </a:p>
        </p:txBody>
      </p:sp>
      <p:sp>
        <p:nvSpPr>
          <p:cNvPr id="10" name="Slide Number Placeholder 9">
            <a:extLst>
              <a:ext uri="{FF2B5EF4-FFF2-40B4-BE49-F238E27FC236}">
                <a16:creationId xmlns:a16="http://schemas.microsoft.com/office/drawing/2014/main" id="{18A07CDE-65BA-4646-94E6-52A681BCF540}"/>
              </a:ext>
            </a:extLst>
          </p:cNvPr>
          <p:cNvSpPr>
            <a:spLocks noGrp="1"/>
          </p:cNvSpPr>
          <p:nvPr>
            <p:ph type="sldNum" sz="quarter" idx="12"/>
          </p:nvPr>
        </p:nvSpPr>
        <p:spPr/>
        <p:txBody>
          <a:bodyPr/>
          <a:lstStyle/>
          <a:p>
            <a:fld id="{B6F15528-21DE-4FAA-801E-634DDDAF4B2B}" type="slidenum">
              <a:rPr lang="en-US" smtClean="0"/>
              <a:pPr/>
              <a:t>83</a:t>
            </a:fld>
            <a:endParaRPr lang="en-US"/>
          </a:p>
        </p:txBody>
      </p:sp>
      <p:sp>
        <p:nvSpPr>
          <p:cNvPr id="3" name="Footer Placeholder 2">
            <a:extLst>
              <a:ext uri="{FF2B5EF4-FFF2-40B4-BE49-F238E27FC236}">
                <a16:creationId xmlns:a16="http://schemas.microsoft.com/office/drawing/2014/main" id="{76172212-4964-4E94-8BEE-BF9A8A5C32B6}"/>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1436772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983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t>
            </a:r>
            <a:r>
              <a:rPr lang="en-US" sz="3400" dirty="0">
                <a:solidFill>
                  <a:prstClr val="black"/>
                </a:solidFill>
                <a:latin typeface="Times New Roman"/>
              </a:rPr>
              <a:t>Problem </a:t>
            </a:r>
            <a:endParaRPr kumimoji="0" lang="en-US" sz="3400" b="0" i="0" u="none" strike="noStrike" kern="1200" cap="none" spc="0" normalizeH="0" baseline="0" noProof="0" dirty="0">
              <a:ln>
                <a:noFill/>
              </a:ln>
              <a:solidFill>
                <a:prstClr val="black"/>
              </a:solidFill>
              <a:effectLst/>
              <a:uLnTx/>
              <a:uFillTx/>
              <a:latin typeface="Times New Roman"/>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pic>
        <p:nvPicPr>
          <p:cNvPr id="39938" name="Picture 2">
            <a:extLst>
              <a:ext uri="{FF2B5EF4-FFF2-40B4-BE49-F238E27FC236}">
                <a16:creationId xmlns:a16="http://schemas.microsoft.com/office/drawing/2014/main" id="{3EA337AB-8B43-4A54-B312-347CA12C7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743200"/>
            <a:ext cx="3352800" cy="1924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855DF6-B337-4A01-A04B-9F3B6559EDF7}"/>
              </a:ext>
            </a:extLst>
          </p:cNvPr>
          <p:cNvSpPr/>
          <p:nvPr/>
        </p:nvSpPr>
        <p:spPr>
          <a:xfrm>
            <a:off x="427704" y="1324866"/>
            <a:ext cx="7497096" cy="1477328"/>
          </a:xfrm>
          <a:prstGeom prst="rect">
            <a:avLst/>
          </a:prstGeom>
        </p:spPr>
        <p:txBody>
          <a:bodyPr wrap="square">
            <a:spAutoFit/>
          </a:bodyPr>
          <a:lstStyle/>
          <a:p>
            <a:pPr fontAlgn="base"/>
            <a:r>
              <a:rPr lang="en-US" sz="2400" b="1" u="sng" dirty="0">
                <a:solidFill>
                  <a:srgbClr val="303030"/>
                </a:solidFill>
                <a:latin typeface="Roboto Condensed"/>
              </a:rPr>
              <a:t>Problem-</a:t>
            </a:r>
            <a:endParaRPr lang="en-US" sz="2400" b="1" dirty="0">
              <a:solidFill>
                <a:srgbClr val="303030"/>
              </a:solidFill>
              <a:latin typeface="Roboto Condensed"/>
            </a:endParaRPr>
          </a:p>
          <a:p>
            <a:pPr fontAlgn="base"/>
            <a:r>
              <a:rPr lang="en-US" sz="2200" dirty="0">
                <a:solidFill>
                  <a:srgbClr val="303030"/>
                </a:solidFill>
                <a:latin typeface="+mj-lt"/>
              </a:rPr>
              <a:t> </a:t>
            </a:r>
          </a:p>
          <a:p>
            <a:pPr fontAlgn="base"/>
            <a:r>
              <a:rPr lang="en-US" sz="2200" dirty="0">
                <a:solidFill>
                  <a:srgbClr val="303030"/>
                </a:solidFill>
                <a:latin typeface="+mj-lt"/>
              </a:rPr>
              <a:t>Consider the following directed weighted graph-</a:t>
            </a:r>
          </a:p>
          <a:p>
            <a:pPr fontAlgn="base"/>
            <a:r>
              <a:rPr lang="en-US" sz="2200" dirty="0">
                <a:solidFill>
                  <a:srgbClr val="303030"/>
                </a:solidFill>
                <a:latin typeface="+mj-lt"/>
              </a:rPr>
              <a:t> </a:t>
            </a:r>
            <a:endParaRPr lang="en-US" sz="2200" b="0" i="0" dirty="0">
              <a:solidFill>
                <a:srgbClr val="303030"/>
              </a:solidFill>
              <a:effectLst/>
              <a:latin typeface="+mj-lt"/>
            </a:endParaRPr>
          </a:p>
        </p:txBody>
      </p:sp>
      <p:sp>
        <p:nvSpPr>
          <p:cNvPr id="4" name="Rectangle 3">
            <a:extLst>
              <a:ext uri="{FF2B5EF4-FFF2-40B4-BE49-F238E27FC236}">
                <a16:creationId xmlns:a16="http://schemas.microsoft.com/office/drawing/2014/main" id="{76EA5D89-DAAA-4428-BBCF-840AAB547C91}"/>
              </a:ext>
            </a:extLst>
          </p:cNvPr>
          <p:cNvSpPr/>
          <p:nvPr/>
        </p:nvSpPr>
        <p:spPr>
          <a:xfrm>
            <a:off x="452284" y="5029200"/>
            <a:ext cx="8539315" cy="769441"/>
          </a:xfrm>
          <a:prstGeom prst="rect">
            <a:avLst/>
          </a:prstGeom>
        </p:spPr>
        <p:txBody>
          <a:bodyPr wrap="square">
            <a:spAutoFit/>
          </a:bodyPr>
          <a:lstStyle/>
          <a:p>
            <a:r>
              <a:rPr lang="en-US" sz="2200" dirty="0">
                <a:solidFill>
                  <a:srgbClr val="303030"/>
                </a:solidFill>
                <a:latin typeface="+mj-lt"/>
              </a:rPr>
              <a:t>Using Floyd </a:t>
            </a:r>
            <a:r>
              <a:rPr lang="en-US" sz="2200" dirty="0" err="1">
                <a:solidFill>
                  <a:srgbClr val="303030"/>
                </a:solidFill>
                <a:latin typeface="+mj-lt"/>
              </a:rPr>
              <a:t>Warshall</a:t>
            </a:r>
            <a:r>
              <a:rPr lang="en-US" sz="2200" dirty="0">
                <a:solidFill>
                  <a:srgbClr val="303030"/>
                </a:solidFill>
                <a:latin typeface="+mj-lt"/>
              </a:rPr>
              <a:t> Algorithm, find the shortest path distance between every pair of vertices.</a:t>
            </a:r>
            <a:endParaRPr lang="en-IN" sz="2200" dirty="0">
              <a:latin typeface="+mj-lt"/>
            </a:endParaRPr>
          </a:p>
        </p:txBody>
      </p:sp>
      <p:sp>
        <p:nvSpPr>
          <p:cNvPr id="9" name="Date Placeholder 8">
            <a:extLst>
              <a:ext uri="{FF2B5EF4-FFF2-40B4-BE49-F238E27FC236}">
                <a16:creationId xmlns:a16="http://schemas.microsoft.com/office/drawing/2014/main" id="{53D37449-2C03-402B-83F7-5C5D00D5574B}"/>
              </a:ext>
            </a:extLst>
          </p:cNvPr>
          <p:cNvSpPr>
            <a:spLocks noGrp="1"/>
          </p:cNvSpPr>
          <p:nvPr>
            <p:ph type="dt" sz="half" idx="10"/>
          </p:nvPr>
        </p:nvSpPr>
        <p:spPr/>
        <p:txBody>
          <a:bodyPr/>
          <a:lstStyle/>
          <a:p>
            <a:fld id="{EDC77E8F-5E94-4821-BA14-8EA2E1F3B4DE}" type="datetime1">
              <a:rPr lang="en-US" smtClean="0"/>
              <a:t>11/25/2022</a:t>
            </a:fld>
            <a:endParaRPr lang="en-US"/>
          </a:p>
        </p:txBody>
      </p:sp>
      <p:sp>
        <p:nvSpPr>
          <p:cNvPr id="11" name="Slide Number Placeholder 10">
            <a:extLst>
              <a:ext uri="{FF2B5EF4-FFF2-40B4-BE49-F238E27FC236}">
                <a16:creationId xmlns:a16="http://schemas.microsoft.com/office/drawing/2014/main" id="{F07739EA-0AE0-486A-A6D1-65B9EEA9A13E}"/>
              </a:ext>
            </a:extLst>
          </p:cNvPr>
          <p:cNvSpPr>
            <a:spLocks noGrp="1"/>
          </p:cNvSpPr>
          <p:nvPr>
            <p:ph type="sldNum" sz="quarter" idx="12"/>
          </p:nvPr>
        </p:nvSpPr>
        <p:spPr/>
        <p:txBody>
          <a:bodyPr/>
          <a:lstStyle/>
          <a:p>
            <a:fld id="{B6F15528-21DE-4FAA-801E-634DDDAF4B2B}" type="slidenum">
              <a:rPr lang="en-US" smtClean="0"/>
              <a:pPr/>
              <a:t>84</a:t>
            </a:fld>
            <a:endParaRPr lang="en-US"/>
          </a:p>
        </p:txBody>
      </p:sp>
      <p:sp>
        <p:nvSpPr>
          <p:cNvPr id="2" name="Footer Placeholder 1">
            <a:extLst>
              <a:ext uri="{FF2B5EF4-FFF2-40B4-BE49-F238E27FC236}">
                <a16:creationId xmlns:a16="http://schemas.microsoft.com/office/drawing/2014/main" id="{11DBD1D1-FA07-4396-9A29-263F799C3824}"/>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802443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F45A3DC2-695B-4282-ABCC-7A494AB07B10}"/>
              </a:ext>
            </a:extLst>
          </p:cNvPr>
          <p:cNvSpPr/>
          <p:nvPr/>
        </p:nvSpPr>
        <p:spPr>
          <a:xfrm>
            <a:off x="304800" y="914400"/>
            <a:ext cx="8534400" cy="4493538"/>
          </a:xfrm>
          <a:prstGeom prst="rect">
            <a:avLst/>
          </a:prstGeom>
        </p:spPr>
        <p:txBody>
          <a:bodyPr wrap="square">
            <a:spAutoFit/>
          </a:bodyPr>
          <a:lstStyle/>
          <a:p>
            <a:pPr fontAlgn="base"/>
            <a:r>
              <a:rPr lang="en-US" sz="2200" b="1" u="sng" dirty="0">
                <a:solidFill>
                  <a:srgbClr val="303030"/>
                </a:solidFill>
                <a:latin typeface="+mj-lt"/>
              </a:rPr>
              <a:t>Solution-</a:t>
            </a:r>
            <a:endParaRPr lang="en-US" sz="2200" b="1" dirty="0">
              <a:solidFill>
                <a:srgbClr val="303030"/>
              </a:solidFill>
              <a:latin typeface="+mj-lt"/>
            </a:endParaRPr>
          </a:p>
          <a:p>
            <a:pPr fontAlgn="base"/>
            <a:r>
              <a:rPr lang="en-US" sz="2200" dirty="0">
                <a:solidFill>
                  <a:srgbClr val="303030"/>
                </a:solidFill>
                <a:latin typeface="+mj-lt"/>
              </a:rPr>
              <a:t> </a:t>
            </a:r>
          </a:p>
          <a:p>
            <a:pPr fontAlgn="base"/>
            <a:r>
              <a:rPr lang="en-US" sz="2200" b="1" u="sng" dirty="0">
                <a:solidFill>
                  <a:srgbClr val="303030"/>
                </a:solidFill>
                <a:latin typeface="+mj-lt"/>
              </a:rPr>
              <a:t>Step-01:</a:t>
            </a:r>
            <a:endParaRPr lang="en-US" sz="2200" b="1" dirty="0">
              <a:solidFill>
                <a:srgbClr val="303030"/>
              </a:solidFill>
              <a:latin typeface="+mj-lt"/>
            </a:endParaRPr>
          </a:p>
          <a:p>
            <a:pPr fontAlgn="base"/>
            <a:r>
              <a:rPr lang="en-US" sz="2200" dirty="0">
                <a:solidFill>
                  <a:srgbClr val="303030"/>
                </a:solidFill>
                <a:latin typeface="+mj-lt"/>
              </a:rPr>
              <a:t> </a:t>
            </a:r>
          </a:p>
          <a:p>
            <a:pPr fontAlgn="base">
              <a:buFont typeface="Arial" panose="020B0604020202020204" pitchFamily="34" charset="0"/>
              <a:buChar char="•"/>
            </a:pPr>
            <a:r>
              <a:rPr lang="en-US" sz="2200" dirty="0">
                <a:solidFill>
                  <a:srgbClr val="303030"/>
                </a:solidFill>
                <a:latin typeface="+mj-lt"/>
              </a:rPr>
              <a:t>Remove all the self loops and parallel edges (keeping the lowest weight edge) from the graph.</a:t>
            </a:r>
          </a:p>
          <a:p>
            <a:pPr fontAlgn="base">
              <a:buFont typeface="Arial" panose="020B0604020202020204" pitchFamily="34" charset="0"/>
              <a:buChar char="•"/>
            </a:pPr>
            <a:r>
              <a:rPr lang="en-US" sz="2200" dirty="0">
                <a:solidFill>
                  <a:srgbClr val="303030"/>
                </a:solidFill>
                <a:latin typeface="+mj-lt"/>
              </a:rPr>
              <a:t>In the given graph, there are neither self edges nor parallel edges.</a:t>
            </a:r>
          </a:p>
          <a:p>
            <a:pPr fontAlgn="base"/>
            <a:r>
              <a:rPr lang="en-US" sz="2200" dirty="0">
                <a:solidFill>
                  <a:srgbClr val="303030"/>
                </a:solidFill>
                <a:latin typeface="+mj-lt"/>
              </a:rPr>
              <a:t> </a:t>
            </a:r>
          </a:p>
          <a:p>
            <a:pPr fontAlgn="base"/>
            <a:r>
              <a:rPr lang="en-US" sz="2200" b="1" u="sng" dirty="0">
                <a:solidFill>
                  <a:srgbClr val="303030"/>
                </a:solidFill>
                <a:latin typeface="+mj-lt"/>
              </a:rPr>
              <a:t>Step-02:</a:t>
            </a:r>
            <a:endParaRPr lang="en-US" sz="2200" b="1" dirty="0">
              <a:solidFill>
                <a:srgbClr val="303030"/>
              </a:solidFill>
              <a:latin typeface="+mj-lt"/>
            </a:endParaRPr>
          </a:p>
          <a:p>
            <a:pPr fontAlgn="base"/>
            <a:r>
              <a:rPr lang="en-US" sz="2200" dirty="0">
                <a:solidFill>
                  <a:srgbClr val="303030"/>
                </a:solidFill>
                <a:latin typeface="+mj-lt"/>
              </a:rPr>
              <a:t> </a:t>
            </a:r>
          </a:p>
          <a:p>
            <a:pPr fontAlgn="base">
              <a:buFont typeface="Arial" panose="020B0604020202020204" pitchFamily="34" charset="0"/>
              <a:buChar char="•"/>
            </a:pPr>
            <a:r>
              <a:rPr lang="en-US" sz="2200" dirty="0">
                <a:solidFill>
                  <a:srgbClr val="303030"/>
                </a:solidFill>
                <a:latin typeface="+mj-lt"/>
              </a:rPr>
              <a:t>Write the initial distance matrix.</a:t>
            </a:r>
          </a:p>
          <a:p>
            <a:pPr fontAlgn="base">
              <a:buFont typeface="Arial" panose="020B0604020202020204" pitchFamily="34" charset="0"/>
              <a:buChar char="•"/>
            </a:pPr>
            <a:r>
              <a:rPr lang="en-US" sz="2200" dirty="0">
                <a:solidFill>
                  <a:srgbClr val="303030"/>
                </a:solidFill>
                <a:latin typeface="+mj-lt"/>
              </a:rPr>
              <a:t>It represents the distance between every pair of vertices in the form of given weights.</a:t>
            </a:r>
          </a:p>
        </p:txBody>
      </p:sp>
      <p:sp>
        <p:nvSpPr>
          <p:cNvPr id="6" name="Date Placeholder 5">
            <a:extLst>
              <a:ext uri="{FF2B5EF4-FFF2-40B4-BE49-F238E27FC236}">
                <a16:creationId xmlns:a16="http://schemas.microsoft.com/office/drawing/2014/main" id="{6990F00A-1B08-412C-A782-425D49F19BFB}"/>
              </a:ext>
            </a:extLst>
          </p:cNvPr>
          <p:cNvSpPr>
            <a:spLocks noGrp="1"/>
          </p:cNvSpPr>
          <p:nvPr>
            <p:ph type="dt" sz="half" idx="10"/>
          </p:nvPr>
        </p:nvSpPr>
        <p:spPr/>
        <p:txBody>
          <a:bodyPr/>
          <a:lstStyle/>
          <a:p>
            <a:fld id="{AB8BF33A-BC1E-4485-89A5-07B7346B586C}" type="datetime1">
              <a:rPr lang="en-US" smtClean="0"/>
              <a:t>11/25/2022</a:t>
            </a:fld>
            <a:endParaRPr lang="en-US"/>
          </a:p>
        </p:txBody>
      </p:sp>
      <p:sp>
        <p:nvSpPr>
          <p:cNvPr id="10" name="Slide Number Placeholder 9">
            <a:extLst>
              <a:ext uri="{FF2B5EF4-FFF2-40B4-BE49-F238E27FC236}">
                <a16:creationId xmlns:a16="http://schemas.microsoft.com/office/drawing/2014/main" id="{0E418559-BE11-4788-9648-1A58E6E3146A}"/>
              </a:ext>
            </a:extLst>
          </p:cNvPr>
          <p:cNvSpPr>
            <a:spLocks noGrp="1"/>
          </p:cNvSpPr>
          <p:nvPr>
            <p:ph type="sldNum" sz="quarter" idx="12"/>
          </p:nvPr>
        </p:nvSpPr>
        <p:spPr/>
        <p:txBody>
          <a:bodyPr/>
          <a:lstStyle/>
          <a:p>
            <a:fld id="{B6F15528-21DE-4FAA-801E-634DDDAF4B2B}" type="slidenum">
              <a:rPr lang="en-US" smtClean="0"/>
              <a:pPr/>
              <a:t>85</a:t>
            </a:fld>
            <a:endParaRPr lang="en-US"/>
          </a:p>
        </p:txBody>
      </p:sp>
      <p:sp>
        <p:nvSpPr>
          <p:cNvPr id="3" name="Footer Placeholder 2">
            <a:extLst>
              <a:ext uri="{FF2B5EF4-FFF2-40B4-BE49-F238E27FC236}">
                <a16:creationId xmlns:a16="http://schemas.microsoft.com/office/drawing/2014/main" id="{D06C6C2A-0B8A-48BB-BD12-2A9D05E822D0}"/>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89963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D0ADBCF2-3875-4697-A8BB-0BA0D1F4B917}"/>
              </a:ext>
            </a:extLst>
          </p:cNvPr>
          <p:cNvSpPr/>
          <p:nvPr/>
        </p:nvSpPr>
        <p:spPr>
          <a:xfrm>
            <a:off x="533400" y="1219200"/>
            <a:ext cx="8229600" cy="2123658"/>
          </a:xfrm>
          <a:prstGeom prst="rect">
            <a:avLst/>
          </a:prstGeom>
        </p:spPr>
        <p:txBody>
          <a:bodyPr wrap="square">
            <a:spAutoFit/>
          </a:bodyPr>
          <a:lstStyle/>
          <a:p>
            <a:pPr fontAlgn="base"/>
            <a:r>
              <a:rPr lang="en-US" sz="2200" b="1" u="sng" dirty="0">
                <a:solidFill>
                  <a:srgbClr val="303030"/>
                </a:solidFill>
              </a:rPr>
              <a:t>Step-02: (Continue) </a:t>
            </a:r>
          </a:p>
          <a:p>
            <a:pPr fontAlgn="base">
              <a:buFont typeface="Arial" panose="020B0604020202020204" pitchFamily="34" charset="0"/>
              <a:buChar char="•"/>
            </a:pPr>
            <a:endParaRPr lang="en-US" sz="2200" dirty="0">
              <a:solidFill>
                <a:srgbClr val="303030"/>
              </a:solidFill>
            </a:endParaRPr>
          </a:p>
          <a:p>
            <a:pPr fontAlgn="base">
              <a:buFont typeface="Arial" panose="020B0604020202020204" pitchFamily="34" charset="0"/>
              <a:buChar char="•"/>
            </a:pPr>
            <a:r>
              <a:rPr lang="en-US" sz="2200" dirty="0">
                <a:solidFill>
                  <a:srgbClr val="303030"/>
                </a:solidFill>
              </a:rPr>
              <a:t>For diagonal elements (representing self-loops), distance value = 0.</a:t>
            </a:r>
          </a:p>
          <a:p>
            <a:pPr fontAlgn="base">
              <a:buFont typeface="Arial" panose="020B0604020202020204" pitchFamily="34" charset="0"/>
              <a:buChar char="•"/>
            </a:pPr>
            <a:r>
              <a:rPr lang="en-US" sz="2200" dirty="0">
                <a:solidFill>
                  <a:srgbClr val="303030"/>
                </a:solidFill>
              </a:rPr>
              <a:t>For vertices having a direct edge between them, distance value = weight of that edge.</a:t>
            </a:r>
          </a:p>
          <a:p>
            <a:pPr fontAlgn="base">
              <a:buFont typeface="Arial" panose="020B0604020202020204" pitchFamily="34" charset="0"/>
              <a:buChar char="•"/>
            </a:pPr>
            <a:r>
              <a:rPr lang="en-US" sz="2200" dirty="0">
                <a:solidFill>
                  <a:srgbClr val="303030"/>
                </a:solidFill>
              </a:rPr>
              <a:t>For vertices having no direct edge between them, distance value = ∞.</a:t>
            </a:r>
          </a:p>
        </p:txBody>
      </p:sp>
      <p:sp>
        <p:nvSpPr>
          <p:cNvPr id="5" name="Rectangle 4">
            <a:extLst>
              <a:ext uri="{FF2B5EF4-FFF2-40B4-BE49-F238E27FC236}">
                <a16:creationId xmlns:a16="http://schemas.microsoft.com/office/drawing/2014/main" id="{517E4467-8EB9-4FF5-8A22-FC16604C70FA}"/>
              </a:ext>
            </a:extLst>
          </p:cNvPr>
          <p:cNvSpPr/>
          <p:nvPr/>
        </p:nvSpPr>
        <p:spPr>
          <a:xfrm>
            <a:off x="540774" y="3569449"/>
            <a:ext cx="6850626" cy="707886"/>
          </a:xfrm>
          <a:prstGeom prst="rect">
            <a:avLst/>
          </a:prstGeom>
        </p:spPr>
        <p:txBody>
          <a:bodyPr wrap="square">
            <a:spAutoFit/>
          </a:bodyPr>
          <a:lstStyle/>
          <a:p>
            <a:pPr fontAlgn="base"/>
            <a:r>
              <a:rPr lang="en-US" dirty="0">
                <a:solidFill>
                  <a:srgbClr val="303030"/>
                </a:solidFill>
                <a:latin typeface="Arimo"/>
              </a:rPr>
              <a:t> </a:t>
            </a:r>
          </a:p>
          <a:p>
            <a:pPr fontAlgn="base"/>
            <a:r>
              <a:rPr lang="en-US" sz="2200" dirty="0">
                <a:solidFill>
                  <a:srgbClr val="303030"/>
                </a:solidFill>
                <a:latin typeface="+mj-lt"/>
              </a:rPr>
              <a:t>Initial distance matrix for the given graph is-</a:t>
            </a:r>
            <a:endParaRPr lang="en-US" sz="2200" b="0" i="0" dirty="0">
              <a:solidFill>
                <a:srgbClr val="303030"/>
              </a:solidFill>
              <a:effectLst/>
              <a:latin typeface="+mj-lt"/>
            </a:endParaRPr>
          </a:p>
        </p:txBody>
      </p:sp>
      <p:pic>
        <p:nvPicPr>
          <p:cNvPr id="6" name="Picture 5">
            <a:extLst>
              <a:ext uri="{FF2B5EF4-FFF2-40B4-BE49-F238E27FC236}">
                <a16:creationId xmlns:a16="http://schemas.microsoft.com/office/drawing/2014/main" id="{F4197BD0-FC95-4E35-9F6B-6C7638BD27FE}"/>
              </a:ext>
            </a:extLst>
          </p:cNvPr>
          <p:cNvPicPr>
            <a:picLocks noChangeAspect="1"/>
          </p:cNvPicPr>
          <p:nvPr/>
        </p:nvPicPr>
        <p:blipFill>
          <a:blip r:embed="rId3"/>
          <a:stretch>
            <a:fillRect/>
          </a:stretch>
        </p:blipFill>
        <p:spPr>
          <a:xfrm>
            <a:off x="5181600" y="4291744"/>
            <a:ext cx="3181350" cy="1838325"/>
          </a:xfrm>
          <a:prstGeom prst="rect">
            <a:avLst/>
          </a:prstGeom>
        </p:spPr>
      </p:pic>
      <p:sp>
        <p:nvSpPr>
          <p:cNvPr id="10" name="Date Placeholder 9">
            <a:extLst>
              <a:ext uri="{FF2B5EF4-FFF2-40B4-BE49-F238E27FC236}">
                <a16:creationId xmlns:a16="http://schemas.microsoft.com/office/drawing/2014/main" id="{AEFB7DA1-CE1C-48F2-96CE-838D4577FE16}"/>
              </a:ext>
            </a:extLst>
          </p:cNvPr>
          <p:cNvSpPr>
            <a:spLocks noGrp="1"/>
          </p:cNvSpPr>
          <p:nvPr>
            <p:ph type="dt" sz="half" idx="10"/>
          </p:nvPr>
        </p:nvSpPr>
        <p:spPr/>
        <p:txBody>
          <a:bodyPr/>
          <a:lstStyle/>
          <a:p>
            <a:fld id="{D844D951-B745-4FC3-84CB-970D248E67AA}" type="datetime1">
              <a:rPr lang="en-US" smtClean="0"/>
              <a:t>11/25/2022</a:t>
            </a:fld>
            <a:endParaRPr lang="en-US"/>
          </a:p>
        </p:txBody>
      </p:sp>
      <p:sp>
        <p:nvSpPr>
          <p:cNvPr id="12" name="Slide Number Placeholder 11">
            <a:extLst>
              <a:ext uri="{FF2B5EF4-FFF2-40B4-BE49-F238E27FC236}">
                <a16:creationId xmlns:a16="http://schemas.microsoft.com/office/drawing/2014/main" id="{4D8FE6BA-EE0E-4357-838A-DB08B777AECF}"/>
              </a:ext>
            </a:extLst>
          </p:cNvPr>
          <p:cNvSpPr>
            <a:spLocks noGrp="1"/>
          </p:cNvSpPr>
          <p:nvPr>
            <p:ph type="sldNum" sz="quarter" idx="12"/>
          </p:nvPr>
        </p:nvSpPr>
        <p:spPr/>
        <p:txBody>
          <a:bodyPr/>
          <a:lstStyle/>
          <a:p>
            <a:fld id="{B6F15528-21DE-4FAA-801E-634DDDAF4B2B}" type="slidenum">
              <a:rPr lang="en-US" smtClean="0"/>
              <a:pPr/>
              <a:t>86</a:t>
            </a:fld>
            <a:endParaRPr lang="en-US"/>
          </a:p>
        </p:txBody>
      </p:sp>
      <p:sp>
        <p:nvSpPr>
          <p:cNvPr id="3" name="Footer Placeholder 2">
            <a:extLst>
              <a:ext uri="{FF2B5EF4-FFF2-40B4-BE49-F238E27FC236}">
                <a16:creationId xmlns:a16="http://schemas.microsoft.com/office/drawing/2014/main" id="{C6FA1588-BAAF-4B6E-8D4C-022FC1892554}"/>
              </a:ext>
            </a:extLst>
          </p:cNvPr>
          <p:cNvSpPr>
            <a:spLocks noGrp="1"/>
          </p:cNvSpPr>
          <p:nvPr>
            <p:ph type="ftr" sz="quarter" idx="11"/>
          </p:nvPr>
        </p:nvSpPr>
        <p:spPr/>
        <p:txBody>
          <a:bodyPr/>
          <a:lstStyle/>
          <a:p>
            <a:r>
              <a:rPr lang="en-US"/>
              <a:t>Megha Gupta             ACSE 0301: DS  Unit 5                            </a:t>
            </a:r>
          </a:p>
        </p:txBody>
      </p:sp>
      <p:pic>
        <p:nvPicPr>
          <p:cNvPr id="9" name="Picture 8">
            <a:extLst>
              <a:ext uri="{FF2B5EF4-FFF2-40B4-BE49-F238E27FC236}">
                <a16:creationId xmlns:a16="http://schemas.microsoft.com/office/drawing/2014/main" id="{5DA01332-F634-48D2-92B2-8A524345473C}"/>
              </a:ext>
            </a:extLst>
          </p:cNvPr>
          <p:cNvPicPr>
            <a:picLocks noChangeAspect="1"/>
          </p:cNvPicPr>
          <p:nvPr/>
        </p:nvPicPr>
        <p:blipFill>
          <a:blip r:embed="rId4"/>
          <a:stretch>
            <a:fillRect/>
          </a:stretch>
        </p:blipFill>
        <p:spPr>
          <a:xfrm>
            <a:off x="1127633" y="4402533"/>
            <a:ext cx="2926334" cy="1806097"/>
          </a:xfrm>
          <a:prstGeom prst="rect">
            <a:avLst/>
          </a:prstGeom>
        </p:spPr>
      </p:pic>
    </p:spTree>
    <p:extLst>
      <p:ext uri="{BB962C8B-B14F-4D97-AF65-F5344CB8AC3E}">
        <p14:creationId xmlns:p14="http://schemas.microsoft.com/office/powerpoint/2010/main" val="18442514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3" name="Rectangle 2">
            <a:extLst>
              <a:ext uri="{FF2B5EF4-FFF2-40B4-BE49-F238E27FC236}">
                <a16:creationId xmlns:a16="http://schemas.microsoft.com/office/drawing/2014/main" id="{A639F3D7-3309-4DA0-87A6-8A3EAC845E68}"/>
              </a:ext>
            </a:extLst>
          </p:cNvPr>
          <p:cNvSpPr/>
          <p:nvPr/>
        </p:nvSpPr>
        <p:spPr>
          <a:xfrm>
            <a:off x="381000" y="1219200"/>
            <a:ext cx="8382000" cy="1107996"/>
          </a:xfrm>
          <a:prstGeom prst="rect">
            <a:avLst/>
          </a:prstGeom>
        </p:spPr>
        <p:txBody>
          <a:bodyPr wrap="square">
            <a:spAutoFit/>
          </a:bodyPr>
          <a:lstStyle/>
          <a:p>
            <a:pPr fontAlgn="base"/>
            <a:r>
              <a:rPr lang="en-US" sz="2200" b="1" u="sng" dirty="0">
                <a:solidFill>
                  <a:srgbClr val="303030"/>
                </a:solidFill>
                <a:latin typeface="+mj-lt"/>
              </a:rPr>
              <a:t>Step-03:</a:t>
            </a:r>
            <a:endParaRPr lang="en-US" sz="2200" b="1" dirty="0">
              <a:solidFill>
                <a:srgbClr val="303030"/>
              </a:solidFill>
              <a:latin typeface="+mj-lt"/>
            </a:endParaRPr>
          </a:p>
          <a:p>
            <a:pPr fontAlgn="base"/>
            <a:r>
              <a:rPr lang="en-US" sz="2200" dirty="0">
                <a:solidFill>
                  <a:srgbClr val="303030"/>
                </a:solidFill>
                <a:latin typeface="+mj-lt"/>
              </a:rPr>
              <a:t> </a:t>
            </a:r>
          </a:p>
          <a:p>
            <a:pPr fontAlgn="base"/>
            <a:r>
              <a:rPr lang="en-US" sz="2200" dirty="0">
                <a:solidFill>
                  <a:srgbClr val="303030"/>
                </a:solidFill>
                <a:latin typeface="+mj-lt"/>
              </a:rPr>
              <a:t>Using Floyd </a:t>
            </a:r>
            <a:r>
              <a:rPr lang="en-US" sz="2200" dirty="0" err="1">
                <a:solidFill>
                  <a:srgbClr val="303030"/>
                </a:solidFill>
                <a:latin typeface="+mj-lt"/>
              </a:rPr>
              <a:t>Warshall</a:t>
            </a:r>
            <a:r>
              <a:rPr lang="en-US" sz="2200" dirty="0">
                <a:solidFill>
                  <a:srgbClr val="303030"/>
                </a:solidFill>
                <a:latin typeface="+mj-lt"/>
              </a:rPr>
              <a:t> Algorithm, write the following 4 matrices-</a:t>
            </a:r>
            <a:endParaRPr lang="en-US" sz="2200" b="0" i="0" dirty="0">
              <a:solidFill>
                <a:srgbClr val="303030"/>
              </a:solidFill>
              <a:effectLst/>
              <a:latin typeface="+mj-lt"/>
            </a:endParaRPr>
          </a:p>
        </p:txBody>
      </p:sp>
      <p:pic>
        <p:nvPicPr>
          <p:cNvPr id="5" name="Picture 4">
            <a:extLst>
              <a:ext uri="{FF2B5EF4-FFF2-40B4-BE49-F238E27FC236}">
                <a16:creationId xmlns:a16="http://schemas.microsoft.com/office/drawing/2014/main" id="{B135285B-5FB6-4894-AD33-DAC7F21BA387}"/>
              </a:ext>
            </a:extLst>
          </p:cNvPr>
          <p:cNvPicPr>
            <a:picLocks noChangeAspect="1"/>
          </p:cNvPicPr>
          <p:nvPr/>
        </p:nvPicPr>
        <p:blipFill>
          <a:blip r:embed="rId3"/>
          <a:stretch>
            <a:fillRect/>
          </a:stretch>
        </p:blipFill>
        <p:spPr>
          <a:xfrm>
            <a:off x="5715000" y="2426195"/>
            <a:ext cx="3138488" cy="4139165"/>
          </a:xfrm>
          <a:prstGeom prst="rect">
            <a:avLst/>
          </a:prstGeom>
        </p:spPr>
      </p:pic>
      <p:sp>
        <p:nvSpPr>
          <p:cNvPr id="9" name="Date Placeholder 8">
            <a:extLst>
              <a:ext uri="{FF2B5EF4-FFF2-40B4-BE49-F238E27FC236}">
                <a16:creationId xmlns:a16="http://schemas.microsoft.com/office/drawing/2014/main" id="{4E8B064A-5B1B-498D-8F13-9D1D8431A325}"/>
              </a:ext>
            </a:extLst>
          </p:cNvPr>
          <p:cNvSpPr>
            <a:spLocks noGrp="1"/>
          </p:cNvSpPr>
          <p:nvPr>
            <p:ph type="dt" sz="half" idx="10"/>
          </p:nvPr>
        </p:nvSpPr>
        <p:spPr/>
        <p:txBody>
          <a:bodyPr/>
          <a:lstStyle/>
          <a:p>
            <a:fld id="{A582246C-E439-4BF7-84D8-B8C64D16F31A}" type="datetime1">
              <a:rPr lang="en-US" smtClean="0"/>
              <a:t>11/25/2022</a:t>
            </a:fld>
            <a:endParaRPr lang="en-US"/>
          </a:p>
        </p:txBody>
      </p:sp>
      <p:sp>
        <p:nvSpPr>
          <p:cNvPr id="11" name="Slide Number Placeholder 10">
            <a:extLst>
              <a:ext uri="{FF2B5EF4-FFF2-40B4-BE49-F238E27FC236}">
                <a16:creationId xmlns:a16="http://schemas.microsoft.com/office/drawing/2014/main" id="{3E7FBDE9-D9B9-4367-B5B4-48CA940131F8}"/>
              </a:ext>
            </a:extLst>
          </p:cNvPr>
          <p:cNvSpPr>
            <a:spLocks noGrp="1"/>
          </p:cNvSpPr>
          <p:nvPr>
            <p:ph type="sldNum" sz="quarter" idx="12"/>
          </p:nvPr>
        </p:nvSpPr>
        <p:spPr/>
        <p:txBody>
          <a:bodyPr/>
          <a:lstStyle/>
          <a:p>
            <a:fld id="{B6F15528-21DE-4FAA-801E-634DDDAF4B2B}" type="slidenum">
              <a:rPr lang="en-US" smtClean="0"/>
              <a:pPr/>
              <a:t>87</a:t>
            </a:fld>
            <a:endParaRPr lang="en-US"/>
          </a:p>
        </p:txBody>
      </p:sp>
      <p:sp>
        <p:nvSpPr>
          <p:cNvPr id="2" name="Footer Placeholder 1">
            <a:extLst>
              <a:ext uri="{FF2B5EF4-FFF2-40B4-BE49-F238E27FC236}">
                <a16:creationId xmlns:a16="http://schemas.microsoft.com/office/drawing/2014/main" id="{02F556ED-FC4B-41BF-906B-BB60A6E03F7F}"/>
              </a:ext>
            </a:extLst>
          </p:cNvPr>
          <p:cNvSpPr>
            <a:spLocks noGrp="1"/>
          </p:cNvSpPr>
          <p:nvPr>
            <p:ph type="ftr" sz="quarter" idx="11"/>
          </p:nvPr>
        </p:nvSpPr>
        <p:spPr/>
        <p:txBody>
          <a:bodyPr/>
          <a:lstStyle/>
          <a:p>
            <a:r>
              <a:rPr lang="en-US"/>
              <a:t>Megha Gupta             ACSE 0301: DS  Unit 5                            </a:t>
            </a:r>
          </a:p>
        </p:txBody>
      </p:sp>
      <p:pic>
        <p:nvPicPr>
          <p:cNvPr id="6" name="Picture 5">
            <a:extLst>
              <a:ext uri="{FF2B5EF4-FFF2-40B4-BE49-F238E27FC236}">
                <a16:creationId xmlns:a16="http://schemas.microsoft.com/office/drawing/2014/main" id="{B9C333DB-CD42-47CD-BA12-8E5E74FE965B}"/>
              </a:ext>
            </a:extLst>
          </p:cNvPr>
          <p:cNvPicPr>
            <a:picLocks noChangeAspect="1"/>
          </p:cNvPicPr>
          <p:nvPr/>
        </p:nvPicPr>
        <p:blipFill>
          <a:blip r:embed="rId4"/>
          <a:stretch>
            <a:fillRect/>
          </a:stretch>
        </p:blipFill>
        <p:spPr>
          <a:xfrm>
            <a:off x="533400" y="2327196"/>
            <a:ext cx="4328535" cy="2697714"/>
          </a:xfrm>
          <a:prstGeom prst="rect">
            <a:avLst/>
          </a:prstGeom>
        </p:spPr>
      </p:pic>
      <p:pic>
        <p:nvPicPr>
          <p:cNvPr id="12" name="Picture 11">
            <a:extLst>
              <a:ext uri="{FF2B5EF4-FFF2-40B4-BE49-F238E27FC236}">
                <a16:creationId xmlns:a16="http://schemas.microsoft.com/office/drawing/2014/main" id="{6DE55ED3-B3F4-49D0-9853-F2848EB9FAD9}"/>
              </a:ext>
            </a:extLst>
          </p:cNvPr>
          <p:cNvPicPr>
            <a:picLocks noChangeAspect="1"/>
          </p:cNvPicPr>
          <p:nvPr/>
        </p:nvPicPr>
        <p:blipFill>
          <a:blip r:embed="rId5"/>
          <a:stretch>
            <a:fillRect/>
          </a:stretch>
        </p:blipFill>
        <p:spPr>
          <a:xfrm>
            <a:off x="1366837" y="4774330"/>
            <a:ext cx="3181350" cy="1838325"/>
          </a:xfrm>
          <a:prstGeom prst="rect">
            <a:avLst/>
          </a:prstGeom>
        </p:spPr>
      </p:pic>
    </p:spTree>
    <p:extLst>
      <p:ext uri="{BB962C8B-B14F-4D97-AF65-F5344CB8AC3E}">
        <p14:creationId xmlns:p14="http://schemas.microsoft.com/office/powerpoint/2010/main" val="3956185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pic>
        <p:nvPicPr>
          <p:cNvPr id="2" name="Picture 1">
            <a:extLst>
              <a:ext uri="{FF2B5EF4-FFF2-40B4-BE49-F238E27FC236}">
                <a16:creationId xmlns:a16="http://schemas.microsoft.com/office/drawing/2014/main" id="{CB7FC70D-9E31-47E2-B492-0E2EC69930E9}"/>
              </a:ext>
            </a:extLst>
          </p:cNvPr>
          <p:cNvPicPr>
            <a:picLocks noChangeAspect="1"/>
          </p:cNvPicPr>
          <p:nvPr/>
        </p:nvPicPr>
        <p:blipFill>
          <a:blip r:embed="rId3"/>
          <a:stretch>
            <a:fillRect/>
          </a:stretch>
        </p:blipFill>
        <p:spPr>
          <a:xfrm>
            <a:off x="4419600" y="1562878"/>
            <a:ext cx="3747101" cy="4876800"/>
          </a:xfrm>
          <a:prstGeom prst="rect">
            <a:avLst/>
          </a:prstGeom>
        </p:spPr>
      </p:pic>
      <p:sp>
        <p:nvSpPr>
          <p:cNvPr id="3" name="Rectangle 2">
            <a:extLst>
              <a:ext uri="{FF2B5EF4-FFF2-40B4-BE49-F238E27FC236}">
                <a16:creationId xmlns:a16="http://schemas.microsoft.com/office/drawing/2014/main" id="{23016BCE-2B06-417A-AC3D-8EF80EA717CB}"/>
              </a:ext>
            </a:extLst>
          </p:cNvPr>
          <p:cNvSpPr/>
          <p:nvPr/>
        </p:nvSpPr>
        <p:spPr>
          <a:xfrm>
            <a:off x="711917" y="1143000"/>
            <a:ext cx="1279517" cy="461665"/>
          </a:xfrm>
          <a:prstGeom prst="rect">
            <a:avLst/>
          </a:prstGeom>
        </p:spPr>
        <p:txBody>
          <a:bodyPr wrap="none">
            <a:spAutoFit/>
          </a:bodyPr>
          <a:lstStyle/>
          <a:p>
            <a:pPr fontAlgn="base"/>
            <a:r>
              <a:rPr lang="en-US" sz="2400" b="1" u="sng" dirty="0">
                <a:solidFill>
                  <a:srgbClr val="303030"/>
                </a:solidFill>
              </a:rPr>
              <a:t>Step-03:</a:t>
            </a:r>
            <a:endParaRPr lang="en-US" sz="2400" b="1" dirty="0">
              <a:solidFill>
                <a:srgbClr val="303030"/>
              </a:solidFill>
            </a:endParaRPr>
          </a:p>
        </p:txBody>
      </p:sp>
      <p:sp>
        <p:nvSpPr>
          <p:cNvPr id="4" name="Rectangle 3">
            <a:extLst>
              <a:ext uri="{FF2B5EF4-FFF2-40B4-BE49-F238E27FC236}">
                <a16:creationId xmlns:a16="http://schemas.microsoft.com/office/drawing/2014/main" id="{300DE57A-26E5-4A57-86EA-F0CB8D307BB3}"/>
              </a:ext>
            </a:extLst>
          </p:cNvPr>
          <p:cNvSpPr/>
          <p:nvPr/>
        </p:nvSpPr>
        <p:spPr>
          <a:xfrm>
            <a:off x="9832" y="2303732"/>
            <a:ext cx="4572000" cy="1107996"/>
          </a:xfrm>
          <a:prstGeom prst="rect">
            <a:avLst/>
          </a:prstGeom>
        </p:spPr>
        <p:txBody>
          <a:bodyPr>
            <a:spAutoFit/>
          </a:bodyPr>
          <a:lstStyle/>
          <a:p>
            <a:pPr algn="just"/>
            <a:r>
              <a:rPr lang="en-US" sz="2200" dirty="0">
                <a:solidFill>
                  <a:srgbClr val="303030"/>
                </a:solidFill>
                <a:latin typeface="+mj-lt"/>
              </a:rPr>
              <a:t>The last matrix D</a:t>
            </a:r>
            <a:r>
              <a:rPr lang="en-US" sz="2200" baseline="-25000" dirty="0">
                <a:solidFill>
                  <a:srgbClr val="303030"/>
                </a:solidFill>
                <a:latin typeface="+mj-lt"/>
              </a:rPr>
              <a:t>4</a:t>
            </a:r>
            <a:r>
              <a:rPr lang="en-US" sz="2200" dirty="0">
                <a:solidFill>
                  <a:srgbClr val="303030"/>
                </a:solidFill>
                <a:latin typeface="+mj-lt"/>
              </a:rPr>
              <a:t> represents the shortest path distance between every pair of vertices.</a:t>
            </a:r>
            <a:endParaRPr lang="en-IN" sz="2200" dirty="0">
              <a:latin typeface="+mj-lt"/>
            </a:endParaRPr>
          </a:p>
        </p:txBody>
      </p:sp>
      <p:sp>
        <p:nvSpPr>
          <p:cNvPr id="10" name="Date Placeholder 9">
            <a:extLst>
              <a:ext uri="{FF2B5EF4-FFF2-40B4-BE49-F238E27FC236}">
                <a16:creationId xmlns:a16="http://schemas.microsoft.com/office/drawing/2014/main" id="{DD185B5C-3FEF-43B2-92CB-DD1EFDC7F540}"/>
              </a:ext>
            </a:extLst>
          </p:cNvPr>
          <p:cNvSpPr>
            <a:spLocks noGrp="1"/>
          </p:cNvSpPr>
          <p:nvPr>
            <p:ph type="dt" sz="half" idx="10"/>
          </p:nvPr>
        </p:nvSpPr>
        <p:spPr/>
        <p:txBody>
          <a:bodyPr/>
          <a:lstStyle/>
          <a:p>
            <a:fld id="{F3E0DEEF-4B3B-4CC5-96C9-92C02BB165C2}" type="datetime1">
              <a:rPr lang="en-US" smtClean="0"/>
              <a:t>11/25/2022</a:t>
            </a:fld>
            <a:endParaRPr lang="en-US"/>
          </a:p>
        </p:txBody>
      </p:sp>
      <p:sp>
        <p:nvSpPr>
          <p:cNvPr id="12" name="Slide Number Placeholder 11">
            <a:extLst>
              <a:ext uri="{FF2B5EF4-FFF2-40B4-BE49-F238E27FC236}">
                <a16:creationId xmlns:a16="http://schemas.microsoft.com/office/drawing/2014/main" id="{652A2914-994E-4448-8231-8831BAB1A0A0}"/>
              </a:ext>
            </a:extLst>
          </p:cNvPr>
          <p:cNvSpPr>
            <a:spLocks noGrp="1"/>
          </p:cNvSpPr>
          <p:nvPr>
            <p:ph type="sldNum" sz="quarter" idx="12"/>
          </p:nvPr>
        </p:nvSpPr>
        <p:spPr/>
        <p:txBody>
          <a:bodyPr/>
          <a:lstStyle/>
          <a:p>
            <a:fld id="{B6F15528-21DE-4FAA-801E-634DDDAF4B2B}" type="slidenum">
              <a:rPr lang="en-US" smtClean="0"/>
              <a:pPr/>
              <a:t>88</a:t>
            </a:fld>
            <a:endParaRPr lang="en-US"/>
          </a:p>
        </p:txBody>
      </p:sp>
      <p:sp>
        <p:nvSpPr>
          <p:cNvPr id="5" name="Footer Placeholder 4">
            <a:extLst>
              <a:ext uri="{FF2B5EF4-FFF2-40B4-BE49-F238E27FC236}">
                <a16:creationId xmlns:a16="http://schemas.microsoft.com/office/drawing/2014/main" id="{1F7EAB17-2DBF-46AF-B331-2058F8122C4C}"/>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909218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BCA8F01-49D5-429F-A497-F13FB48F8760}"/>
              </a:ext>
            </a:extLst>
          </p:cNvPr>
          <p:cNvSpPr>
            <a:spLocks noGrp="1"/>
          </p:cNvSpPr>
          <p:nvPr>
            <p:ph type="dt" sz="half" idx="10"/>
          </p:nvPr>
        </p:nvSpPr>
        <p:spPr/>
        <p:txBody>
          <a:bodyPr/>
          <a:lstStyle/>
          <a:p>
            <a:fld id="{DBCF1659-BD79-462E-9CD8-402B47D0146A}" type="datetime1">
              <a:rPr lang="en-US" smtClean="0"/>
              <a:t>11/25/2022</a:t>
            </a:fld>
            <a:endParaRPr lang="en-US"/>
          </a:p>
        </p:txBody>
      </p:sp>
      <p:sp>
        <p:nvSpPr>
          <p:cNvPr id="6" name="Footer Placeholder 5">
            <a:extLst>
              <a:ext uri="{FF2B5EF4-FFF2-40B4-BE49-F238E27FC236}">
                <a16:creationId xmlns:a16="http://schemas.microsoft.com/office/drawing/2014/main" id="{4909340E-269D-4395-A7C4-133106C7BA4C}"/>
              </a:ext>
            </a:extLst>
          </p:cNvPr>
          <p:cNvSpPr>
            <a:spLocks noGrp="1"/>
          </p:cNvSpPr>
          <p:nvPr>
            <p:ph type="ftr" sz="quarter" idx="11"/>
          </p:nvPr>
        </p:nvSpPr>
        <p:spPr/>
        <p:txBody>
          <a:bodyPr/>
          <a:lstStyle/>
          <a:p>
            <a:r>
              <a:rPr lang="en-US"/>
              <a:t>Megha Gupta             ACSE 0301: DS  Unit 5                            </a:t>
            </a:r>
          </a:p>
        </p:txBody>
      </p:sp>
      <p:sp>
        <p:nvSpPr>
          <p:cNvPr id="7" name="Slide Number Placeholder 6">
            <a:extLst>
              <a:ext uri="{FF2B5EF4-FFF2-40B4-BE49-F238E27FC236}">
                <a16:creationId xmlns:a16="http://schemas.microsoft.com/office/drawing/2014/main" id="{E6C3940C-3CC8-42FE-A56A-580E33B01E9A}"/>
              </a:ext>
            </a:extLst>
          </p:cNvPr>
          <p:cNvSpPr>
            <a:spLocks noGrp="1"/>
          </p:cNvSpPr>
          <p:nvPr>
            <p:ph type="sldNum" sz="quarter" idx="12"/>
          </p:nvPr>
        </p:nvSpPr>
        <p:spPr/>
        <p:txBody>
          <a:bodyPr/>
          <a:lstStyle/>
          <a:p>
            <a:fld id="{B6F15528-21DE-4FAA-801E-634DDDAF4B2B}" type="slidenum">
              <a:rPr lang="en-US" smtClean="0"/>
              <a:pPr/>
              <a:t>89</a:t>
            </a:fld>
            <a:endParaRPr lang="en-US"/>
          </a:p>
        </p:txBody>
      </p:sp>
      <p:pic>
        <p:nvPicPr>
          <p:cNvPr id="9" name="Picture 8">
            <a:extLst>
              <a:ext uri="{FF2B5EF4-FFF2-40B4-BE49-F238E27FC236}">
                <a16:creationId xmlns:a16="http://schemas.microsoft.com/office/drawing/2014/main" id="{A02C5E84-F91E-4417-98D0-CFE0A9484892}"/>
              </a:ext>
            </a:extLst>
          </p:cNvPr>
          <p:cNvPicPr>
            <a:picLocks noChangeAspect="1"/>
          </p:cNvPicPr>
          <p:nvPr/>
        </p:nvPicPr>
        <p:blipFill>
          <a:blip r:embed="rId2"/>
          <a:stretch>
            <a:fillRect/>
          </a:stretch>
        </p:blipFill>
        <p:spPr>
          <a:xfrm>
            <a:off x="638454" y="1101201"/>
            <a:ext cx="2865368" cy="1516511"/>
          </a:xfrm>
          <a:prstGeom prst="rect">
            <a:avLst/>
          </a:prstGeom>
        </p:spPr>
      </p:pic>
      <p:pic>
        <p:nvPicPr>
          <p:cNvPr id="11" name="Picture 10">
            <a:extLst>
              <a:ext uri="{FF2B5EF4-FFF2-40B4-BE49-F238E27FC236}">
                <a16:creationId xmlns:a16="http://schemas.microsoft.com/office/drawing/2014/main" id="{1E5A2DC1-3190-4C77-BB07-595EC4A334F3}"/>
              </a:ext>
            </a:extLst>
          </p:cNvPr>
          <p:cNvPicPr>
            <a:picLocks noChangeAspect="1"/>
          </p:cNvPicPr>
          <p:nvPr/>
        </p:nvPicPr>
        <p:blipFill>
          <a:blip r:embed="rId3"/>
          <a:stretch>
            <a:fillRect/>
          </a:stretch>
        </p:blipFill>
        <p:spPr>
          <a:xfrm>
            <a:off x="776748" y="2644241"/>
            <a:ext cx="2598612" cy="1539373"/>
          </a:xfrm>
          <a:prstGeom prst="rect">
            <a:avLst/>
          </a:prstGeom>
        </p:spPr>
      </p:pic>
      <p:pic>
        <p:nvPicPr>
          <p:cNvPr id="13" name="Picture 12">
            <a:extLst>
              <a:ext uri="{FF2B5EF4-FFF2-40B4-BE49-F238E27FC236}">
                <a16:creationId xmlns:a16="http://schemas.microsoft.com/office/drawing/2014/main" id="{0937504D-0AAB-47FF-8A73-57280D7B2B20}"/>
              </a:ext>
            </a:extLst>
          </p:cNvPr>
          <p:cNvPicPr>
            <a:picLocks noChangeAspect="1"/>
          </p:cNvPicPr>
          <p:nvPr/>
        </p:nvPicPr>
        <p:blipFill>
          <a:blip r:embed="rId4"/>
          <a:stretch>
            <a:fillRect/>
          </a:stretch>
        </p:blipFill>
        <p:spPr>
          <a:xfrm>
            <a:off x="762000" y="4114800"/>
            <a:ext cx="2608444" cy="1516511"/>
          </a:xfrm>
          <a:prstGeom prst="rect">
            <a:avLst/>
          </a:prstGeom>
        </p:spPr>
      </p:pic>
      <p:pic>
        <p:nvPicPr>
          <p:cNvPr id="19" name="Picture 18">
            <a:extLst>
              <a:ext uri="{FF2B5EF4-FFF2-40B4-BE49-F238E27FC236}">
                <a16:creationId xmlns:a16="http://schemas.microsoft.com/office/drawing/2014/main" id="{12C5C163-31DA-4E15-B117-C30E9BC87E3A}"/>
              </a:ext>
            </a:extLst>
          </p:cNvPr>
          <p:cNvPicPr>
            <a:picLocks noChangeAspect="1"/>
          </p:cNvPicPr>
          <p:nvPr/>
        </p:nvPicPr>
        <p:blipFill>
          <a:blip r:embed="rId5"/>
          <a:stretch>
            <a:fillRect/>
          </a:stretch>
        </p:blipFill>
        <p:spPr>
          <a:xfrm>
            <a:off x="5364088" y="1270080"/>
            <a:ext cx="2118544" cy="1257409"/>
          </a:xfrm>
          <a:prstGeom prst="rect">
            <a:avLst/>
          </a:prstGeom>
        </p:spPr>
      </p:pic>
      <p:pic>
        <p:nvPicPr>
          <p:cNvPr id="21" name="Picture 20">
            <a:extLst>
              <a:ext uri="{FF2B5EF4-FFF2-40B4-BE49-F238E27FC236}">
                <a16:creationId xmlns:a16="http://schemas.microsoft.com/office/drawing/2014/main" id="{A558598C-A0A5-4E23-9702-73656017EAD0}"/>
              </a:ext>
            </a:extLst>
          </p:cNvPr>
          <p:cNvPicPr>
            <a:picLocks noChangeAspect="1"/>
          </p:cNvPicPr>
          <p:nvPr/>
        </p:nvPicPr>
        <p:blipFill>
          <a:blip r:embed="rId6"/>
          <a:stretch>
            <a:fillRect/>
          </a:stretch>
        </p:blipFill>
        <p:spPr>
          <a:xfrm>
            <a:off x="5356468" y="2733019"/>
            <a:ext cx="2126164" cy="1242168"/>
          </a:xfrm>
          <a:prstGeom prst="rect">
            <a:avLst/>
          </a:prstGeom>
        </p:spPr>
      </p:pic>
      <p:pic>
        <p:nvPicPr>
          <p:cNvPr id="25" name="Picture 24">
            <a:extLst>
              <a:ext uri="{FF2B5EF4-FFF2-40B4-BE49-F238E27FC236}">
                <a16:creationId xmlns:a16="http://schemas.microsoft.com/office/drawing/2014/main" id="{C28AE0D1-9723-4905-9202-4CDD36EE4C0B}"/>
              </a:ext>
            </a:extLst>
          </p:cNvPr>
          <p:cNvPicPr>
            <a:picLocks noChangeAspect="1"/>
          </p:cNvPicPr>
          <p:nvPr/>
        </p:nvPicPr>
        <p:blipFill>
          <a:blip r:embed="rId7"/>
          <a:stretch>
            <a:fillRect/>
          </a:stretch>
        </p:blipFill>
        <p:spPr>
          <a:xfrm>
            <a:off x="5276451" y="4120392"/>
            <a:ext cx="2286198" cy="1371719"/>
          </a:xfrm>
          <a:prstGeom prst="rect">
            <a:avLst/>
          </a:prstGeom>
        </p:spPr>
      </p:pic>
      <p:sp>
        <p:nvSpPr>
          <p:cNvPr id="12" name="Title 1">
            <a:extLst>
              <a:ext uri="{FF2B5EF4-FFF2-40B4-BE49-F238E27FC236}">
                <a16:creationId xmlns:a16="http://schemas.microsoft.com/office/drawing/2014/main" id="{E7A3E0B1-A636-4DBF-B6E4-4276D5F4C3C1}"/>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14" name="Picture 2" descr="E:\NIET\Project\xLogo11.png.pagespeed.ic.pydHLuCQEZ.png">
            <a:extLst>
              <a:ext uri="{FF2B5EF4-FFF2-40B4-BE49-F238E27FC236}">
                <a16:creationId xmlns:a16="http://schemas.microsoft.com/office/drawing/2014/main" id="{69202CA9-0A1A-49A7-89F9-F0B4B258B74E}"/>
              </a:ext>
            </a:extLst>
          </p:cNvPr>
          <p:cNvPicPr>
            <a:picLocks noChangeAspect="1" noChangeArrowheads="1"/>
          </p:cNvPicPr>
          <p:nvPr/>
        </p:nvPicPr>
        <p:blipFill>
          <a:blip r:embed="rId8"/>
          <a:srcRect/>
          <a:stretch>
            <a:fillRect/>
          </a:stretch>
        </p:blipFill>
        <p:spPr bwMode="auto">
          <a:xfrm>
            <a:off x="-11983" y="0"/>
            <a:ext cx="1447800" cy="817163"/>
          </a:xfrm>
          <a:prstGeom prst="rect">
            <a:avLst/>
          </a:prstGeom>
          <a:noFill/>
        </p:spPr>
      </p:pic>
    </p:spTree>
    <p:extLst>
      <p:ext uri="{BB962C8B-B14F-4D97-AF65-F5344CB8AC3E}">
        <p14:creationId xmlns:p14="http://schemas.microsoft.com/office/powerpoint/2010/main" val="248529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algn="just">
              <a:buNone/>
            </a:pPr>
            <a:endParaRPr lang="en-US" sz="2400" b="1" dirty="0"/>
          </a:p>
          <a:p>
            <a:pPr algn="just">
              <a:lnSpc>
                <a:spcPct val="150000"/>
              </a:lnSpc>
              <a:spcBef>
                <a:spcPts val="0"/>
              </a:spcBef>
              <a:buNone/>
            </a:pPr>
            <a:r>
              <a:rPr lang="en-US" sz="2800" b="1" dirty="0"/>
              <a:t>Topic mapping with Course Outcome</a:t>
            </a:r>
          </a:p>
          <a:p>
            <a:pPr algn="just">
              <a:buNone/>
            </a:pPr>
            <a:r>
              <a:rPr lang="en-US" sz="2200" dirty="0"/>
              <a:t>	</a:t>
            </a:r>
          </a:p>
          <a:p>
            <a:pPr algn="just">
              <a:buNone/>
            </a:pPr>
            <a:endParaRPr lang="en-US" sz="2400" b="1" dirty="0"/>
          </a:p>
        </p:txBody>
      </p:sp>
      <p:sp>
        <p:nvSpPr>
          <p:cNvPr id="4" name="Date Placeholder 3"/>
          <p:cNvSpPr>
            <a:spLocks noGrp="1"/>
          </p:cNvSpPr>
          <p:nvPr>
            <p:ph type="dt" sz="half" idx="10"/>
          </p:nvPr>
        </p:nvSpPr>
        <p:spPr/>
        <p:txBody>
          <a:bodyPr/>
          <a:lstStyle/>
          <a:p>
            <a:fld id="{1749BEC7-C782-4612-BE0D-36D6FAC3CE7F}" type="datetime1">
              <a:rPr lang="en-US" smtClean="0"/>
              <a:t>11/25/2022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Graphs (CO5)</a:t>
            </a:r>
          </a:p>
        </p:txBody>
      </p:sp>
      <p:graphicFrame>
        <p:nvGraphicFramePr>
          <p:cNvPr id="9" name="Content Placeholder 11"/>
          <p:cNvGraphicFramePr>
            <a:graphicFrameLocks/>
          </p:cNvGraphicFramePr>
          <p:nvPr>
            <p:extLst>
              <p:ext uri="{D42A27DB-BD31-4B8C-83A1-F6EECF244321}">
                <p14:modId xmlns:p14="http://schemas.microsoft.com/office/powerpoint/2010/main" val="2508381977"/>
              </p:ext>
            </p:extLst>
          </p:nvPr>
        </p:nvGraphicFramePr>
        <p:xfrm>
          <a:off x="609600" y="2514602"/>
          <a:ext cx="7391399" cy="1293450"/>
        </p:xfrm>
        <a:graphic>
          <a:graphicData uri="http://schemas.openxmlformats.org/drawingml/2006/table">
            <a:tbl>
              <a:tblPr/>
              <a:tblGrid>
                <a:gridCol w="2209800">
                  <a:extLst>
                    <a:ext uri="{9D8B030D-6E8A-4147-A177-3AD203B41FA5}">
                      <a16:colId xmlns:a16="http://schemas.microsoft.com/office/drawing/2014/main" val="20000"/>
                    </a:ext>
                  </a:extLst>
                </a:gridCol>
                <a:gridCol w="850055">
                  <a:extLst>
                    <a:ext uri="{9D8B030D-6E8A-4147-A177-3AD203B41FA5}">
                      <a16:colId xmlns:a16="http://schemas.microsoft.com/office/drawing/2014/main" val="20001"/>
                    </a:ext>
                  </a:extLst>
                </a:gridCol>
                <a:gridCol w="1082886">
                  <a:extLst>
                    <a:ext uri="{9D8B030D-6E8A-4147-A177-3AD203B41FA5}">
                      <a16:colId xmlns:a16="http://schemas.microsoft.com/office/drawing/2014/main" val="20002"/>
                    </a:ext>
                  </a:extLst>
                </a:gridCol>
                <a:gridCol w="1082886">
                  <a:extLst>
                    <a:ext uri="{9D8B030D-6E8A-4147-A177-3AD203B41FA5}">
                      <a16:colId xmlns:a16="http://schemas.microsoft.com/office/drawing/2014/main" val="20003"/>
                    </a:ext>
                  </a:extLst>
                </a:gridCol>
                <a:gridCol w="1082886">
                  <a:extLst>
                    <a:ext uri="{9D8B030D-6E8A-4147-A177-3AD203B41FA5}">
                      <a16:colId xmlns:a16="http://schemas.microsoft.com/office/drawing/2014/main" val="20004"/>
                    </a:ext>
                  </a:extLst>
                </a:gridCol>
                <a:gridCol w="1082886">
                  <a:extLst>
                    <a:ext uri="{9D8B030D-6E8A-4147-A177-3AD203B41FA5}">
                      <a16:colId xmlns:a16="http://schemas.microsoft.com/office/drawing/2014/main" val="20005"/>
                    </a:ext>
                  </a:extLst>
                </a:gridCol>
              </a:tblGrid>
              <a:tr h="609598">
                <a:tc>
                  <a:txBody>
                    <a:bodyPr/>
                    <a:lstStyle/>
                    <a:p>
                      <a:pPr marL="0" marR="0" algn="ctr">
                        <a:lnSpc>
                          <a:spcPct val="115000"/>
                        </a:lnSpc>
                        <a:spcBef>
                          <a:spcPts val="0"/>
                        </a:spcBef>
                        <a:spcAft>
                          <a:spcPts val="0"/>
                        </a:spcAft>
                      </a:pPr>
                      <a:r>
                        <a:rPr lang="en-US" sz="2000" b="1" dirty="0">
                          <a:latin typeface="Calibri"/>
                          <a:ea typeface="Calibri"/>
                          <a:cs typeface="Times New Roman"/>
                        </a:rPr>
                        <a:t>Topic</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CO1</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CO2</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CO3</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CO4</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CO5</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683852">
                <a:tc>
                  <a:txBody>
                    <a:bodyPr/>
                    <a:lstStyle/>
                    <a:p>
                      <a:pPr marL="0" marR="0" algn="ctr">
                        <a:lnSpc>
                          <a:spcPct val="115000"/>
                        </a:lnSpc>
                        <a:spcBef>
                          <a:spcPts val="0"/>
                        </a:spcBef>
                        <a:spcAft>
                          <a:spcPts val="0"/>
                        </a:spcAft>
                      </a:pPr>
                      <a:r>
                        <a:rPr lang="en-US" sz="2000" b="1" kern="1200" dirty="0">
                          <a:latin typeface="Calibri"/>
                          <a:ea typeface="Times New Roman"/>
                          <a:cs typeface="Times New Roman"/>
                        </a:rPr>
                        <a:t>Graphs</a:t>
                      </a:r>
                      <a:endParaRPr lang="en-US" sz="2000" dirty="0">
                        <a:latin typeface="Calibri"/>
                        <a:ea typeface="Times New Roman"/>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solidFill>
                            <a:srgbClr val="000000"/>
                          </a:solidFill>
                          <a:latin typeface="Times New Roman"/>
                          <a:ea typeface="Calibri"/>
                          <a:cs typeface="Times New Roman"/>
                        </a:rPr>
                        <a:t>-</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3</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9ECCCD41-8529-4A90-83DF-6F4329638109}"/>
              </a:ext>
            </a:extLst>
          </p:cNvPr>
          <p:cNvSpPr>
            <a:spLocks noGrp="1"/>
          </p:cNvSpPr>
          <p:nvPr>
            <p:ph type="ftr" sz="quarter" idx="11"/>
          </p:nvPr>
        </p:nvSpPr>
        <p:spPr/>
        <p:txBody>
          <a:bodyPr/>
          <a:lstStyle/>
          <a:p>
            <a:r>
              <a:rPr lang="en-US"/>
              <a:t>Megha Gupta             ACSE 0301: DS  Unit 5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BCA8F01-49D5-429F-A497-F13FB48F8760}"/>
              </a:ext>
            </a:extLst>
          </p:cNvPr>
          <p:cNvSpPr>
            <a:spLocks noGrp="1"/>
          </p:cNvSpPr>
          <p:nvPr>
            <p:ph type="dt" sz="half" idx="10"/>
          </p:nvPr>
        </p:nvSpPr>
        <p:spPr/>
        <p:txBody>
          <a:bodyPr/>
          <a:lstStyle/>
          <a:p>
            <a:fld id="{2442365D-015E-4669-B0BD-6E5AC07A7728}" type="datetime1">
              <a:rPr lang="en-US" smtClean="0"/>
              <a:t>11/25/2022</a:t>
            </a:fld>
            <a:endParaRPr lang="en-US"/>
          </a:p>
        </p:txBody>
      </p:sp>
      <p:sp>
        <p:nvSpPr>
          <p:cNvPr id="6" name="Footer Placeholder 5">
            <a:extLst>
              <a:ext uri="{FF2B5EF4-FFF2-40B4-BE49-F238E27FC236}">
                <a16:creationId xmlns:a16="http://schemas.microsoft.com/office/drawing/2014/main" id="{4909340E-269D-4395-A7C4-133106C7BA4C}"/>
              </a:ext>
            </a:extLst>
          </p:cNvPr>
          <p:cNvSpPr>
            <a:spLocks noGrp="1"/>
          </p:cNvSpPr>
          <p:nvPr>
            <p:ph type="ftr" sz="quarter" idx="11"/>
          </p:nvPr>
        </p:nvSpPr>
        <p:spPr/>
        <p:txBody>
          <a:bodyPr/>
          <a:lstStyle/>
          <a:p>
            <a:r>
              <a:rPr lang="en-US"/>
              <a:t>Megha Gupta             ACSE 0301: DS  Unit 5                            </a:t>
            </a:r>
          </a:p>
        </p:txBody>
      </p:sp>
      <p:sp>
        <p:nvSpPr>
          <p:cNvPr id="7" name="Slide Number Placeholder 6">
            <a:extLst>
              <a:ext uri="{FF2B5EF4-FFF2-40B4-BE49-F238E27FC236}">
                <a16:creationId xmlns:a16="http://schemas.microsoft.com/office/drawing/2014/main" id="{E6C3940C-3CC8-42FE-A56A-580E33B01E9A}"/>
              </a:ext>
            </a:extLst>
          </p:cNvPr>
          <p:cNvSpPr>
            <a:spLocks noGrp="1"/>
          </p:cNvSpPr>
          <p:nvPr>
            <p:ph type="sldNum" sz="quarter" idx="12"/>
          </p:nvPr>
        </p:nvSpPr>
        <p:spPr/>
        <p:txBody>
          <a:bodyPr/>
          <a:lstStyle/>
          <a:p>
            <a:fld id="{B6F15528-21DE-4FAA-801E-634DDDAF4B2B}" type="slidenum">
              <a:rPr lang="en-US" smtClean="0"/>
              <a:pPr/>
              <a:t>90</a:t>
            </a:fld>
            <a:endParaRPr lang="en-US"/>
          </a:p>
        </p:txBody>
      </p:sp>
      <p:pic>
        <p:nvPicPr>
          <p:cNvPr id="15" name="Picture 14">
            <a:extLst>
              <a:ext uri="{FF2B5EF4-FFF2-40B4-BE49-F238E27FC236}">
                <a16:creationId xmlns:a16="http://schemas.microsoft.com/office/drawing/2014/main" id="{5D470770-D2C5-4BE1-9E64-7E7639CFADBD}"/>
              </a:ext>
            </a:extLst>
          </p:cNvPr>
          <p:cNvPicPr>
            <a:picLocks noChangeAspect="1"/>
          </p:cNvPicPr>
          <p:nvPr/>
        </p:nvPicPr>
        <p:blipFill>
          <a:blip r:embed="rId2"/>
          <a:stretch>
            <a:fillRect/>
          </a:stretch>
        </p:blipFill>
        <p:spPr>
          <a:xfrm>
            <a:off x="1066800" y="3581400"/>
            <a:ext cx="2514818" cy="1775614"/>
          </a:xfrm>
          <a:prstGeom prst="rect">
            <a:avLst/>
          </a:prstGeom>
        </p:spPr>
      </p:pic>
      <p:pic>
        <p:nvPicPr>
          <p:cNvPr id="3" name="Picture 2">
            <a:extLst>
              <a:ext uri="{FF2B5EF4-FFF2-40B4-BE49-F238E27FC236}">
                <a16:creationId xmlns:a16="http://schemas.microsoft.com/office/drawing/2014/main" id="{7BABA100-0C04-4724-B6EA-F6EC5D4EC007}"/>
              </a:ext>
            </a:extLst>
          </p:cNvPr>
          <p:cNvPicPr>
            <a:picLocks noChangeAspect="1"/>
          </p:cNvPicPr>
          <p:nvPr/>
        </p:nvPicPr>
        <p:blipFill>
          <a:blip r:embed="rId3"/>
          <a:stretch>
            <a:fillRect/>
          </a:stretch>
        </p:blipFill>
        <p:spPr>
          <a:xfrm>
            <a:off x="1085851" y="1219200"/>
            <a:ext cx="2476715" cy="1752752"/>
          </a:xfrm>
          <a:prstGeom prst="rect">
            <a:avLst/>
          </a:prstGeom>
        </p:spPr>
      </p:pic>
      <p:pic>
        <p:nvPicPr>
          <p:cNvPr id="8" name="Picture 7">
            <a:extLst>
              <a:ext uri="{FF2B5EF4-FFF2-40B4-BE49-F238E27FC236}">
                <a16:creationId xmlns:a16="http://schemas.microsoft.com/office/drawing/2014/main" id="{E2521BEA-D290-4532-B7A5-EDDE9095E092}"/>
              </a:ext>
            </a:extLst>
          </p:cNvPr>
          <p:cNvPicPr>
            <a:picLocks noChangeAspect="1"/>
          </p:cNvPicPr>
          <p:nvPr/>
        </p:nvPicPr>
        <p:blipFill>
          <a:blip r:embed="rId4"/>
          <a:stretch>
            <a:fillRect/>
          </a:stretch>
        </p:blipFill>
        <p:spPr>
          <a:xfrm>
            <a:off x="4682196" y="906753"/>
            <a:ext cx="3375953" cy="2065199"/>
          </a:xfrm>
          <a:prstGeom prst="rect">
            <a:avLst/>
          </a:prstGeom>
        </p:spPr>
      </p:pic>
      <p:pic>
        <p:nvPicPr>
          <p:cNvPr id="12" name="Picture 11">
            <a:extLst>
              <a:ext uri="{FF2B5EF4-FFF2-40B4-BE49-F238E27FC236}">
                <a16:creationId xmlns:a16="http://schemas.microsoft.com/office/drawing/2014/main" id="{8D96483F-FA67-4D38-A9B2-616DA9A8016F}"/>
              </a:ext>
            </a:extLst>
          </p:cNvPr>
          <p:cNvPicPr>
            <a:picLocks noChangeAspect="1"/>
          </p:cNvPicPr>
          <p:nvPr/>
        </p:nvPicPr>
        <p:blipFill>
          <a:blip r:embed="rId5"/>
          <a:stretch>
            <a:fillRect/>
          </a:stretch>
        </p:blipFill>
        <p:spPr>
          <a:xfrm>
            <a:off x="4800316" y="3493762"/>
            <a:ext cx="3276884" cy="1950889"/>
          </a:xfrm>
          <a:prstGeom prst="rect">
            <a:avLst/>
          </a:prstGeom>
        </p:spPr>
      </p:pic>
      <p:sp>
        <p:nvSpPr>
          <p:cNvPr id="18" name="Title 1">
            <a:extLst>
              <a:ext uri="{FF2B5EF4-FFF2-40B4-BE49-F238E27FC236}">
                <a16:creationId xmlns:a16="http://schemas.microsoft.com/office/drawing/2014/main" id="{D135925A-429C-4BEE-944B-4056E0F4B49A}"/>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20" name="Picture 2" descr="E:\NIET\Project\xLogo11.png.pagespeed.ic.pydHLuCQEZ.png">
            <a:extLst>
              <a:ext uri="{FF2B5EF4-FFF2-40B4-BE49-F238E27FC236}">
                <a16:creationId xmlns:a16="http://schemas.microsoft.com/office/drawing/2014/main" id="{8FA9F30E-496F-4823-94C1-CC197C11E1E7}"/>
              </a:ext>
            </a:extLst>
          </p:cNvPr>
          <p:cNvPicPr>
            <a:picLocks noChangeAspect="1" noChangeArrowheads="1"/>
          </p:cNvPicPr>
          <p:nvPr/>
        </p:nvPicPr>
        <p:blipFill>
          <a:blip r:embed="rId6"/>
          <a:srcRect/>
          <a:stretch>
            <a:fillRect/>
          </a:stretch>
        </p:blipFill>
        <p:spPr bwMode="auto">
          <a:xfrm>
            <a:off x="-11983" y="0"/>
            <a:ext cx="1447800" cy="817163"/>
          </a:xfrm>
          <a:prstGeom prst="rect">
            <a:avLst/>
          </a:prstGeom>
          <a:noFill/>
        </p:spPr>
      </p:pic>
    </p:spTree>
    <p:extLst>
      <p:ext uri="{BB962C8B-B14F-4D97-AF65-F5344CB8AC3E}">
        <p14:creationId xmlns:p14="http://schemas.microsoft.com/office/powerpoint/2010/main" val="1610640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BCA8F01-49D5-429F-A497-F13FB48F8760}"/>
              </a:ext>
            </a:extLst>
          </p:cNvPr>
          <p:cNvSpPr>
            <a:spLocks noGrp="1"/>
          </p:cNvSpPr>
          <p:nvPr>
            <p:ph type="dt" sz="half" idx="10"/>
          </p:nvPr>
        </p:nvSpPr>
        <p:spPr/>
        <p:txBody>
          <a:bodyPr/>
          <a:lstStyle/>
          <a:p>
            <a:fld id="{DCFD5881-4290-4C2A-87C4-BBE0F27EA28C}" type="datetime1">
              <a:rPr lang="en-US" smtClean="0"/>
              <a:t>11/25/2022</a:t>
            </a:fld>
            <a:endParaRPr lang="en-US"/>
          </a:p>
        </p:txBody>
      </p:sp>
      <p:sp>
        <p:nvSpPr>
          <p:cNvPr id="6" name="Footer Placeholder 5">
            <a:extLst>
              <a:ext uri="{FF2B5EF4-FFF2-40B4-BE49-F238E27FC236}">
                <a16:creationId xmlns:a16="http://schemas.microsoft.com/office/drawing/2014/main" id="{4909340E-269D-4395-A7C4-133106C7BA4C}"/>
              </a:ext>
            </a:extLst>
          </p:cNvPr>
          <p:cNvSpPr>
            <a:spLocks noGrp="1"/>
          </p:cNvSpPr>
          <p:nvPr>
            <p:ph type="ftr" sz="quarter" idx="11"/>
          </p:nvPr>
        </p:nvSpPr>
        <p:spPr/>
        <p:txBody>
          <a:bodyPr/>
          <a:lstStyle/>
          <a:p>
            <a:r>
              <a:rPr lang="en-US"/>
              <a:t>Megha Gupta             ACSE 0301: DS  Unit 5                            </a:t>
            </a:r>
          </a:p>
        </p:txBody>
      </p:sp>
      <p:sp>
        <p:nvSpPr>
          <p:cNvPr id="7" name="Slide Number Placeholder 6">
            <a:extLst>
              <a:ext uri="{FF2B5EF4-FFF2-40B4-BE49-F238E27FC236}">
                <a16:creationId xmlns:a16="http://schemas.microsoft.com/office/drawing/2014/main" id="{E6C3940C-3CC8-42FE-A56A-580E33B01E9A}"/>
              </a:ext>
            </a:extLst>
          </p:cNvPr>
          <p:cNvSpPr>
            <a:spLocks noGrp="1"/>
          </p:cNvSpPr>
          <p:nvPr>
            <p:ph type="sldNum" sz="quarter" idx="12"/>
          </p:nvPr>
        </p:nvSpPr>
        <p:spPr/>
        <p:txBody>
          <a:bodyPr/>
          <a:lstStyle/>
          <a:p>
            <a:fld id="{B6F15528-21DE-4FAA-801E-634DDDAF4B2B}" type="slidenum">
              <a:rPr lang="en-US" smtClean="0"/>
              <a:pPr/>
              <a:t>91</a:t>
            </a:fld>
            <a:endParaRPr lang="en-US"/>
          </a:p>
        </p:txBody>
      </p:sp>
      <p:pic>
        <p:nvPicPr>
          <p:cNvPr id="15" name="Picture 14">
            <a:extLst>
              <a:ext uri="{FF2B5EF4-FFF2-40B4-BE49-F238E27FC236}">
                <a16:creationId xmlns:a16="http://schemas.microsoft.com/office/drawing/2014/main" id="{5D470770-D2C5-4BE1-9E64-7E7639CFADBD}"/>
              </a:ext>
            </a:extLst>
          </p:cNvPr>
          <p:cNvPicPr>
            <a:picLocks noChangeAspect="1"/>
          </p:cNvPicPr>
          <p:nvPr/>
        </p:nvPicPr>
        <p:blipFill>
          <a:blip r:embed="rId2"/>
          <a:stretch>
            <a:fillRect/>
          </a:stretch>
        </p:blipFill>
        <p:spPr>
          <a:xfrm>
            <a:off x="762000" y="1193795"/>
            <a:ext cx="2514818" cy="1775614"/>
          </a:xfrm>
          <a:prstGeom prst="rect">
            <a:avLst/>
          </a:prstGeom>
        </p:spPr>
      </p:pic>
      <p:pic>
        <p:nvPicPr>
          <p:cNvPr id="12" name="Picture 11">
            <a:extLst>
              <a:ext uri="{FF2B5EF4-FFF2-40B4-BE49-F238E27FC236}">
                <a16:creationId xmlns:a16="http://schemas.microsoft.com/office/drawing/2014/main" id="{8D96483F-FA67-4D38-A9B2-616DA9A8016F}"/>
              </a:ext>
            </a:extLst>
          </p:cNvPr>
          <p:cNvPicPr>
            <a:picLocks noChangeAspect="1"/>
          </p:cNvPicPr>
          <p:nvPr/>
        </p:nvPicPr>
        <p:blipFill>
          <a:blip r:embed="rId3"/>
          <a:stretch>
            <a:fillRect/>
          </a:stretch>
        </p:blipFill>
        <p:spPr>
          <a:xfrm>
            <a:off x="4599039" y="1193795"/>
            <a:ext cx="3276884" cy="1950889"/>
          </a:xfrm>
          <a:prstGeom prst="rect">
            <a:avLst/>
          </a:prstGeom>
        </p:spPr>
      </p:pic>
      <p:sp>
        <p:nvSpPr>
          <p:cNvPr id="18" name="Title 1">
            <a:extLst>
              <a:ext uri="{FF2B5EF4-FFF2-40B4-BE49-F238E27FC236}">
                <a16:creationId xmlns:a16="http://schemas.microsoft.com/office/drawing/2014/main" id="{D135925A-429C-4BEE-944B-4056E0F4B49A}"/>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20" name="Picture 2" descr="E:\NIET\Project\xLogo11.png.pagespeed.ic.pydHLuCQEZ.png">
            <a:extLst>
              <a:ext uri="{FF2B5EF4-FFF2-40B4-BE49-F238E27FC236}">
                <a16:creationId xmlns:a16="http://schemas.microsoft.com/office/drawing/2014/main" id="{8FA9F30E-496F-4823-94C1-CC197C11E1E7}"/>
              </a:ext>
            </a:extLst>
          </p:cNvPr>
          <p:cNvPicPr>
            <a:picLocks noChangeAspect="1" noChangeArrowheads="1"/>
          </p:cNvPicPr>
          <p:nvPr/>
        </p:nvPicPr>
        <p:blipFill>
          <a:blip r:embed="rId4"/>
          <a:srcRect/>
          <a:stretch>
            <a:fillRect/>
          </a:stretch>
        </p:blipFill>
        <p:spPr bwMode="auto">
          <a:xfrm>
            <a:off x="-11983" y="0"/>
            <a:ext cx="1447800" cy="817163"/>
          </a:xfrm>
          <a:prstGeom prst="rect">
            <a:avLst/>
          </a:prstGeom>
          <a:noFill/>
        </p:spPr>
      </p:pic>
      <p:pic>
        <p:nvPicPr>
          <p:cNvPr id="11" name="Picture 10">
            <a:extLst>
              <a:ext uri="{FF2B5EF4-FFF2-40B4-BE49-F238E27FC236}">
                <a16:creationId xmlns:a16="http://schemas.microsoft.com/office/drawing/2014/main" id="{AEB47F09-56FB-4CCD-94EA-87F44D280DE5}"/>
              </a:ext>
            </a:extLst>
          </p:cNvPr>
          <p:cNvPicPr>
            <a:picLocks noChangeAspect="1"/>
          </p:cNvPicPr>
          <p:nvPr/>
        </p:nvPicPr>
        <p:blipFill>
          <a:blip r:embed="rId5"/>
          <a:stretch>
            <a:fillRect/>
          </a:stretch>
        </p:blipFill>
        <p:spPr>
          <a:xfrm>
            <a:off x="2743200" y="3747541"/>
            <a:ext cx="2926334" cy="1806097"/>
          </a:xfrm>
          <a:prstGeom prst="rect">
            <a:avLst/>
          </a:prstGeom>
        </p:spPr>
      </p:pic>
    </p:spTree>
    <p:extLst>
      <p:ext uri="{BB962C8B-B14F-4D97-AF65-F5344CB8AC3E}">
        <p14:creationId xmlns:p14="http://schemas.microsoft.com/office/powerpoint/2010/main" val="374717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Times New Roman"/>
                <a:ea typeface="+mn-ea"/>
                <a:cs typeface="+mn-cs"/>
              </a:rPr>
              <a:t>Floyd </a:t>
            </a:r>
            <a:r>
              <a:rPr kumimoji="0" lang="en-US" sz="3400" b="0" i="0" u="none" strike="noStrike" kern="1200" cap="none" spc="0" normalizeH="0" baseline="0" noProof="0" dirty="0" err="1">
                <a:ln>
                  <a:noFill/>
                </a:ln>
                <a:solidFill>
                  <a:prstClr val="black"/>
                </a:solidFill>
                <a:effectLst/>
                <a:uLnTx/>
                <a:uFillTx/>
                <a:latin typeface="Times New Roman"/>
                <a:ea typeface="+mn-ea"/>
                <a:cs typeface="+mn-cs"/>
              </a:rPr>
              <a:t>Warshall</a:t>
            </a:r>
            <a:r>
              <a:rPr kumimoji="0" lang="en-US" sz="3400" b="0" i="0" u="none" strike="noStrike" kern="1200" cap="none" spc="0" normalizeH="0" baseline="0" noProof="0" dirty="0">
                <a:ln>
                  <a:noFill/>
                </a:ln>
                <a:solidFill>
                  <a:prstClr val="black"/>
                </a:solidFill>
                <a:effectLst/>
                <a:uLnTx/>
                <a:uFillTx/>
                <a:latin typeface="Times New Roman"/>
                <a:ea typeface="+mn-ea"/>
                <a:cs typeface="+mn-cs"/>
              </a:rPr>
              <a:t> Algorithm-</a:t>
            </a: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1FCF7079-EAA9-45D5-9B24-2E984D59FC11}"/>
              </a:ext>
            </a:extLst>
          </p:cNvPr>
          <p:cNvSpPr/>
          <p:nvPr/>
        </p:nvSpPr>
        <p:spPr>
          <a:xfrm>
            <a:off x="609600" y="1275845"/>
            <a:ext cx="8305800" cy="2215991"/>
          </a:xfrm>
          <a:prstGeom prst="rect">
            <a:avLst/>
          </a:prstGeom>
        </p:spPr>
        <p:txBody>
          <a:bodyPr wrap="square">
            <a:spAutoFit/>
          </a:bodyPr>
          <a:lstStyle/>
          <a:p>
            <a:pPr fontAlgn="base"/>
            <a:r>
              <a:rPr lang="en-US" sz="2800" b="1" u="sng" dirty="0">
                <a:solidFill>
                  <a:srgbClr val="303030"/>
                </a:solidFill>
                <a:latin typeface="+mj-lt"/>
              </a:rPr>
              <a:t>Remember-</a:t>
            </a:r>
            <a:endParaRPr lang="en-US" sz="2800" b="1" dirty="0">
              <a:solidFill>
                <a:srgbClr val="303030"/>
              </a:solidFill>
              <a:latin typeface="+mj-lt"/>
            </a:endParaRPr>
          </a:p>
          <a:p>
            <a:pPr fontAlgn="base"/>
            <a:r>
              <a:rPr lang="en-US" sz="2200" dirty="0">
                <a:solidFill>
                  <a:srgbClr val="303030"/>
                </a:solidFill>
                <a:latin typeface="+mj-lt"/>
              </a:rPr>
              <a:t> </a:t>
            </a:r>
          </a:p>
          <a:p>
            <a:pPr fontAlgn="base">
              <a:buFont typeface="Arial" panose="020B0604020202020204" pitchFamily="34" charset="0"/>
              <a:buChar char="•"/>
            </a:pPr>
            <a:r>
              <a:rPr lang="en-US" sz="2200" dirty="0">
                <a:solidFill>
                  <a:srgbClr val="303030"/>
                </a:solidFill>
                <a:latin typeface="+mj-lt"/>
              </a:rPr>
              <a:t>In the above problem, there are 4 vertices in the given graph.</a:t>
            </a:r>
          </a:p>
          <a:p>
            <a:pPr fontAlgn="base">
              <a:buFont typeface="Arial" panose="020B0604020202020204" pitchFamily="34" charset="0"/>
              <a:buChar char="•"/>
            </a:pPr>
            <a:r>
              <a:rPr lang="en-US" sz="2200" dirty="0">
                <a:solidFill>
                  <a:srgbClr val="303030"/>
                </a:solidFill>
                <a:latin typeface="+mj-lt"/>
              </a:rPr>
              <a:t>So, there will be total 4 matrices of order 4 x 4 in the solution excluding the initial distance matrix.</a:t>
            </a:r>
          </a:p>
          <a:p>
            <a:pPr fontAlgn="base">
              <a:buFont typeface="Arial" panose="020B0604020202020204" pitchFamily="34" charset="0"/>
              <a:buChar char="•"/>
            </a:pPr>
            <a:r>
              <a:rPr lang="en-US" sz="2200" dirty="0">
                <a:solidFill>
                  <a:srgbClr val="303030"/>
                </a:solidFill>
                <a:latin typeface="+mj-lt"/>
              </a:rPr>
              <a:t>Diagonal elements of each matrix will always be 0.</a:t>
            </a:r>
            <a:endParaRPr lang="en-US" sz="2200" b="0" i="0" dirty="0">
              <a:solidFill>
                <a:srgbClr val="303030"/>
              </a:solidFill>
              <a:effectLst/>
              <a:latin typeface="+mj-lt"/>
            </a:endParaRPr>
          </a:p>
        </p:txBody>
      </p:sp>
      <p:sp>
        <p:nvSpPr>
          <p:cNvPr id="6" name="Date Placeholder 5">
            <a:extLst>
              <a:ext uri="{FF2B5EF4-FFF2-40B4-BE49-F238E27FC236}">
                <a16:creationId xmlns:a16="http://schemas.microsoft.com/office/drawing/2014/main" id="{CF4C393C-10BE-45ED-A796-A58253FDE96F}"/>
              </a:ext>
            </a:extLst>
          </p:cNvPr>
          <p:cNvSpPr>
            <a:spLocks noGrp="1"/>
          </p:cNvSpPr>
          <p:nvPr>
            <p:ph type="dt" sz="half" idx="10"/>
          </p:nvPr>
        </p:nvSpPr>
        <p:spPr/>
        <p:txBody>
          <a:bodyPr/>
          <a:lstStyle/>
          <a:p>
            <a:fld id="{78866461-12E0-4CDF-AD7C-126F2377D50C}" type="datetime1">
              <a:rPr lang="en-US" smtClean="0"/>
              <a:t>11/25/2022</a:t>
            </a:fld>
            <a:endParaRPr lang="en-US"/>
          </a:p>
        </p:txBody>
      </p:sp>
      <p:sp>
        <p:nvSpPr>
          <p:cNvPr id="10" name="Slide Number Placeholder 9">
            <a:extLst>
              <a:ext uri="{FF2B5EF4-FFF2-40B4-BE49-F238E27FC236}">
                <a16:creationId xmlns:a16="http://schemas.microsoft.com/office/drawing/2014/main" id="{27F64B3F-7681-4A48-A51F-4FE2F5110B67}"/>
              </a:ext>
            </a:extLst>
          </p:cNvPr>
          <p:cNvSpPr>
            <a:spLocks noGrp="1"/>
          </p:cNvSpPr>
          <p:nvPr>
            <p:ph type="sldNum" sz="quarter" idx="12"/>
          </p:nvPr>
        </p:nvSpPr>
        <p:spPr/>
        <p:txBody>
          <a:bodyPr/>
          <a:lstStyle/>
          <a:p>
            <a:fld id="{B6F15528-21DE-4FAA-801E-634DDDAF4B2B}" type="slidenum">
              <a:rPr lang="en-US" smtClean="0"/>
              <a:pPr/>
              <a:t>92</a:t>
            </a:fld>
            <a:endParaRPr lang="en-US"/>
          </a:p>
        </p:txBody>
      </p:sp>
      <p:sp>
        <p:nvSpPr>
          <p:cNvPr id="3" name="Footer Placeholder 2">
            <a:extLst>
              <a:ext uri="{FF2B5EF4-FFF2-40B4-BE49-F238E27FC236}">
                <a16:creationId xmlns:a16="http://schemas.microsoft.com/office/drawing/2014/main" id="{38798E27-3855-41A9-B506-4EC994012432}"/>
              </a:ext>
            </a:extLst>
          </p:cNvPr>
          <p:cNvSpPr>
            <a:spLocks noGrp="1"/>
          </p:cNvSpPr>
          <p:nvPr>
            <p:ph type="ftr" sz="quarter" idx="11"/>
          </p:nvPr>
        </p:nvSpPr>
        <p:spPr/>
        <p:txBody>
          <a:bodyPr/>
          <a:lstStyle/>
          <a:p>
            <a:r>
              <a:rPr lang="en-US"/>
              <a:t>Megha Gupta             ACSE 0301: DS  Unit 5                            </a:t>
            </a:r>
          </a:p>
        </p:txBody>
      </p:sp>
    </p:spTree>
    <p:extLst>
      <p:ext uri="{BB962C8B-B14F-4D97-AF65-F5344CB8AC3E}">
        <p14:creationId xmlns:p14="http://schemas.microsoft.com/office/powerpoint/2010/main" val="3146435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7DA22-C89F-454F-A737-5502EB5A245F}"/>
              </a:ext>
            </a:extLst>
          </p:cNvPr>
          <p:cNvSpPr txBox="1">
            <a:spLocks/>
          </p:cNvSpPr>
          <p:nvPr/>
        </p:nvSpPr>
        <p:spPr>
          <a:xfrm>
            <a:off x="1383890" y="-163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solidFill>
                  <a:prstClr val="black"/>
                </a:solidFill>
                <a:latin typeface="Times New Roman"/>
              </a:rPr>
              <a:t>Transitive Closure of a Graph</a:t>
            </a:r>
            <a:endParaRPr kumimoji="0" lang="en-US" sz="3400" b="0" i="0" u="none" strike="noStrike" kern="1200" cap="none" spc="0" normalizeH="0" baseline="0" noProof="0" dirty="0">
              <a:ln>
                <a:noFill/>
              </a:ln>
              <a:solidFill>
                <a:prstClr val="black"/>
              </a:solidFill>
              <a:effectLst/>
              <a:uLnTx/>
              <a:uFillTx/>
              <a:latin typeface="Times New Roman"/>
              <a:ea typeface="+mn-ea"/>
              <a:cs typeface="+mn-cs"/>
            </a:endParaRPr>
          </a:p>
        </p:txBody>
      </p:sp>
      <p:pic>
        <p:nvPicPr>
          <p:cNvPr id="8" name="Picture 2" descr="E:\NIET\Project\xLogo11.png.pagespeed.ic.pydHLuCQEZ.png">
            <a:extLst>
              <a:ext uri="{FF2B5EF4-FFF2-40B4-BE49-F238E27FC236}">
                <a16:creationId xmlns:a16="http://schemas.microsoft.com/office/drawing/2014/main" id="{B3113CA3-123C-4CFA-BB4C-E65DBA8D8824}"/>
              </a:ext>
            </a:extLst>
          </p:cNvPr>
          <p:cNvPicPr>
            <a:picLocks noChangeAspect="1" noChangeArrowheads="1"/>
          </p:cNvPicPr>
          <p:nvPr/>
        </p:nvPicPr>
        <p:blipFill>
          <a:blip r:embed="rId2"/>
          <a:srcRect/>
          <a:stretch>
            <a:fillRect/>
          </a:stretch>
        </p:blipFill>
        <p:spPr bwMode="auto">
          <a:xfrm>
            <a:off x="-11983" y="0"/>
            <a:ext cx="1447800" cy="817163"/>
          </a:xfrm>
          <a:prstGeom prst="rect">
            <a:avLst/>
          </a:prstGeom>
          <a:noFill/>
        </p:spPr>
      </p:pic>
      <p:sp>
        <p:nvSpPr>
          <p:cNvPr id="2" name="Rectangle 1">
            <a:extLst>
              <a:ext uri="{FF2B5EF4-FFF2-40B4-BE49-F238E27FC236}">
                <a16:creationId xmlns:a16="http://schemas.microsoft.com/office/drawing/2014/main" id="{1FCF7079-EAA9-45D5-9B24-2E984D59FC11}"/>
              </a:ext>
            </a:extLst>
          </p:cNvPr>
          <p:cNvSpPr/>
          <p:nvPr/>
        </p:nvSpPr>
        <p:spPr>
          <a:xfrm>
            <a:off x="609600" y="1275845"/>
            <a:ext cx="8305800" cy="430887"/>
          </a:xfrm>
          <a:prstGeom prst="rect">
            <a:avLst/>
          </a:prstGeom>
        </p:spPr>
        <p:txBody>
          <a:bodyPr wrap="square">
            <a:spAutoFit/>
          </a:bodyPr>
          <a:lstStyle/>
          <a:p>
            <a:pPr fontAlgn="base"/>
            <a:endParaRPr lang="en-US" sz="2200" b="0" i="0" dirty="0">
              <a:solidFill>
                <a:srgbClr val="303030"/>
              </a:solidFill>
              <a:effectLst/>
              <a:latin typeface="+mj-lt"/>
            </a:endParaRPr>
          </a:p>
        </p:txBody>
      </p:sp>
      <p:sp>
        <p:nvSpPr>
          <p:cNvPr id="6" name="Date Placeholder 5">
            <a:extLst>
              <a:ext uri="{FF2B5EF4-FFF2-40B4-BE49-F238E27FC236}">
                <a16:creationId xmlns:a16="http://schemas.microsoft.com/office/drawing/2014/main" id="{CF4C393C-10BE-45ED-A796-A58253FDE96F}"/>
              </a:ext>
            </a:extLst>
          </p:cNvPr>
          <p:cNvSpPr>
            <a:spLocks noGrp="1"/>
          </p:cNvSpPr>
          <p:nvPr>
            <p:ph type="dt" sz="half" idx="10"/>
          </p:nvPr>
        </p:nvSpPr>
        <p:spPr/>
        <p:txBody>
          <a:bodyPr/>
          <a:lstStyle/>
          <a:p>
            <a:fld id="{392DEA19-525E-46BD-AD98-54091AC233D7}" type="datetime1">
              <a:rPr lang="en-US" smtClean="0"/>
              <a:t>11/25/2022</a:t>
            </a:fld>
            <a:endParaRPr lang="en-US"/>
          </a:p>
        </p:txBody>
      </p:sp>
      <p:sp>
        <p:nvSpPr>
          <p:cNvPr id="10" name="Slide Number Placeholder 9">
            <a:extLst>
              <a:ext uri="{FF2B5EF4-FFF2-40B4-BE49-F238E27FC236}">
                <a16:creationId xmlns:a16="http://schemas.microsoft.com/office/drawing/2014/main" id="{27F64B3F-7681-4A48-A51F-4FE2F5110B67}"/>
              </a:ext>
            </a:extLst>
          </p:cNvPr>
          <p:cNvSpPr>
            <a:spLocks noGrp="1"/>
          </p:cNvSpPr>
          <p:nvPr>
            <p:ph type="sldNum" sz="quarter" idx="12"/>
          </p:nvPr>
        </p:nvSpPr>
        <p:spPr/>
        <p:txBody>
          <a:bodyPr/>
          <a:lstStyle/>
          <a:p>
            <a:fld id="{B6F15528-21DE-4FAA-801E-634DDDAF4B2B}" type="slidenum">
              <a:rPr lang="en-US" smtClean="0"/>
              <a:pPr/>
              <a:t>93</a:t>
            </a:fld>
            <a:endParaRPr lang="en-US"/>
          </a:p>
        </p:txBody>
      </p:sp>
      <p:sp>
        <p:nvSpPr>
          <p:cNvPr id="3" name="Footer Placeholder 2">
            <a:extLst>
              <a:ext uri="{FF2B5EF4-FFF2-40B4-BE49-F238E27FC236}">
                <a16:creationId xmlns:a16="http://schemas.microsoft.com/office/drawing/2014/main" id="{38798E27-3855-41A9-B506-4EC994012432}"/>
              </a:ext>
            </a:extLst>
          </p:cNvPr>
          <p:cNvSpPr>
            <a:spLocks noGrp="1"/>
          </p:cNvSpPr>
          <p:nvPr>
            <p:ph type="ftr" sz="quarter" idx="11"/>
          </p:nvPr>
        </p:nvSpPr>
        <p:spPr/>
        <p:txBody>
          <a:bodyPr/>
          <a:lstStyle/>
          <a:p>
            <a:r>
              <a:rPr lang="en-US"/>
              <a:t>Megha Gupta             ACSE 0301: DS  Unit 5                            </a:t>
            </a:r>
          </a:p>
        </p:txBody>
      </p:sp>
      <p:sp>
        <p:nvSpPr>
          <p:cNvPr id="9" name="TextBox 8">
            <a:extLst>
              <a:ext uri="{FF2B5EF4-FFF2-40B4-BE49-F238E27FC236}">
                <a16:creationId xmlns:a16="http://schemas.microsoft.com/office/drawing/2014/main" id="{D29B5B8F-AA4A-4A3F-939A-8BAFA5CE0654}"/>
              </a:ext>
            </a:extLst>
          </p:cNvPr>
          <p:cNvSpPr txBox="1"/>
          <p:nvPr/>
        </p:nvSpPr>
        <p:spPr>
          <a:xfrm>
            <a:off x="228600" y="1761292"/>
            <a:ext cx="8686799" cy="1200329"/>
          </a:xfrm>
          <a:prstGeom prst="rect">
            <a:avLst/>
          </a:prstGeom>
          <a:noFill/>
        </p:spPr>
        <p:txBody>
          <a:bodyPr wrap="square">
            <a:spAutoFit/>
          </a:bodyPr>
          <a:lstStyle/>
          <a:p>
            <a:r>
              <a:rPr lang="en-US" b="0" i="0" dirty="0">
                <a:solidFill>
                  <a:srgbClr val="40424E"/>
                </a:solidFill>
                <a:effectLst/>
                <a:latin typeface="+mj-lt"/>
              </a:rPr>
              <a:t>Given a directed graph, find out if a vertex j is reachable from another vertex </a:t>
            </a:r>
            <a:r>
              <a:rPr lang="en-US" b="0" i="0" dirty="0" err="1">
                <a:solidFill>
                  <a:srgbClr val="40424E"/>
                </a:solidFill>
                <a:effectLst/>
                <a:latin typeface="+mj-lt"/>
              </a:rPr>
              <a:t>i</a:t>
            </a:r>
            <a:r>
              <a:rPr lang="en-US" b="0" i="0" dirty="0">
                <a:solidFill>
                  <a:srgbClr val="40424E"/>
                </a:solidFill>
                <a:effectLst/>
                <a:latin typeface="+mj-lt"/>
              </a:rPr>
              <a:t> for all vertex pairs (</a:t>
            </a:r>
            <a:r>
              <a:rPr lang="en-US" b="0" i="0" dirty="0" err="1">
                <a:solidFill>
                  <a:srgbClr val="40424E"/>
                </a:solidFill>
                <a:effectLst/>
                <a:latin typeface="+mj-lt"/>
              </a:rPr>
              <a:t>i</a:t>
            </a:r>
            <a:r>
              <a:rPr lang="en-US" b="0" i="0" dirty="0">
                <a:solidFill>
                  <a:srgbClr val="40424E"/>
                </a:solidFill>
                <a:effectLst/>
                <a:latin typeface="+mj-lt"/>
              </a:rPr>
              <a:t>, j) in the given graph. Here reachable mean that there is a path from vertex </a:t>
            </a:r>
            <a:r>
              <a:rPr lang="en-US" b="0" i="0" dirty="0" err="1">
                <a:solidFill>
                  <a:srgbClr val="40424E"/>
                </a:solidFill>
                <a:effectLst/>
                <a:latin typeface="+mj-lt"/>
              </a:rPr>
              <a:t>i</a:t>
            </a:r>
            <a:r>
              <a:rPr lang="en-US" b="0" i="0" dirty="0">
                <a:solidFill>
                  <a:srgbClr val="40424E"/>
                </a:solidFill>
                <a:effectLst/>
                <a:latin typeface="+mj-lt"/>
              </a:rPr>
              <a:t> to j.</a:t>
            </a:r>
          </a:p>
          <a:p>
            <a:endParaRPr lang="en-US" dirty="0">
              <a:solidFill>
                <a:srgbClr val="40424E"/>
              </a:solidFill>
              <a:latin typeface="+mj-lt"/>
            </a:endParaRPr>
          </a:p>
          <a:p>
            <a:r>
              <a:rPr lang="en-US" b="0" i="0" dirty="0">
                <a:solidFill>
                  <a:srgbClr val="40424E"/>
                </a:solidFill>
                <a:effectLst/>
                <a:latin typeface="+mj-lt"/>
              </a:rPr>
              <a:t>The reach-ability matrix is called </a:t>
            </a:r>
            <a:r>
              <a:rPr lang="en-US" b="0" i="0">
                <a:solidFill>
                  <a:srgbClr val="40424E"/>
                </a:solidFill>
                <a:effectLst/>
                <a:latin typeface="+mj-lt"/>
              </a:rPr>
              <a:t>the Transitive </a:t>
            </a:r>
            <a:r>
              <a:rPr lang="en-US" dirty="0">
                <a:solidFill>
                  <a:srgbClr val="40424E"/>
                </a:solidFill>
                <a:latin typeface="+mj-lt"/>
              </a:rPr>
              <a:t>C</a:t>
            </a:r>
            <a:r>
              <a:rPr lang="en-US" b="0" i="0">
                <a:solidFill>
                  <a:srgbClr val="40424E"/>
                </a:solidFill>
                <a:effectLst/>
                <a:latin typeface="+mj-lt"/>
              </a:rPr>
              <a:t>losure </a:t>
            </a:r>
            <a:r>
              <a:rPr lang="en-US" b="0" i="0" dirty="0">
                <a:solidFill>
                  <a:srgbClr val="40424E"/>
                </a:solidFill>
                <a:effectLst/>
                <a:latin typeface="+mj-lt"/>
              </a:rPr>
              <a:t>of </a:t>
            </a:r>
            <a:r>
              <a:rPr lang="en-US" b="0" i="0">
                <a:solidFill>
                  <a:srgbClr val="40424E"/>
                </a:solidFill>
                <a:effectLst/>
                <a:latin typeface="+mj-lt"/>
              </a:rPr>
              <a:t>a Graph</a:t>
            </a:r>
            <a:r>
              <a:rPr lang="en-US" b="0" i="0" dirty="0">
                <a:solidFill>
                  <a:srgbClr val="40424E"/>
                </a:solidFill>
                <a:effectLst/>
                <a:latin typeface="+mj-lt"/>
              </a:rPr>
              <a:t>.</a:t>
            </a:r>
            <a:endParaRPr lang="en-IN" dirty="0">
              <a:latin typeface="+mj-lt"/>
            </a:endParaRPr>
          </a:p>
        </p:txBody>
      </p:sp>
      <p:pic>
        <p:nvPicPr>
          <p:cNvPr id="1026" name="Picture 2" descr="Lightbox">
            <a:extLst>
              <a:ext uri="{FF2B5EF4-FFF2-40B4-BE49-F238E27FC236}">
                <a16:creationId xmlns:a16="http://schemas.microsoft.com/office/drawing/2014/main" id="{DEFAC745-6929-46DC-A0E3-6EDCD3257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17" y="3525176"/>
            <a:ext cx="2276475" cy="23145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1C50866-C718-4EF1-89C0-C53A539BD67E}"/>
              </a:ext>
            </a:extLst>
          </p:cNvPr>
          <p:cNvSpPr txBox="1"/>
          <p:nvPr/>
        </p:nvSpPr>
        <p:spPr>
          <a:xfrm>
            <a:off x="4343400" y="4053470"/>
            <a:ext cx="4710573" cy="1754326"/>
          </a:xfrm>
          <a:prstGeom prst="rect">
            <a:avLst/>
          </a:prstGeom>
          <a:noFill/>
        </p:spPr>
        <p:txBody>
          <a:bodyPr wrap="square" rtlCol="0">
            <a:spAutoFit/>
          </a:bodyPr>
          <a:lstStyle/>
          <a:p>
            <a:r>
              <a:rPr lang="en-US" dirty="0"/>
              <a:t>Transitive closure of graphs is </a:t>
            </a:r>
          </a:p>
          <a:p>
            <a:endParaRPr lang="en-US" dirty="0"/>
          </a:p>
          <a:p>
            <a:r>
              <a:rPr lang="en-US" dirty="0"/>
              <a:t>     1 1 1 1 </a:t>
            </a:r>
          </a:p>
          <a:p>
            <a:r>
              <a:rPr lang="en-US" dirty="0"/>
              <a:t>     1 1 1 1 </a:t>
            </a:r>
          </a:p>
          <a:p>
            <a:r>
              <a:rPr lang="en-US" dirty="0"/>
              <a:t>     1 1 1 1 </a:t>
            </a:r>
          </a:p>
          <a:p>
            <a:r>
              <a:rPr lang="en-US" dirty="0"/>
              <a:t>     0 0 0 1</a:t>
            </a:r>
            <a:endParaRPr lang="en-IN" dirty="0"/>
          </a:p>
        </p:txBody>
      </p:sp>
      <p:sp>
        <p:nvSpPr>
          <p:cNvPr id="12" name="TextBox 11">
            <a:extLst>
              <a:ext uri="{FF2B5EF4-FFF2-40B4-BE49-F238E27FC236}">
                <a16:creationId xmlns:a16="http://schemas.microsoft.com/office/drawing/2014/main" id="{8654BCB6-940C-4EBE-8A0A-CE1EB07C013D}"/>
              </a:ext>
            </a:extLst>
          </p:cNvPr>
          <p:cNvSpPr txBox="1"/>
          <p:nvPr/>
        </p:nvSpPr>
        <p:spPr>
          <a:xfrm>
            <a:off x="-609600" y="1196052"/>
            <a:ext cx="4611328" cy="40011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b="1" dirty="0">
                <a:solidFill>
                  <a:prstClr val="black"/>
                </a:solidFill>
                <a:latin typeface="Times New Roman"/>
              </a:rPr>
              <a:t>Transitive Closure of a Graph</a:t>
            </a:r>
            <a:endParaRPr kumimoji="0" lang="en-US" sz="2000" b="1" i="0" u="none" strike="noStrike" kern="1200" cap="none" spc="0" normalizeH="0" baseline="0" noProof="0" dirty="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2312433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p:cNvSpPr>
            <a:spLocks noGrp="1"/>
          </p:cNvSpPr>
          <p:nvPr>
            <p:ph type="subTitle" idx="1"/>
          </p:nvPr>
        </p:nvSpPr>
        <p:spPr>
          <a:xfrm>
            <a:off x="1331595" y="2708910"/>
            <a:ext cx="6400800" cy="1752600"/>
          </a:xfrm>
        </p:spPr>
        <p:txBody>
          <a:bodyPr vert="horz" wrap="square" lIns="91440" tIns="45720" rIns="91440" bIns="45720" anchor="t" anchorCtr="0"/>
          <a:lstStyle/>
          <a:p>
            <a:pPr eaLnBrk="1" hangingPunct="1">
              <a:buSzPct val="85000"/>
            </a:pPr>
            <a:r>
              <a:rPr lang="en-US" sz="4000" b="1" kern="1200" dirty="0">
                <a:latin typeface="+mn-lt"/>
                <a:ea typeface="+mn-ea"/>
                <a:cs typeface="+mn-cs"/>
              </a:rPr>
              <a:t>File Structure</a:t>
            </a:r>
          </a:p>
        </p:txBody>
      </p:sp>
      <p:sp>
        <p:nvSpPr>
          <p:cNvPr id="6147" name="Title 1"/>
          <p:cNvSpPr>
            <a:spLocks noGrp="1"/>
          </p:cNvSpPr>
          <p:nvPr>
            <p:ph type="ctrTitle"/>
          </p:nvPr>
        </p:nvSpPr>
        <p:spPr>
          <a:xfrm>
            <a:off x="457200" y="1506538"/>
            <a:ext cx="8229600" cy="1470025"/>
          </a:xfrm>
        </p:spPr>
        <p:txBody>
          <a:bodyPr vert="horz" wrap="square" lIns="91440" tIns="45720" rIns="91440" bIns="91440" anchor="ctr" anchorCtr="0">
            <a:normAutofit fontScale="90000"/>
          </a:bodyPr>
          <a:lstStyle/>
          <a:p>
            <a:pPr eaLnBrk="1" hangingPunct="1">
              <a:buClrTx/>
              <a:buSzTx/>
              <a:buFontTx/>
            </a:pPr>
            <a:r>
              <a:rPr sz="6600" b="1" kern="1200" dirty="0">
                <a:solidFill>
                  <a:srgbClr val="FFFFFF"/>
                </a:solidFill>
                <a:latin typeface="+mj-lt"/>
                <a:ea typeface="+mj-ea"/>
                <a:cs typeface="+mj-cs"/>
              </a:rPr>
              <a:t>CHP - 9 File Structures</a:t>
            </a:r>
            <a:r>
              <a:rPr sz="4800" kern="1200" dirty="0">
                <a:solidFill>
                  <a:srgbClr val="FFFFFF"/>
                </a:solidFill>
                <a:latin typeface="+mj-lt"/>
                <a:ea typeface="+mj-ea"/>
                <a:cs typeface="+mj-cs"/>
              </a:rPr>
              <a: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914400" y="274638"/>
            <a:ext cx="7772400" cy="639762"/>
          </a:xfrm>
        </p:spPr>
        <p:txBody>
          <a:bodyPr vert="horz" wrap="square" lIns="91440" tIns="45720" rIns="91440" bIns="91440" anchor="b" anchorCtr="0">
            <a:normAutofit fontScale="90000"/>
          </a:bodyPr>
          <a:lstStyle/>
          <a:p>
            <a:pPr algn="ctr" eaLnBrk="1" hangingPunct="1"/>
            <a:r>
              <a:rPr sz="3600" b="1" dirty="0">
                <a:solidFill>
                  <a:schemeClr val="accent2"/>
                </a:solidFill>
              </a:rPr>
              <a:t>INTRODUCTION</a:t>
            </a:r>
          </a:p>
        </p:txBody>
      </p:sp>
      <p:sp>
        <p:nvSpPr>
          <p:cNvPr id="7171" name="Rectangle 3"/>
          <p:cNvSpPr>
            <a:spLocks noGrp="1"/>
          </p:cNvSpPr>
          <p:nvPr>
            <p:ph sz="quarter" idx="1"/>
          </p:nvPr>
        </p:nvSpPr>
        <p:spPr>
          <a:xfrm>
            <a:off x="762000" y="914400"/>
            <a:ext cx="7772400" cy="4572000"/>
          </a:xfrm>
        </p:spPr>
        <p:txBody>
          <a:bodyPr vert="horz" wrap="square" lIns="91440" tIns="45720" rIns="91440" bIns="45720" anchor="t" anchorCtr="0">
            <a:normAutofit lnSpcReduction="10000"/>
          </a:bodyPr>
          <a:lstStyle/>
          <a:p>
            <a:pPr algn="just" eaLnBrk="1" hangingPunct="1"/>
            <a:r>
              <a:rPr sz="2000" dirty="0"/>
              <a:t>In some of the previous chapters, we have discussed representations of and operations on data structures. </a:t>
            </a:r>
          </a:p>
          <a:p>
            <a:pPr algn="just" eaLnBrk="1" hangingPunct="1"/>
            <a:r>
              <a:rPr sz="2000" dirty="0"/>
              <a:t>These representations and operations are applicable to data items stored in main memory. </a:t>
            </a:r>
          </a:p>
          <a:p>
            <a:pPr algn="just" eaLnBrk="1" hangingPunct="1"/>
            <a:r>
              <a:rPr sz="2000" dirty="0"/>
              <a:t>However, not always the data is available in main memory. </a:t>
            </a:r>
          </a:p>
          <a:p>
            <a:pPr algn="just" eaLnBrk="1" hangingPunct="1"/>
            <a:r>
              <a:rPr sz="2000" dirty="0"/>
              <a:t>This is because  of two main reasons. First, there may be a program whose size is larger than the available</a:t>
            </a:r>
          </a:p>
          <a:p>
            <a:pPr algn="just" eaLnBrk="1" hangingPunct="1"/>
            <a:r>
              <a:rPr sz="2000" dirty="0"/>
              <a:t>memory or there may be a program, which requires data that cannot fit in main memory at once. </a:t>
            </a:r>
          </a:p>
          <a:p>
            <a:pPr algn="just" eaLnBrk="1" hangingPunct="1"/>
            <a:r>
              <a:rPr sz="2000" dirty="0"/>
              <a:t>Second, main memory loses the data once the program is terminated or the power supply is switched off and it may be required to store data from one execution of a program to next.</a:t>
            </a:r>
          </a:p>
          <a:p>
            <a:pPr algn="just" eaLnBrk="1" hangingPunct="1"/>
            <a:r>
              <a:rPr sz="2000" dirty="0"/>
              <a:t> For these reasons, data should be stored on some external memory. The place that usually holds the data is a file on the disk.</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0" y="274638"/>
            <a:ext cx="7772400" cy="639762"/>
          </a:xfrm>
        </p:spPr>
        <p:txBody>
          <a:bodyPr vert="horz" wrap="square" lIns="91440" tIns="45720" rIns="91440" bIns="91440" anchor="b" anchorCtr="0">
            <a:normAutofit fontScale="90000"/>
          </a:bodyPr>
          <a:lstStyle/>
          <a:p>
            <a:pPr algn="ctr" eaLnBrk="1" hangingPunct="1"/>
            <a:r>
              <a:rPr sz="2800" b="1" dirty="0">
                <a:solidFill>
                  <a:schemeClr val="accent2"/>
                </a:solidFill>
              </a:rPr>
              <a:t>CONCEPTS OF FIELDS, RECGRDS AND FILES</a:t>
            </a:r>
            <a:endParaRPr sz="2800" dirty="0">
              <a:solidFill>
                <a:schemeClr val="accent2"/>
              </a:solidFill>
            </a:endParaRPr>
          </a:p>
        </p:txBody>
      </p:sp>
      <p:sp>
        <p:nvSpPr>
          <p:cNvPr id="8195" name="Content Placeholder 2"/>
          <p:cNvSpPr>
            <a:spLocks noGrp="1"/>
          </p:cNvSpPr>
          <p:nvPr>
            <p:ph sz="quarter" idx="1"/>
          </p:nvPr>
        </p:nvSpPr>
        <p:spPr>
          <a:xfrm>
            <a:off x="838200" y="838200"/>
            <a:ext cx="7772400" cy="4572000"/>
          </a:xfrm>
        </p:spPr>
        <p:txBody>
          <a:bodyPr vert="horz" wrap="square" lIns="91440" tIns="45720" rIns="91440" bIns="45720" anchor="t" anchorCtr="0"/>
          <a:lstStyle/>
          <a:p>
            <a:pPr algn="just" eaLnBrk="1" hangingPunct="1">
              <a:buClr>
                <a:schemeClr val="accent1"/>
              </a:buClr>
              <a:buSzPct val="85000"/>
              <a:buFont typeface="Wingdings 2" pitchFamily="18" charset="2"/>
            </a:pPr>
            <a:r>
              <a:rPr sz="2000" b="1" dirty="0"/>
              <a:t>Field: </a:t>
            </a:r>
            <a:r>
              <a:rPr sz="2000" dirty="0"/>
              <a:t>It is a smallest unit to store data, also known as attribute or column. A field has two properties; namely, </a:t>
            </a:r>
            <a:r>
              <a:rPr sz="2000" i="1" dirty="0"/>
              <a:t>type and size. Type specifies the data type and size specifies the </a:t>
            </a:r>
            <a:r>
              <a:rPr sz="2000" dirty="0"/>
              <a:t>capacity of the field to store data. For example, </a:t>
            </a:r>
            <a:r>
              <a:rPr sz="2000" i="1" dirty="0"/>
              <a:t>address can be of type character with </a:t>
            </a:r>
            <a:r>
              <a:rPr sz="2000" dirty="0"/>
              <a:t>some size in number of characters.</a:t>
            </a:r>
          </a:p>
          <a:p>
            <a:pPr algn="just" eaLnBrk="1" hangingPunct="1">
              <a:buClr>
                <a:schemeClr val="accent1"/>
              </a:buClr>
              <a:buSzPct val="85000"/>
              <a:buFont typeface="Wingdings 2" pitchFamily="18" charset="2"/>
            </a:pPr>
            <a:r>
              <a:rPr sz="2000" b="1" dirty="0"/>
              <a:t>Record: </a:t>
            </a:r>
            <a:r>
              <a:rPr sz="2000" dirty="0"/>
              <a:t>It is a collection of related fields, also known as tuple or row. For example, an employee record may consist of fields  Employeeld,  Name, Address, City etc.</a:t>
            </a:r>
          </a:p>
          <a:p>
            <a:pPr algn="just" eaLnBrk="1" hangingPunct="1">
              <a:buClr>
                <a:schemeClr val="accent1"/>
              </a:buClr>
              <a:buSzPct val="85000"/>
              <a:buFont typeface="Wingdings 2" pitchFamily="18" charset="2"/>
            </a:pPr>
            <a:r>
              <a:rPr sz="2000" b="1" dirty="0"/>
              <a:t>File: </a:t>
            </a:r>
            <a:r>
              <a:rPr sz="2000" dirty="0"/>
              <a:t>It is a set of related records, also known as relation or table. A file is identified by properties like </a:t>
            </a:r>
            <a:r>
              <a:rPr sz="2000" i="1" dirty="0"/>
              <a:t>file name, size and location. File can be text file or binary file. Text </a:t>
            </a:r>
            <a:r>
              <a:rPr sz="2000" dirty="0"/>
              <a:t>file stores numbers as a sequence of characters, whereas, a binary file stores numbers in binary format. A file can contain any number of records. For example, a file containing records of employees in an organization.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14400" y="274638"/>
            <a:ext cx="7772400" cy="487362"/>
          </a:xfrm>
        </p:spPr>
        <p:txBody>
          <a:bodyPr vert="horz" wrap="square" lIns="91440" tIns="45720" rIns="91440" bIns="91440" anchor="b" anchorCtr="0">
            <a:normAutofit fontScale="90000"/>
          </a:bodyPr>
          <a:lstStyle/>
          <a:p>
            <a:pPr eaLnBrk="1" hangingPunct="1"/>
            <a:r>
              <a:rPr sz="2800" b="1" dirty="0">
                <a:solidFill>
                  <a:schemeClr val="accent2"/>
                </a:solidFill>
              </a:rPr>
              <a:t>CONCEPTS OF FIELDS, RECGRDS AND FILES</a:t>
            </a:r>
            <a:endParaRPr sz="2800" dirty="0"/>
          </a:p>
        </p:txBody>
      </p:sp>
      <p:sp>
        <p:nvSpPr>
          <p:cNvPr id="9219" name="Content Placeholder 2"/>
          <p:cNvSpPr>
            <a:spLocks noGrp="1"/>
          </p:cNvSpPr>
          <p:nvPr>
            <p:ph sz="quarter" idx="1"/>
          </p:nvPr>
        </p:nvSpPr>
        <p:spPr>
          <a:xfrm>
            <a:off x="609600" y="762000"/>
            <a:ext cx="8229600" cy="4572000"/>
          </a:xfrm>
        </p:spPr>
        <p:txBody>
          <a:bodyPr vert="horz" wrap="square" lIns="91440" tIns="45720" rIns="91440" bIns="45720" anchor="t" anchorCtr="0">
            <a:noAutofit/>
          </a:bodyPr>
          <a:lstStyle/>
          <a:p>
            <a:pPr algn="just" eaLnBrk="1" hangingPunct="1">
              <a:buClr>
                <a:schemeClr val="accent1"/>
              </a:buClr>
              <a:buSzPct val="85000"/>
              <a:buFont typeface="Wingdings 2" pitchFamily="18" charset="2"/>
            </a:pPr>
            <a:r>
              <a:rPr sz="1800" b="1" dirty="0"/>
              <a:t>File Organization: </a:t>
            </a:r>
            <a:r>
              <a:rPr sz="1800" dirty="0"/>
              <a:t>A file has two facets; logical and physical. A logical file is a set of records, whereas, physical fife shows how records are physically stored on the disk. File  organization refers to the physical representation of a file.</a:t>
            </a:r>
          </a:p>
          <a:p>
            <a:pPr algn="just" eaLnBrk="1" hangingPunct="1">
              <a:buClr>
                <a:schemeClr val="accent1"/>
              </a:buClr>
              <a:buSzPct val="85000"/>
              <a:buFont typeface="Wingdings 2" pitchFamily="18" charset="2"/>
            </a:pPr>
            <a:r>
              <a:rPr sz="1800" b="1" dirty="0"/>
              <a:t>Key: </a:t>
            </a:r>
            <a:r>
              <a:rPr sz="1800" dirty="0"/>
              <a:t>It is an attribute that uniquely identifies the records of a file. It contains unique values to which can be used to distinguish one record from another in a file. For example,the field Employee ld can be taken as key for employee file, which can be used to distinguish one record from another.</a:t>
            </a:r>
          </a:p>
          <a:p>
            <a:pPr algn="just" eaLnBrk="1" hangingPunct="1">
              <a:buClr>
                <a:schemeClr val="accent1"/>
              </a:buClr>
              <a:buSzPct val="85000"/>
              <a:buFont typeface="Wingdings 2" pitchFamily="18" charset="2"/>
            </a:pPr>
            <a:r>
              <a:rPr sz="1800" b="1" dirty="0"/>
              <a:t>Page: </a:t>
            </a:r>
            <a:r>
              <a:rPr sz="1800" dirty="0"/>
              <a:t>A file is loaded in the main memory to perform operations like insertion, modification, deletion, etc., on it. If the file is too large in size, it is decomposed into equal size pages, which is the unit of exchange between the disk and the main memory.</a:t>
            </a:r>
          </a:p>
          <a:p>
            <a:pPr algn="just" eaLnBrk="1" hangingPunct="1">
              <a:buClr>
                <a:schemeClr val="accent1"/>
              </a:buClr>
              <a:buSzPct val="85000"/>
              <a:buFont typeface="Wingdings 2" pitchFamily="18" charset="2"/>
            </a:pPr>
            <a:r>
              <a:rPr sz="1800" b="1" dirty="0"/>
              <a:t>Index: </a:t>
            </a:r>
            <a:r>
              <a:rPr sz="1800" dirty="0"/>
              <a:t>It is a pointer to a record in a file, which provides efficient and fast access to records.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914400" y="274638"/>
            <a:ext cx="7772400" cy="563562"/>
          </a:xfrm>
        </p:spPr>
        <p:txBody>
          <a:bodyPr vert="horz" wrap="square" lIns="91440" tIns="45720" rIns="91440" bIns="91440" anchor="b" anchorCtr="0">
            <a:normAutofit fontScale="90000"/>
          </a:bodyPr>
          <a:lstStyle/>
          <a:p>
            <a:pPr algn="ctr" eaLnBrk="1" hangingPunct="1"/>
            <a:r>
              <a:rPr sz="3200" b="1" dirty="0">
                <a:solidFill>
                  <a:schemeClr val="accent2"/>
                </a:solidFill>
              </a:rPr>
              <a:t>ORGANIZATION OF RECORDS IN FILE</a:t>
            </a:r>
          </a:p>
        </p:txBody>
      </p:sp>
      <p:sp>
        <p:nvSpPr>
          <p:cNvPr id="10243" name="Content Placeholder 2"/>
          <p:cNvSpPr>
            <a:spLocks noGrp="1"/>
          </p:cNvSpPr>
          <p:nvPr>
            <p:ph sz="quarter" idx="1"/>
          </p:nvPr>
        </p:nvSpPr>
        <p:spPr>
          <a:xfrm>
            <a:off x="838200" y="838200"/>
            <a:ext cx="8077200" cy="4572000"/>
          </a:xfrm>
        </p:spPr>
        <p:txBody>
          <a:bodyPr vert="horz" wrap="square" lIns="91440" tIns="45720" rIns="91440" bIns="45720" anchor="t" anchorCtr="0"/>
          <a:lstStyle/>
          <a:p>
            <a:pPr eaLnBrk="1" hangingPunct="1">
              <a:buClr>
                <a:schemeClr val="accent1"/>
              </a:buClr>
              <a:buSzPct val="85000"/>
              <a:buFont typeface="Wingdings 2" pitchFamily="18" charset="2"/>
            </a:pPr>
            <a:r>
              <a:rPr sz="2000" b="1" i="1" u="sng" dirty="0"/>
              <a:t>Fixed-Length Records</a:t>
            </a:r>
          </a:p>
          <a:p>
            <a:pPr algn="just" eaLnBrk="1" hangingPunct="1">
              <a:buClr>
                <a:schemeClr val="accent1"/>
              </a:buClr>
              <a:buSzPct val="85000"/>
              <a:buFont typeface="Wingdings 2" pitchFamily="18" charset="2"/>
            </a:pPr>
            <a:r>
              <a:rPr sz="2000" dirty="0"/>
              <a:t>All the records in a file of fixed-length record are of same length. In a file of fixed-length records, every record consists of same number of fields and size of each field is fixed for  every record. It ensures easy location of field values, as their positions are predetermined.</a:t>
            </a:r>
          </a:p>
          <a:p>
            <a:pPr algn="just" eaLnBrk="1" hangingPunct="1">
              <a:buClr>
                <a:schemeClr val="accent1"/>
              </a:buClr>
              <a:buSzPct val="85000"/>
              <a:buFont typeface="Wingdings 2" pitchFamily="18" charset="2"/>
            </a:pPr>
            <a:r>
              <a:rPr sz="2000" dirty="0"/>
              <a:t>Since each record occupies equal memory, as shown in Figure 9.1, identifying start and end of record is relatively simple.</a:t>
            </a:r>
          </a:p>
        </p:txBody>
      </p:sp>
      <p:pic>
        <p:nvPicPr>
          <p:cNvPr id="10244" name="Picture 4"/>
          <p:cNvPicPr>
            <a:picLocks noChangeAspect="1"/>
          </p:cNvPicPr>
          <p:nvPr/>
        </p:nvPicPr>
        <p:blipFill>
          <a:blip r:embed="rId2"/>
          <a:stretch>
            <a:fillRect/>
          </a:stretch>
        </p:blipFill>
        <p:spPr>
          <a:xfrm>
            <a:off x="2057400" y="4419600"/>
            <a:ext cx="5153025" cy="2019300"/>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85800" y="495300"/>
            <a:ext cx="7772400" cy="1143000"/>
          </a:xfrm>
        </p:spPr>
        <p:txBody>
          <a:bodyPr vert="horz" wrap="square" lIns="91440" tIns="45720" rIns="91440" bIns="91440" anchor="b" anchorCtr="0">
            <a:normAutofit fontScale="90000"/>
          </a:bodyPr>
          <a:lstStyle/>
          <a:p>
            <a:pPr algn="ctr" eaLnBrk="1" hangingPunct="1"/>
            <a:r>
              <a:rPr b="1" dirty="0">
                <a:solidFill>
                  <a:schemeClr val="accent2"/>
                </a:solidFill>
              </a:rPr>
              <a:t>Fixed-Length Records</a:t>
            </a:r>
            <a:br>
              <a:rPr b="1" i="1" u="sng" dirty="0"/>
            </a:br>
            <a:endParaRPr dirty="0"/>
          </a:p>
        </p:txBody>
      </p:sp>
      <p:sp>
        <p:nvSpPr>
          <p:cNvPr id="11267" name="Content Placeholder 2"/>
          <p:cNvSpPr>
            <a:spLocks noGrp="1"/>
          </p:cNvSpPr>
          <p:nvPr>
            <p:ph sz="quarter" idx="1"/>
          </p:nvPr>
        </p:nvSpPr>
        <p:spPr>
          <a:xfrm>
            <a:off x="484374" y="1219200"/>
            <a:ext cx="8305800" cy="4572000"/>
          </a:xfrm>
        </p:spPr>
        <p:txBody>
          <a:bodyPr vert="horz" wrap="square" lIns="91440" tIns="45720" rIns="91440" bIns="45720" anchor="t" anchorCtr="0"/>
          <a:lstStyle/>
          <a:p>
            <a:pPr algn="just" eaLnBrk="1" hangingPunct="1">
              <a:buClr>
                <a:schemeClr val="accent1"/>
              </a:buClr>
              <a:buSzPct val="85000"/>
              <a:buFont typeface="Wingdings 2" pitchFamily="18" charset="2"/>
            </a:pPr>
            <a:r>
              <a:rPr sz="1800" dirty="0"/>
              <a:t>A major drawback of fixed-length records is that a lot of memory space is wasted.</a:t>
            </a:r>
          </a:p>
          <a:p>
            <a:pPr algn="just" eaLnBrk="1" hangingPunct="1">
              <a:buClr>
                <a:schemeClr val="accent1"/>
              </a:buClr>
              <a:buSzPct val="85000"/>
              <a:buFont typeface="Wingdings 2" pitchFamily="18" charset="2"/>
            </a:pPr>
            <a:r>
              <a:rPr sz="1800" dirty="0"/>
              <a:t>Since a record may contain some optional fields and space is reserved for optional fields as well-it stores null value if no value is supplied by the user for that field. </a:t>
            </a:r>
          </a:p>
          <a:p>
            <a:pPr algn="just" eaLnBrk="1" hangingPunct="1">
              <a:buClr>
                <a:schemeClr val="accent1"/>
              </a:buClr>
              <a:buSzPct val="85000"/>
              <a:buFont typeface="Wingdings 2" pitchFamily="18" charset="2"/>
            </a:pPr>
            <a:r>
              <a:rPr sz="1800" dirty="0"/>
              <a:t>Thus, if certain records do not have values for all the fields, memory space is wasted. In addition,it is difficult to delete a record as deletion of a record leaves blank space in between the two records. To fill up that blank space, all the records following the deleted record need to be shifted.</a:t>
            </a:r>
          </a:p>
          <a:p>
            <a:pPr algn="just" eaLnBrk="1" hangingPunct="1">
              <a:buClr>
                <a:schemeClr val="accent1"/>
              </a:buClr>
              <a:buSzPct val="85000"/>
              <a:buFont typeface="Wingdings 2" pitchFamily="18" charset="2"/>
            </a:pPr>
            <a:r>
              <a:rPr sz="1800" dirty="0"/>
              <a:t>It is undesirable to shift a large number of records to fill up the space freed by a deleted record, since it requires additional disk access. Alternatively, the space can be reused by placing a new record at the time of insertion of new records, since insertions tend to be more frequent.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3410</TotalTime>
  <Words>9117</Words>
  <Application>Microsoft Office PowerPoint</Application>
  <PresentationFormat>On-screen Show (4:3)</PresentationFormat>
  <Paragraphs>1314</Paragraphs>
  <Slides>123</Slides>
  <Notes>2</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123</vt:i4>
      </vt:variant>
    </vt:vector>
  </HeadingPairs>
  <TitlesOfParts>
    <vt:vector size="140" baseType="lpstr">
      <vt:lpstr>Arial</vt:lpstr>
      <vt:lpstr>Arial</vt:lpstr>
      <vt:lpstr>Arimo</vt:lpstr>
      <vt:lpstr>Calibri</vt:lpstr>
      <vt:lpstr>Calibri Light</vt:lpstr>
      <vt:lpstr>Comic Sans MS</vt:lpstr>
      <vt:lpstr>Courier New</vt:lpstr>
      <vt:lpstr>Roboto</vt:lpstr>
      <vt:lpstr>Roboto Condensed</vt:lpstr>
      <vt:lpstr>Symbol</vt:lpstr>
      <vt:lpstr>Times New Roman</vt:lpstr>
      <vt:lpstr>TimesNewRomanPSMT;TimesNewRoman</vt:lpstr>
      <vt:lpstr>Wingdings</vt:lpstr>
      <vt:lpstr>Wingdings 2</vt:lpstr>
      <vt:lpstr>Office Theme</vt:lpstr>
      <vt:lpstr>Custom Design</vt:lpstr>
      <vt:lpstr>Equation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Undirected graph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BC to the MST;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CHP - 9 File Structures  </vt:lpstr>
      <vt:lpstr>INTRODUCTION</vt:lpstr>
      <vt:lpstr>CONCEPTS OF FIELDS, RECGRDS AND FILES</vt:lpstr>
      <vt:lpstr>CONCEPTS OF FIELDS, RECGRDS AND FILES</vt:lpstr>
      <vt:lpstr>ORGANIZATION OF RECORDS IN FILE</vt:lpstr>
      <vt:lpstr>Fixed-Length Records </vt:lpstr>
      <vt:lpstr>Fixed-Length Records</vt:lpstr>
      <vt:lpstr>Variable-Length Records</vt:lpstr>
      <vt:lpstr>FILE ORGANIZATION</vt:lpstr>
      <vt:lpstr>Sequential File Organization</vt:lpstr>
      <vt:lpstr>Random File Organization</vt:lpstr>
      <vt:lpstr>Indexed Sequential File Organization</vt:lpstr>
      <vt:lpstr>Multi-key File Organization and Access Methods</vt:lpstr>
      <vt:lpstr>Multi-lists</vt:lpstr>
      <vt:lpstr>Inverted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Megha Gupta</cp:lastModifiedBy>
  <cp:revision>392</cp:revision>
  <dcterms:created xsi:type="dcterms:W3CDTF">2006-08-16T00:00:00Z</dcterms:created>
  <dcterms:modified xsi:type="dcterms:W3CDTF">2022-11-25T05:28:27Z</dcterms:modified>
</cp:coreProperties>
</file>